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06"/>
  </p:notesMasterIdLst>
  <p:handoutMasterIdLst>
    <p:handoutMasterId r:id="rId107"/>
  </p:handoutMasterIdLst>
  <p:sldIdLst>
    <p:sldId id="256" r:id="rId2"/>
    <p:sldId id="257" r:id="rId3"/>
    <p:sldId id="258" r:id="rId4"/>
    <p:sldId id="340" r:id="rId5"/>
    <p:sldId id="341" r:id="rId6"/>
    <p:sldId id="278" r:id="rId7"/>
    <p:sldId id="343" r:id="rId8"/>
    <p:sldId id="279" r:id="rId9"/>
    <p:sldId id="283" r:id="rId10"/>
    <p:sldId id="344" r:id="rId11"/>
    <p:sldId id="345" r:id="rId12"/>
    <p:sldId id="259" r:id="rId13"/>
    <p:sldId id="342" r:id="rId14"/>
    <p:sldId id="285" r:id="rId15"/>
    <p:sldId id="286" r:id="rId16"/>
    <p:sldId id="346" r:id="rId17"/>
    <p:sldId id="347" r:id="rId18"/>
    <p:sldId id="350" r:id="rId19"/>
    <p:sldId id="349" r:id="rId20"/>
    <p:sldId id="287" r:id="rId21"/>
    <p:sldId id="295" r:id="rId22"/>
    <p:sldId id="296" r:id="rId23"/>
    <p:sldId id="294" r:id="rId24"/>
    <p:sldId id="292" r:id="rId25"/>
    <p:sldId id="298" r:id="rId26"/>
    <p:sldId id="299" r:id="rId27"/>
    <p:sldId id="300" r:id="rId28"/>
    <p:sldId id="301" r:id="rId29"/>
    <p:sldId id="306" r:id="rId30"/>
    <p:sldId id="352" r:id="rId31"/>
    <p:sldId id="354" r:id="rId32"/>
    <p:sldId id="353" r:id="rId33"/>
    <p:sldId id="290" r:id="rId34"/>
    <p:sldId id="261" r:id="rId35"/>
    <p:sldId id="289" r:id="rId36"/>
    <p:sldId id="359" r:id="rId37"/>
    <p:sldId id="307" r:id="rId38"/>
    <p:sldId id="311" r:id="rId39"/>
    <p:sldId id="308" r:id="rId40"/>
    <p:sldId id="309" r:id="rId41"/>
    <p:sldId id="312" r:id="rId42"/>
    <p:sldId id="313" r:id="rId43"/>
    <p:sldId id="317" r:id="rId44"/>
    <p:sldId id="326" r:id="rId45"/>
    <p:sldId id="362" r:id="rId46"/>
    <p:sldId id="357" r:id="rId47"/>
    <p:sldId id="388" r:id="rId48"/>
    <p:sldId id="377" r:id="rId49"/>
    <p:sldId id="384" r:id="rId50"/>
    <p:sldId id="385" r:id="rId51"/>
    <p:sldId id="386" r:id="rId52"/>
    <p:sldId id="387" r:id="rId53"/>
    <p:sldId id="389" r:id="rId54"/>
    <p:sldId id="378" r:id="rId55"/>
    <p:sldId id="379" r:id="rId56"/>
    <p:sldId id="316" r:id="rId57"/>
    <p:sldId id="320" r:id="rId58"/>
    <p:sldId id="323" r:id="rId59"/>
    <p:sldId id="319" r:id="rId60"/>
    <p:sldId id="324" r:id="rId61"/>
    <p:sldId id="360" r:id="rId62"/>
    <p:sldId id="363" r:id="rId63"/>
    <p:sldId id="264" r:id="rId64"/>
    <p:sldId id="337" r:id="rId65"/>
    <p:sldId id="365" r:id="rId66"/>
    <p:sldId id="364" r:id="rId67"/>
    <p:sldId id="366" r:id="rId68"/>
    <p:sldId id="390" r:id="rId69"/>
    <p:sldId id="391" r:id="rId70"/>
    <p:sldId id="367" r:id="rId71"/>
    <p:sldId id="368" r:id="rId72"/>
    <p:sldId id="370" r:id="rId73"/>
    <p:sldId id="338" r:id="rId74"/>
    <p:sldId id="339" r:id="rId75"/>
    <p:sldId id="371" r:id="rId76"/>
    <p:sldId id="372" r:id="rId77"/>
    <p:sldId id="392" r:id="rId78"/>
    <p:sldId id="393" r:id="rId79"/>
    <p:sldId id="373" r:id="rId80"/>
    <p:sldId id="397" r:id="rId81"/>
    <p:sldId id="375" r:id="rId82"/>
    <p:sldId id="376" r:id="rId83"/>
    <p:sldId id="398" r:id="rId84"/>
    <p:sldId id="328" r:id="rId85"/>
    <p:sldId id="330" r:id="rId86"/>
    <p:sldId id="327" r:id="rId87"/>
    <p:sldId id="329" r:id="rId88"/>
    <p:sldId id="267" r:id="rId89"/>
    <p:sldId id="331" r:id="rId90"/>
    <p:sldId id="394" r:id="rId91"/>
    <p:sldId id="268" r:id="rId92"/>
    <p:sldId id="383" r:id="rId93"/>
    <p:sldId id="269" r:id="rId94"/>
    <p:sldId id="271" r:id="rId95"/>
    <p:sldId id="395" r:id="rId96"/>
    <p:sldId id="272" r:id="rId97"/>
    <p:sldId id="334" r:id="rId98"/>
    <p:sldId id="333" r:id="rId99"/>
    <p:sldId id="381" r:id="rId100"/>
    <p:sldId id="335" r:id="rId101"/>
    <p:sldId id="336" r:id="rId102"/>
    <p:sldId id="380" r:id="rId103"/>
    <p:sldId id="396" r:id="rId104"/>
    <p:sldId id="382"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FF"/>
    <a:srgbClr val="66FF33"/>
    <a:srgbClr val="FF9900"/>
    <a:srgbClr val="BC79FF"/>
    <a:srgbClr val="E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4095" autoAdjust="0"/>
  </p:normalViewPr>
  <p:slideViewPr>
    <p:cSldViewPr snapToGrid="0">
      <p:cViewPr>
        <p:scale>
          <a:sx n="50" d="100"/>
          <a:sy n="50" d="100"/>
        </p:scale>
        <p:origin x="1328"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LY THUYET THONG TIN</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4A4F86-1E87-45DC-91ED-747A4D873FEE}" type="datetimeFigureOut">
              <a:rPr lang="en-US" smtClean="0"/>
              <a:t>18/03/2024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D612BE-0385-499E-9985-B9DFD3421E26}" type="slidenum">
              <a:rPr lang="en-US" smtClean="0"/>
              <a:t>‹#›</a:t>
            </a:fld>
            <a:endParaRPr lang="en-US"/>
          </a:p>
        </p:txBody>
      </p:sp>
    </p:spTree>
    <p:extLst>
      <p:ext uri="{BB962C8B-B14F-4D97-AF65-F5344CB8AC3E}">
        <p14:creationId xmlns:p14="http://schemas.microsoft.com/office/powerpoint/2010/main" val="8399532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LY THUYET THONG TIN</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6FBCD-37F0-4A3B-99C5-8D2EF92D78D5}" type="datetimeFigureOut">
              <a:rPr lang="en-US" smtClean="0"/>
              <a:t>18/03/2024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739B9-0E0F-4086-8A69-574AB367405A}" type="slidenum">
              <a:rPr lang="en-US" smtClean="0"/>
              <a:t>‹#›</a:t>
            </a:fld>
            <a:endParaRPr lang="en-US"/>
          </a:p>
        </p:txBody>
      </p:sp>
    </p:spTree>
    <p:extLst>
      <p:ext uri="{BB962C8B-B14F-4D97-AF65-F5344CB8AC3E}">
        <p14:creationId xmlns:p14="http://schemas.microsoft.com/office/powerpoint/2010/main" val="247790979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LY THUYET THONG TIN</a:t>
            </a:r>
            <a:endParaRPr lang="en-US"/>
          </a:p>
        </p:txBody>
      </p:sp>
      <p:sp>
        <p:nvSpPr>
          <p:cNvPr id="5" name="Slide Number Placeholder 4"/>
          <p:cNvSpPr>
            <a:spLocks noGrp="1"/>
          </p:cNvSpPr>
          <p:nvPr>
            <p:ph type="sldNum" sz="quarter" idx="11"/>
          </p:nvPr>
        </p:nvSpPr>
        <p:spPr/>
        <p:txBody>
          <a:bodyPr/>
          <a:lstStyle/>
          <a:p>
            <a:fld id="{367739B9-0E0F-4086-8A69-574AB367405A}" type="slidenum">
              <a:rPr lang="en-US" smtClean="0"/>
              <a:t>5</a:t>
            </a:fld>
            <a:endParaRPr lang="en-US"/>
          </a:p>
        </p:txBody>
      </p:sp>
    </p:spTree>
    <p:extLst>
      <p:ext uri="{BB962C8B-B14F-4D97-AF65-F5344CB8AC3E}">
        <p14:creationId xmlns:p14="http://schemas.microsoft.com/office/powerpoint/2010/main" val="748600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24</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117412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25</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2328778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26</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299701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27</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1289425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28</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2490804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29</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186347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30</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1414738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31</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426474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32</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1649695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57</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99298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16</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1614179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58</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4137531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LY THUYET THONG TIN</a:t>
            </a:r>
            <a:endParaRPr lang="en-US"/>
          </a:p>
        </p:txBody>
      </p:sp>
      <p:sp>
        <p:nvSpPr>
          <p:cNvPr id="5" name="Slide Number Placeholder 4"/>
          <p:cNvSpPr>
            <a:spLocks noGrp="1"/>
          </p:cNvSpPr>
          <p:nvPr>
            <p:ph type="sldNum" sz="quarter" idx="11"/>
          </p:nvPr>
        </p:nvSpPr>
        <p:spPr/>
        <p:txBody>
          <a:bodyPr/>
          <a:lstStyle/>
          <a:p>
            <a:fld id="{367739B9-0E0F-4086-8A69-574AB367405A}" type="slidenum">
              <a:rPr lang="en-US" smtClean="0"/>
              <a:t>94</a:t>
            </a:fld>
            <a:endParaRPr lang="en-US"/>
          </a:p>
        </p:txBody>
      </p:sp>
    </p:spTree>
    <p:extLst>
      <p:ext uri="{BB962C8B-B14F-4D97-AF65-F5344CB8AC3E}">
        <p14:creationId xmlns:p14="http://schemas.microsoft.com/office/powerpoint/2010/main" val="2343206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LY THUYET THONG TIN</a:t>
            </a:r>
            <a:endParaRPr lang="en-US"/>
          </a:p>
        </p:txBody>
      </p:sp>
      <p:sp>
        <p:nvSpPr>
          <p:cNvPr id="5" name="Slide Number Placeholder 4"/>
          <p:cNvSpPr>
            <a:spLocks noGrp="1"/>
          </p:cNvSpPr>
          <p:nvPr>
            <p:ph type="sldNum" sz="quarter" idx="11"/>
          </p:nvPr>
        </p:nvSpPr>
        <p:spPr/>
        <p:txBody>
          <a:bodyPr/>
          <a:lstStyle/>
          <a:p>
            <a:fld id="{367739B9-0E0F-4086-8A69-574AB367405A}" type="slidenum">
              <a:rPr lang="en-US" smtClean="0"/>
              <a:t>95</a:t>
            </a:fld>
            <a:endParaRPr lang="en-US"/>
          </a:p>
        </p:txBody>
      </p:sp>
    </p:spTree>
    <p:extLst>
      <p:ext uri="{BB962C8B-B14F-4D97-AF65-F5344CB8AC3E}">
        <p14:creationId xmlns:p14="http://schemas.microsoft.com/office/powerpoint/2010/main" val="1853947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17</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735313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18</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221293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7739B9-0E0F-4086-8A69-574AB367405A}" type="slidenum">
              <a:rPr lang="en-US" smtClean="0"/>
              <a:t>19</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354217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20</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2384935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21</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1905335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22</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3875485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7739B9-0E0F-4086-8A69-574AB367405A}" type="slidenum">
              <a:rPr lang="en-US" smtClean="0"/>
              <a:t>23</a:t>
            </a:fld>
            <a:endParaRPr lang="en-US"/>
          </a:p>
        </p:txBody>
      </p:sp>
      <p:sp>
        <p:nvSpPr>
          <p:cNvPr id="5" name="Header Placeholder 4"/>
          <p:cNvSpPr>
            <a:spLocks noGrp="1"/>
          </p:cNvSpPr>
          <p:nvPr>
            <p:ph type="hdr" sz="quarter" idx="11"/>
          </p:nvPr>
        </p:nvSpPr>
        <p:spPr/>
        <p:txBody>
          <a:bodyPr/>
          <a:lstStyle/>
          <a:p>
            <a:r>
              <a:rPr lang="en-US" smtClean="0"/>
              <a:t>LY THUYET THONG TIN</a:t>
            </a:r>
            <a:endParaRPr lang="en-US"/>
          </a:p>
        </p:txBody>
      </p:sp>
    </p:spTree>
    <p:extLst>
      <p:ext uri="{BB962C8B-B14F-4D97-AF65-F5344CB8AC3E}">
        <p14:creationId xmlns:p14="http://schemas.microsoft.com/office/powerpoint/2010/main" val="1791797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CAE2E67-0EB2-468B-9D76-A4D3F76091CF}" type="datetime1">
              <a:rPr lang="en-US" smtClean="0"/>
              <a:t>18/03/2024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A5965DA7-CFD0-4BBC-8CE4-76678E81AE32}"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1266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3BAB57-D3A6-4536-9B43-4A609CE3F609}" type="datetime1">
              <a:rPr lang="en-US" smtClean="0"/>
              <a:t>18/03/2024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65DA7-CFD0-4BBC-8CE4-76678E81AE32}" type="slidenum">
              <a:rPr lang="en-US" smtClean="0"/>
              <a:t>‹#›</a:t>
            </a:fld>
            <a:endParaRPr lang="en-US"/>
          </a:p>
        </p:txBody>
      </p:sp>
    </p:spTree>
    <p:extLst>
      <p:ext uri="{BB962C8B-B14F-4D97-AF65-F5344CB8AC3E}">
        <p14:creationId xmlns:p14="http://schemas.microsoft.com/office/powerpoint/2010/main" val="2848902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EDFF12-7304-482B-81E1-CFC00214E6BA}" type="datetime1">
              <a:rPr lang="en-US" smtClean="0"/>
              <a:t>18/03/2024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65DA7-CFD0-4BBC-8CE4-76678E81AE32}" type="slidenum">
              <a:rPr lang="en-US" smtClean="0"/>
              <a:t>‹#›</a:t>
            </a:fld>
            <a:endParaRPr lang="en-US"/>
          </a:p>
        </p:txBody>
      </p:sp>
    </p:spTree>
    <p:extLst>
      <p:ext uri="{BB962C8B-B14F-4D97-AF65-F5344CB8AC3E}">
        <p14:creationId xmlns:p14="http://schemas.microsoft.com/office/powerpoint/2010/main" val="377622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94EF8F-9D64-48BA-BB67-24B57408682A}" type="datetime1">
              <a:rPr lang="en-US" smtClean="0"/>
              <a:t>18/03/2024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65DA7-CFD0-4BBC-8CE4-76678E81AE32}" type="slidenum">
              <a:rPr lang="en-US" smtClean="0"/>
              <a:t>‹#›</a:t>
            </a:fld>
            <a:endParaRPr lang="en-US"/>
          </a:p>
        </p:txBody>
      </p:sp>
    </p:spTree>
    <p:extLst>
      <p:ext uri="{BB962C8B-B14F-4D97-AF65-F5344CB8AC3E}">
        <p14:creationId xmlns:p14="http://schemas.microsoft.com/office/powerpoint/2010/main" val="4246366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062277-79F9-4231-9044-802F36D0DAC6}" type="datetime1">
              <a:rPr lang="en-US" smtClean="0"/>
              <a:t>18/03/2024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65DA7-CFD0-4BBC-8CE4-76678E81AE32}" type="slidenum">
              <a:rPr lang="en-US" smtClean="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023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0B78491-6A18-4F8A-BF17-03771DC6F570}" type="datetime1">
              <a:rPr lang="en-US" smtClean="0"/>
              <a:t>18/03/2024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65DA7-CFD0-4BBC-8CE4-76678E81AE32}" type="slidenum">
              <a:rPr lang="en-US" smtClean="0"/>
              <a:t>‹#›</a:t>
            </a:fld>
            <a:endParaRPr lang="en-US"/>
          </a:p>
        </p:txBody>
      </p:sp>
    </p:spTree>
    <p:extLst>
      <p:ext uri="{BB962C8B-B14F-4D97-AF65-F5344CB8AC3E}">
        <p14:creationId xmlns:p14="http://schemas.microsoft.com/office/powerpoint/2010/main" val="59092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DBD381-9831-48AD-9D36-182159829D61}" type="datetime1">
              <a:rPr lang="en-US" smtClean="0"/>
              <a:t>18/03/2024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65DA7-CFD0-4BBC-8CE4-76678E81AE32}" type="slidenum">
              <a:rPr lang="en-US" smtClean="0"/>
              <a:t>‹#›</a:t>
            </a:fld>
            <a:endParaRPr lang="en-US"/>
          </a:p>
        </p:txBody>
      </p:sp>
    </p:spTree>
    <p:extLst>
      <p:ext uri="{BB962C8B-B14F-4D97-AF65-F5344CB8AC3E}">
        <p14:creationId xmlns:p14="http://schemas.microsoft.com/office/powerpoint/2010/main" val="1253464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FE767A-28BA-4264-BE10-FB9C42CB3D19}" type="datetime1">
              <a:rPr lang="en-US" smtClean="0"/>
              <a:t>18/03/2024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65DA7-CFD0-4BBC-8CE4-76678E81AE32}" type="slidenum">
              <a:rPr lang="en-US" smtClean="0"/>
              <a:t>‹#›</a:t>
            </a:fld>
            <a:endParaRPr lang="en-US"/>
          </a:p>
        </p:txBody>
      </p:sp>
    </p:spTree>
    <p:extLst>
      <p:ext uri="{BB962C8B-B14F-4D97-AF65-F5344CB8AC3E}">
        <p14:creationId xmlns:p14="http://schemas.microsoft.com/office/powerpoint/2010/main" val="802510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1EE5B-A98A-4A35-9531-08B4C2D7D44B}" type="datetime1">
              <a:rPr lang="en-US" smtClean="0"/>
              <a:t>18/03/2024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965DA7-CFD0-4BBC-8CE4-76678E81AE32}" type="slidenum">
              <a:rPr lang="en-US" smtClean="0"/>
              <a:t>‹#›</a:t>
            </a:fld>
            <a:endParaRPr lang="en-US"/>
          </a:p>
        </p:txBody>
      </p:sp>
    </p:spTree>
    <p:extLst>
      <p:ext uri="{BB962C8B-B14F-4D97-AF65-F5344CB8AC3E}">
        <p14:creationId xmlns:p14="http://schemas.microsoft.com/office/powerpoint/2010/main" val="48439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E352AC-2B9A-4705-86B7-BA820D07E334}" type="datetime1">
              <a:rPr lang="en-US" smtClean="0"/>
              <a:t>18/03/2024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65DA7-CFD0-4BBC-8CE4-76678E81AE32}" type="slidenum">
              <a:rPr lang="en-US" smtClean="0"/>
              <a:t>‹#›</a:t>
            </a:fld>
            <a:endParaRPr lang="en-US"/>
          </a:p>
        </p:txBody>
      </p:sp>
    </p:spTree>
    <p:extLst>
      <p:ext uri="{BB962C8B-B14F-4D97-AF65-F5344CB8AC3E}">
        <p14:creationId xmlns:p14="http://schemas.microsoft.com/office/powerpoint/2010/main" val="558887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D2123F-CB5B-4E6E-B264-8B367F984762}" type="datetime1">
              <a:rPr lang="en-US" smtClean="0"/>
              <a:t>18/03/2024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65DA7-CFD0-4BBC-8CE4-76678E81AE32}" type="slidenum">
              <a:rPr lang="en-US" smtClean="0"/>
              <a:t>‹#›</a:t>
            </a:fld>
            <a:endParaRPr lang="en-US"/>
          </a:p>
        </p:txBody>
      </p:sp>
    </p:spTree>
    <p:extLst>
      <p:ext uri="{BB962C8B-B14F-4D97-AF65-F5344CB8AC3E}">
        <p14:creationId xmlns:p14="http://schemas.microsoft.com/office/powerpoint/2010/main" val="2775904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A8134338-F82C-480E-B2FB-36F5D66B8393}" type="datetime1">
              <a:rPr lang="en-US" smtClean="0"/>
              <a:t>18/03/2024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A5965DA7-CFD0-4BBC-8CE4-76678E81AE32}" type="slidenum">
              <a:rPr lang="en-US" smtClean="0"/>
              <a:t>‹#›</a:t>
            </a:fld>
            <a:endParaRPr lang="en-US"/>
          </a:p>
        </p:txBody>
      </p:sp>
    </p:spTree>
    <p:extLst>
      <p:ext uri="{BB962C8B-B14F-4D97-AF65-F5344CB8AC3E}">
        <p14:creationId xmlns:p14="http://schemas.microsoft.com/office/powerpoint/2010/main" val="392228057"/>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70.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96.png"/><Relationship Id="rId7" Type="http://schemas.openxmlformats.org/officeDocument/2006/relationships/image" Target="../media/image5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0.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7"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92.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2" Type="http://schemas.openxmlformats.org/officeDocument/2006/relationships/image" Target="../media/image86.png"/><Relationship Id="rId2" Type="http://schemas.openxmlformats.org/officeDocument/2006/relationships/image" Target="../media/image62.emf"/><Relationship Id="rId1" Type="http://schemas.openxmlformats.org/officeDocument/2006/relationships/slideLayout" Target="../slideLayouts/slideLayout2.xml"/><Relationship Id="rId11" Type="http://schemas.openxmlformats.org/officeDocument/2006/relationships/image" Target="../media/image85.png"/></Relationships>
</file>

<file path=ppt/slides/_rels/slide65.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3" Type="http://schemas.openxmlformats.org/officeDocument/2006/relationships/image" Target="../media/image94.png"/><Relationship Id="rId12" Type="http://schemas.openxmlformats.org/officeDocument/2006/relationships/image" Target="../media/image91.png"/><Relationship Id="rId16" Type="http://schemas.openxmlformats.org/officeDocument/2006/relationships/image" Target="../media/image101.png"/><Relationship Id="rId1" Type="http://schemas.openxmlformats.org/officeDocument/2006/relationships/slideLayout" Target="../slideLayouts/slideLayout2.xml"/><Relationship Id="rId11" Type="http://schemas.openxmlformats.org/officeDocument/2006/relationships/image" Target="../media/image89.png"/><Relationship Id="rId15" Type="http://schemas.openxmlformats.org/officeDocument/2006/relationships/image" Target="../media/image97.png"/><Relationship Id="rId10" Type="http://schemas.openxmlformats.org/officeDocument/2006/relationships/image" Target="../media/image88.png"/><Relationship Id="rId9" Type="http://schemas.openxmlformats.org/officeDocument/2006/relationships/image" Target="../media/image87.png"/><Relationship Id="rId14" Type="http://schemas.openxmlformats.org/officeDocument/2006/relationships/image" Target="../media/image9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emf"/><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9.png"/><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0.png"/><Relationship Id="rId2" Type="http://schemas.openxmlformats.org/officeDocument/2006/relationships/image" Target="../media/image70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86.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0.png"/><Relationship Id="rId1" Type="http://schemas.openxmlformats.org/officeDocument/2006/relationships/slideLayout" Target="../slideLayouts/slideLayout2.xml"/><Relationship Id="rId5" Type="http://schemas.openxmlformats.org/officeDocument/2006/relationships/image" Target="../media/image990.png"/><Relationship Id="rId4" Type="http://schemas.openxmlformats.org/officeDocument/2006/relationships/image" Target="../media/image980.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vi-VN" dirty="0" smtClean="0"/>
              <a:t>Chương 3:</a:t>
            </a:r>
            <a:br>
              <a:rPr lang="vi-VN" dirty="0" smtClean="0"/>
            </a:br>
            <a:r>
              <a:rPr lang="vi-VN" dirty="0" smtClean="0">
                <a:solidFill>
                  <a:srgbClr val="FFFF00"/>
                </a:solidFill>
              </a:rPr>
              <a:t>Lý thuyết mã hóa</a:t>
            </a:r>
            <a:endParaRPr lang="en-US" dirty="0">
              <a:solidFill>
                <a:srgbClr val="FFFF00"/>
              </a:solidFill>
            </a:endParaRPr>
          </a:p>
        </p:txBody>
      </p:sp>
      <p:sp>
        <p:nvSpPr>
          <p:cNvPr id="3" name="Subtitle 2"/>
          <p:cNvSpPr>
            <a:spLocks noGrp="1"/>
          </p:cNvSpPr>
          <p:nvPr>
            <p:ph type="subTitle" idx="1"/>
          </p:nvPr>
        </p:nvSpPr>
        <p:spPr/>
        <p:txBody>
          <a:bodyPr/>
          <a:lstStyle/>
          <a:p>
            <a:r>
              <a:rPr lang="vi-VN" b="1" dirty="0">
                <a:latin typeface="Segoe Script" panose="030B0504020000000003" pitchFamily="66" charset="0"/>
              </a:rPr>
              <a:t>Phạm Thị Đan </a:t>
            </a:r>
            <a:r>
              <a:rPr lang="vi-VN" b="1" dirty="0" smtClean="0">
                <a:latin typeface="Segoe Script" panose="030B0504020000000003" pitchFamily="66" charset="0"/>
              </a:rPr>
              <a:t>Ngọc</a:t>
            </a:r>
          </a:p>
          <a:p>
            <a:r>
              <a:rPr lang="vi-VN" b="1" dirty="0" smtClean="0">
                <a:latin typeface="Segoe Script" panose="030B0504020000000003" pitchFamily="66" charset="0"/>
              </a:rPr>
              <a:t>Khoa Kỹ thuật Điện tử 2</a:t>
            </a:r>
            <a:endParaRPr lang="en-US" b="1" dirty="0">
              <a:latin typeface="Segoe Script" panose="030B0504020000000003" pitchFamily="66"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a:t>
            </a:fld>
            <a:endParaRPr lang="en-US"/>
          </a:p>
        </p:txBody>
      </p:sp>
    </p:spTree>
    <p:extLst>
      <p:ext uri="{BB962C8B-B14F-4D97-AF65-F5344CB8AC3E}">
        <p14:creationId xmlns:p14="http://schemas.microsoft.com/office/powerpoint/2010/main" val="6380794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50802"/>
            <a:ext cx="10801350" cy="863600"/>
          </a:xfrm>
        </p:spPr>
        <p:txBody>
          <a:bodyPr>
            <a:normAutofit/>
          </a:bodyPr>
          <a:lstStyle/>
          <a:p>
            <a:r>
              <a:rPr lang="vi-VN" sz="4000" dirty="0" smtClean="0">
                <a:solidFill>
                  <a:srgbClr val="FFFF00"/>
                </a:solidFill>
              </a:rPr>
              <a:t>3.1	Các định nghĩa và khái niệm cơ bản</a:t>
            </a:r>
          </a:p>
        </p:txBody>
      </p:sp>
      <p:sp>
        <p:nvSpPr>
          <p:cNvPr id="3" name="Content Placeholder 2"/>
          <p:cNvSpPr>
            <a:spLocks noGrp="1"/>
          </p:cNvSpPr>
          <p:nvPr>
            <p:ph idx="1"/>
          </p:nvPr>
        </p:nvSpPr>
        <p:spPr>
          <a:xfrm>
            <a:off x="342900" y="1186543"/>
            <a:ext cx="11599718" cy="5357133"/>
          </a:xfrm>
        </p:spPr>
        <p:txBody>
          <a:bodyPr>
            <a:normAutofit/>
          </a:bodyPr>
          <a:lstStyle/>
          <a:p>
            <a:pPr marL="457200" indent="-457200">
              <a:spcBef>
                <a:spcPts val="300"/>
              </a:spcBef>
              <a:spcAft>
                <a:spcPts val="300"/>
              </a:spcAft>
              <a:buFont typeface="Wingdings" panose="05000000000000000000" pitchFamily="2" charset="2"/>
              <a:buChar char="v"/>
            </a:pPr>
            <a:r>
              <a:rPr lang="vi-VN" sz="2800" dirty="0" smtClean="0">
                <a:solidFill>
                  <a:srgbClr val="66FF33"/>
                </a:solidFill>
                <a:latin typeface="Times New Roman" panose="02020603050405020304" pitchFamily="18" charset="0"/>
                <a:cs typeface="Times New Roman" panose="02020603050405020304" pitchFamily="18" charset="0"/>
              </a:rPr>
              <a:t>Phương pháp biểu diễn bằng cây mã</a:t>
            </a:r>
            <a:endParaRPr lang="vi-VN" sz="2800" dirty="0" smtClean="0">
              <a:latin typeface="Times New Roman" panose="02020603050405020304" pitchFamily="18" charset="0"/>
              <a:cs typeface="Times New Roman" panose="02020603050405020304" pitchFamily="18" charset="0"/>
            </a:endParaRPr>
          </a:p>
          <a:p>
            <a:pPr marL="0" indent="0">
              <a:spcBef>
                <a:spcPts val="300"/>
              </a:spcBef>
              <a:spcAft>
                <a:spcPts val="300"/>
              </a:spcAft>
              <a:buNone/>
            </a:pPr>
            <a:r>
              <a:rPr lang="vi-VN" sz="2800" dirty="0" smtClean="0">
                <a:latin typeface="Times New Roman" panose="02020603050405020304" pitchFamily="18" charset="0"/>
                <a:cs typeface="Times New Roman" panose="02020603050405020304" pitchFamily="18" charset="0"/>
              </a:rPr>
              <a:t>	Là </a:t>
            </a:r>
            <a:r>
              <a:rPr lang="vi-VN" sz="2800" dirty="0">
                <a:latin typeface="Times New Roman" panose="02020603050405020304" pitchFamily="18" charset="0"/>
                <a:cs typeface="Times New Roman" panose="02020603050405020304" pitchFamily="18" charset="0"/>
              </a:rPr>
              <a:t>cách biểu diễn các từ mã bằng các nút lá của một cây. Mỗi nút </a:t>
            </a:r>
            <a:r>
              <a:rPr lang="vi-VN" sz="2800" dirty="0" smtClean="0">
                <a:latin typeface="Times New Roman" panose="02020603050405020304" pitchFamily="18" charset="0"/>
                <a:cs typeface="Times New Roman" panose="02020603050405020304" pitchFamily="18" charset="0"/>
              </a:rPr>
              <a:t>lá biểu </a:t>
            </a:r>
            <a:r>
              <a:rPr lang="vi-VN" sz="2800" dirty="0">
                <a:latin typeface="Times New Roman" panose="02020603050405020304" pitchFamily="18" charset="0"/>
                <a:cs typeface="Times New Roman" panose="02020603050405020304" pitchFamily="18" charset="0"/>
              </a:rPr>
              <a:t>diễn cho từ mã trùng với nhãn của con đường đi từ nút gốc đến </a:t>
            </a:r>
            <a:r>
              <a:rPr lang="vi-VN" sz="2800" dirty="0" smtClean="0">
                <a:latin typeface="Times New Roman" panose="02020603050405020304" pitchFamily="18" charset="0"/>
                <a:cs typeface="Times New Roman" panose="02020603050405020304" pitchFamily="18" charset="0"/>
              </a:rPr>
              <a:t>nút lá này.</a:t>
            </a:r>
          </a:p>
          <a:p>
            <a:pPr marL="804863" lvl="1" indent="-360363">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Gồm: các nút và các </a:t>
            </a:r>
            <a:r>
              <a:rPr lang="vi-VN" sz="2800" dirty="0" smtClean="0">
                <a:latin typeface="Times New Roman" panose="02020603050405020304" pitchFamily="18" charset="0"/>
                <a:cs typeface="Times New Roman" panose="02020603050405020304" pitchFamily="18" charset="0"/>
              </a:rPr>
              <a:t>nhánh</a:t>
            </a:r>
          </a:p>
          <a:p>
            <a:pPr marL="804863" lvl="1" indent="-360363">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Gốc </a:t>
            </a:r>
            <a:r>
              <a:rPr lang="vi-VN" sz="2800" dirty="0">
                <a:latin typeface="Times New Roman" panose="02020603050405020304" pitchFamily="18" charset="0"/>
                <a:cs typeface="Times New Roman" panose="02020603050405020304" pitchFamily="18" charset="0"/>
              </a:rPr>
              <a:t>của cây là nút </a:t>
            </a:r>
            <a:r>
              <a:rPr lang="vi-VN" sz="2800" dirty="0" smtClean="0">
                <a:latin typeface="Times New Roman" panose="02020603050405020304" pitchFamily="18" charset="0"/>
                <a:cs typeface="Times New Roman" panose="02020603050405020304" pitchFamily="18" charset="0"/>
              </a:rPr>
              <a:t>gốc</a:t>
            </a:r>
          </a:p>
          <a:p>
            <a:pPr marL="804863" lvl="1" indent="-360363">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Mỗi </a:t>
            </a:r>
            <a:r>
              <a:rPr lang="vi-VN" sz="2800" dirty="0">
                <a:latin typeface="Times New Roman" panose="02020603050405020304" pitchFamily="18" charset="0"/>
                <a:cs typeface="Times New Roman" panose="02020603050405020304" pitchFamily="18" charset="0"/>
              </a:rPr>
              <a:t>nhánh phân thành m nhánh hoặc ít </a:t>
            </a:r>
            <a:r>
              <a:rPr lang="vi-VN" sz="2800" dirty="0" smtClean="0">
                <a:latin typeface="Times New Roman" panose="02020603050405020304" pitchFamily="18" charset="0"/>
                <a:cs typeface="Times New Roman" panose="02020603050405020304" pitchFamily="18" charset="0"/>
              </a:rPr>
              <a:t>hơn</a:t>
            </a:r>
          </a:p>
          <a:p>
            <a:pPr marL="804863" lvl="1" indent="-360363">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Nút </a:t>
            </a:r>
            <a:r>
              <a:rPr lang="vi-VN" sz="2800" dirty="0">
                <a:latin typeface="Times New Roman" panose="02020603050405020304" pitchFamily="18" charset="0"/>
                <a:cs typeface="Times New Roman" panose="02020603050405020304" pitchFamily="18" charset="0"/>
              </a:rPr>
              <a:t>cuối (là nút không có nhánh nào xuất phát) đại diện cho một từ </a:t>
            </a:r>
            <a:r>
              <a:rPr lang="vi-VN" sz="2800" dirty="0" smtClean="0">
                <a:latin typeface="Times New Roman" panose="02020603050405020304" pitchFamily="18" charset="0"/>
                <a:cs typeface="Times New Roman" panose="02020603050405020304" pitchFamily="18" charset="0"/>
              </a:rPr>
              <a:t>mã</a:t>
            </a:r>
          </a:p>
          <a:p>
            <a:pPr marL="804863" lvl="1" indent="-360363">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Thứ </a:t>
            </a:r>
            <a:r>
              <a:rPr lang="vi-VN" sz="2800" dirty="0">
                <a:latin typeface="Times New Roman" panose="02020603050405020304" pitchFamily="18" charset="0"/>
                <a:cs typeface="Times New Roman" panose="02020603050405020304" pitchFamily="18" charset="0"/>
              </a:rPr>
              <a:t>tự các trị ký hiệu từ nút gốc đến nút </a:t>
            </a:r>
            <a:r>
              <a:rPr lang="vi-VN" sz="2800" dirty="0" smtClean="0">
                <a:latin typeface="Times New Roman" panose="02020603050405020304" pitchFamily="18" charset="0"/>
                <a:cs typeface="Times New Roman" panose="02020603050405020304" pitchFamily="18" charset="0"/>
              </a:rPr>
              <a:t>cuối</a:t>
            </a:r>
          </a:p>
          <a:p>
            <a:pPr marL="444500" lvl="1" indent="0">
              <a:buNone/>
            </a:pPr>
            <a:r>
              <a:rPr lang="vi-VN" sz="2800" u="sng" dirty="0" smtClean="0">
                <a:latin typeface="Times New Roman" panose="02020603050405020304" pitchFamily="18" charset="0"/>
                <a:cs typeface="Times New Roman" panose="02020603050405020304" pitchFamily="18" charset="0"/>
              </a:rPr>
              <a:t>Ví dụ</a:t>
            </a:r>
            <a:r>
              <a:rPr lang="vi-VN" sz="2800" dirty="0" smtClean="0">
                <a:latin typeface="Times New Roman" panose="02020603050405020304" pitchFamily="18" charset="0"/>
                <a:cs typeface="Times New Roman" panose="02020603050405020304" pitchFamily="18" charset="0"/>
              </a:rPr>
              <a:t>: biểu diễn bộ mã được cho trong bảng đối chiếu mã sau bằng phương pháp cây mã</a:t>
            </a:r>
            <a:endParaRPr lang="vi-VN" sz="28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15240" y="1001487"/>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normAutofit lnSpcReduction="10000"/>
          </a:bodyPr>
          <a:lstStyle/>
          <a:p>
            <a:fld id="{A5965DA7-CFD0-4BBC-8CE4-76678E81AE32}" type="slidenum">
              <a:rPr lang="en-US" smtClean="0"/>
              <a:t>10</a:t>
            </a:fld>
            <a:endParaRPr lang="en-US"/>
          </a:p>
        </p:txBody>
      </p:sp>
      <p:pic>
        <p:nvPicPr>
          <p:cNvPr id="4" name="Picture 3"/>
          <p:cNvPicPr>
            <a:picLocks noChangeAspect="1"/>
          </p:cNvPicPr>
          <p:nvPr/>
        </p:nvPicPr>
        <p:blipFill>
          <a:blip r:embed="rId2"/>
          <a:stretch>
            <a:fillRect/>
          </a:stretch>
        </p:blipFill>
        <p:spPr>
          <a:xfrm>
            <a:off x="3677602" y="5620618"/>
            <a:ext cx="4867275" cy="952500"/>
          </a:xfrm>
          <a:prstGeom prst="rect">
            <a:avLst/>
          </a:prstGeom>
        </p:spPr>
      </p:pic>
    </p:spTree>
    <p:extLst>
      <p:ext uri="{BB962C8B-B14F-4D97-AF65-F5344CB8AC3E}">
        <p14:creationId xmlns:p14="http://schemas.microsoft.com/office/powerpoint/2010/main" val="35460991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a:solidFill>
            <a:schemeClr val="accent2"/>
          </a:solidFill>
        </p:spPr>
        <p:txBody>
          <a:bodyPr>
            <a:noAutofit/>
          </a:bodyPr>
          <a:lstStyle/>
          <a:p>
            <a:r>
              <a:rPr lang="vi-VN" sz="3500" dirty="0" smtClean="0">
                <a:solidFill>
                  <a:srgbClr val="FFFF00"/>
                </a:solidFill>
              </a:rPr>
              <a:t>3.10 Mã Turbo</a:t>
            </a:r>
          </a:p>
        </p:txBody>
      </p:sp>
      <p:sp>
        <p:nvSpPr>
          <p:cNvPr id="3" name="Content Placeholder 2"/>
          <p:cNvSpPr>
            <a:spLocks noGrp="1"/>
          </p:cNvSpPr>
          <p:nvPr>
            <p:ph idx="1"/>
          </p:nvPr>
        </p:nvSpPr>
        <p:spPr>
          <a:xfrm>
            <a:off x="342900" y="936171"/>
            <a:ext cx="11631386" cy="5829754"/>
          </a:xfrm>
        </p:spPr>
        <p:txBody>
          <a:bodyPr>
            <a:noAutofit/>
          </a:bodyPr>
          <a:lstStyle/>
          <a:p>
            <a:pPr marL="1028700" indent="-1028700">
              <a:spcBef>
                <a:spcPts val="1200"/>
              </a:spcBef>
              <a:spcAft>
                <a:spcPts val="600"/>
              </a:spcAft>
              <a:buNone/>
              <a:tabLst>
                <a:tab pos="1200150" algn="l"/>
              </a:tabLst>
            </a:pPr>
            <a:r>
              <a:rPr lang="vi-VN" sz="2800" dirty="0" smtClean="0">
                <a:latin typeface="Times New Roman" panose="02020603050405020304" pitchFamily="18" charset="0"/>
                <a:cs typeface="Times New Roman" panose="02020603050405020304" pitchFamily="18" charset="0"/>
              </a:rPr>
              <a:t>3.10.2</a:t>
            </a:r>
            <a:r>
              <a:rPr lang="vi-VN" sz="2800" dirty="0">
                <a:latin typeface="Times New Roman" panose="02020603050405020304" pitchFamily="18" charset="0"/>
                <a:cs typeface="Times New Roman" panose="02020603050405020304" pitchFamily="18" charset="0"/>
              </a:rPr>
              <a:t>	</a:t>
            </a:r>
            <a:r>
              <a:rPr lang="vi-VN" sz="2800" b="1" dirty="0" smtClean="0">
                <a:solidFill>
                  <a:srgbClr val="66FF33"/>
                </a:solidFill>
                <a:latin typeface="Times New Roman" panose="02020603050405020304" pitchFamily="18" charset="0"/>
                <a:cs typeface="Times New Roman" panose="02020603050405020304" pitchFamily="18" charset="0"/>
              </a:rPr>
              <a:t>Nguyên lý hoạt động của mã Turbo</a:t>
            </a:r>
          </a:p>
          <a:p>
            <a:pPr marL="457200" indent="-457200"/>
            <a:r>
              <a:rPr lang="vi-VN" sz="2600" dirty="0" smtClean="0">
                <a:latin typeface="Times New Roman" panose="02020603050405020304" pitchFamily="18" charset="0"/>
                <a:cs typeface="Times New Roman" panose="02020603050405020304" pitchFamily="18" charset="0"/>
              </a:rPr>
              <a:t>K</a:t>
            </a:r>
            <a:r>
              <a:rPr lang="en-US" sz="2600" dirty="0" err="1" smtClean="0">
                <a:latin typeface="Times New Roman" panose="02020603050405020304" pitchFamily="18" charset="0"/>
                <a:cs typeface="Times New Roman" panose="02020603050405020304" pitchFamily="18" charset="0"/>
              </a:rPr>
              <a:t>hởi</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tạo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bộ</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hóa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về</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trạng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hoàn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toàn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bằng</a:t>
            </a:r>
            <a:r>
              <a:rPr lang="en-US" sz="2600" dirty="0">
                <a:latin typeface="Times New Roman" panose="02020603050405020304" pitchFamily="18" charset="0"/>
                <a:cs typeface="Times New Roman" panose="02020603050405020304" pitchFamily="18" charset="0"/>
              </a:rPr>
              <a:t> 0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sau</a:t>
            </a:r>
            <a:r>
              <a:rPr lang="en-US" sz="2600" dirty="0">
                <a:latin typeface="Times New Roman" panose="02020603050405020304" pitchFamily="18" charset="0"/>
                <a:cs typeface="Times New Roman" panose="02020603050405020304" pitchFamily="18" charset="0"/>
              </a:rPr>
              <a:t> đó </a:t>
            </a:r>
            <a:r>
              <a:rPr lang="en-US" sz="2600" dirty="0" err="1">
                <a:latin typeface="Times New Roman" panose="02020603050405020304" pitchFamily="18" charset="0"/>
                <a:cs typeface="Times New Roman" panose="02020603050405020304" pitchFamily="18" charset="0"/>
              </a:rPr>
              <a:t>mã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hóa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dữ</a:t>
            </a:r>
            <a:r>
              <a:rPr lang="en-US" sz="2600" dirty="0">
                <a:latin typeface="Times New Roman" panose="02020603050405020304" pitchFamily="18" charset="0"/>
                <a:cs typeface="Times New Roman" panose="02020603050405020304" pitchFamily="18" charset="0"/>
              </a:rPr>
              <a:t> liệu.</a:t>
            </a:r>
            <a:r>
              <a:rPr lang="vi-VN" sz="2600" dirty="0">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Sau </a:t>
            </a:r>
            <a:r>
              <a:rPr lang="vi-VN" sz="2600" dirty="0">
                <a:latin typeface="Times New Roman" panose="02020603050405020304" pitchFamily="18" charset="0"/>
                <a:cs typeface="Times New Roman" panose="02020603050405020304" pitchFamily="18" charset="0"/>
              </a:rPr>
              <a:t>khi mã hóa một số bit dữ liệu nhất định, một số bit đuôi được thêm vào để làm cho bộ mã hóa trở về trạng thái hoàn toàn bằng 0 ở cuối mỗi khối; sau đó chu kỳ được lặp lại. các phương pháp chấm dứt mã turbo bao </a:t>
            </a:r>
            <a:r>
              <a:rPr lang="vi-VN" sz="2600" dirty="0" smtClean="0">
                <a:latin typeface="Times New Roman" panose="02020603050405020304" pitchFamily="18" charset="0"/>
                <a:cs typeface="Times New Roman" panose="02020603050405020304" pitchFamily="18" charset="0"/>
              </a:rPr>
              <a:t>gồm:</a:t>
            </a:r>
          </a:p>
          <a:p>
            <a:pPr lvl="1" indent="-457200"/>
            <a:r>
              <a:rPr lang="vi-VN" sz="2600" dirty="0">
                <a:latin typeface="Times New Roman" panose="02020603050405020304" pitchFamily="18" charset="0"/>
                <a:cs typeface="Times New Roman" panose="02020603050405020304" pitchFamily="18" charset="0"/>
              </a:rPr>
              <a:t>Cách tiếp cận đơn giản là </a:t>
            </a:r>
            <a:r>
              <a:rPr lang="vi-VN" sz="2600" i="1" dirty="0">
                <a:solidFill>
                  <a:srgbClr val="FF0000"/>
                </a:solidFill>
                <a:latin typeface="Times New Roman" panose="02020603050405020304" pitchFamily="18" charset="0"/>
                <a:cs typeface="Times New Roman" panose="02020603050405020304" pitchFamily="18" charset="0"/>
              </a:rPr>
              <a:t>chấm dứt mã RSC đầu tiên trong bộ mã hóa và giữ nguyên mã thứ hai</a:t>
            </a:r>
            <a:r>
              <a:rPr lang="vi-VN" sz="2600" dirty="0">
                <a:latin typeface="Times New Roman" panose="02020603050405020304" pitchFamily="18" charset="0"/>
                <a:cs typeface="Times New Roman" panose="02020603050405020304" pitchFamily="18" charset="0"/>
              </a:rPr>
              <a:t>. Nhược điểm của phương pháp này là các bit ở cuối khối do mã RSC thứ hai dễ bị nhiễu hơn các bit khác. mã turbo thể hiện sự chững lại về hiệu suất khi SNR tăng qua các thử nghiệm. Điều này không giống như tầng lỗi, nhưng nó có vẻ ngoài của một tầng lỗi so với hiệu suất lỗi giảm mạnh ở SNR thấp. Tầng lỗi này bị ảnh hưởng bởi một số yếu tố, trong đó yếu tố chủ yếu là sự lựa chọn bộ xen kẽ</a:t>
            </a:r>
          </a:p>
          <a:p>
            <a:pPr lvl="1" indent="-457200"/>
            <a:r>
              <a:rPr lang="vi-VN" sz="2600" dirty="0" smtClean="0">
                <a:latin typeface="Times New Roman" panose="02020603050405020304" pitchFamily="18" charset="0"/>
                <a:cs typeface="Times New Roman" panose="02020603050405020304" pitchFamily="18" charset="0"/>
              </a:rPr>
              <a:t>Chấm </a:t>
            </a:r>
            <a:r>
              <a:rPr lang="vi-VN" sz="2600" dirty="0">
                <a:latin typeface="Times New Roman" panose="02020603050405020304" pitchFamily="18" charset="0"/>
                <a:cs typeface="Times New Roman" panose="02020603050405020304" pitchFamily="18" charset="0"/>
              </a:rPr>
              <a:t>dứt cả hai mã cấu thành trong bộ mã hóa theo cách đối xứng. Thông qua việc sử dụng kết hợp bộ xen kẽ tốt và đầu cuối kép, mức lỗi sàn có thể được giảm đi một bậc so với phương pháp kết cuối đơn giản.</a:t>
            </a:r>
          </a:p>
        </p:txBody>
      </p:sp>
      <p:cxnSp>
        <p:nvCxnSpPr>
          <p:cNvPr id="5" name="Straight Connector 4"/>
          <p:cNvCxnSpPr/>
          <p:nvPr/>
        </p:nvCxnSpPr>
        <p:spPr>
          <a:xfrm>
            <a:off x="0" y="84455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100</a:t>
            </a:fld>
            <a:endParaRPr lang="en-US"/>
          </a:p>
        </p:txBody>
      </p:sp>
    </p:spTree>
    <p:extLst>
      <p:ext uri="{BB962C8B-B14F-4D97-AF65-F5344CB8AC3E}">
        <p14:creationId xmlns:p14="http://schemas.microsoft.com/office/powerpoint/2010/main" val="11249869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a:solidFill>
            <a:schemeClr val="accent2"/>
          </a:solidFill>
        </p:spPr>
        <p:txBody>
          <a:bodyPr>
            <a:noAutofit/>
          </a:bodyPr>
          <a:lstStyle/>
          <a:p>
            <a:r>
              <a:rPr lang="vi-VN" sz="3500" dirty="0" smtClean="0">
                <a:solidFill>
                  <a:srgbClr val="FFFF00"/>
                </a:solidFill>
              </a:rPr>
              <a:t>3.10 Mã Turbo</a:t>
            </a:r>
          </a:p>
        </p:txBody>
      </p:sp>
      <p:sp>
        <p:nvSpPr>
          <p:cNvPr id="3" name="Content Placeholder 2"/>
          <p:cNvSpPr>
            <a:spLocks noGrp="1"/>
          </p:cNvSpPr>
          <p:nvPr>
            <p:ph idx="1"/>
          </p:nvPr>
        </p:nvSpPr>
        <p:spPr>
          <a:xfrm>
            <a:off x="342900" y="936171"/>
            <a:ext cx="11631386" cy="5829754"/>
          </a:xfrm>
        </p:spPr>
        <p:txBody>
          <a:bodyPr>
            <a:noAutofit/>
          </a:bodyPr>
          <a:lstStyle/>
          <a:p>
            <a:pPr marL="1028700" indent="-1028700">
              <a:spcBef>
                <a:spcPts val="1200"/>
              </a:spcBef>
              <a:spcAft>
                <a:spcPts val="600"/>
              </a:spcAft>
              <a:buNone/>
              <a:tabLst>
                <a:tab pos="1200150" algn="l"/>
              </a:tabLst>
            </a:pPr>
            <a:r>
              <a:rPr lang="vi-VN" sz="2800" dirty="0" smtClean="0">
                <a:latin typeface="Times New Roman" panose="02020603050405020304" pitchFamily="18" charset="0"/>
                <a:cs typeface="Times New Roman" panose="02020603050405020304" pitchFamily="18" charset="0"/>
              </a:rPr>
              <a:t>3.10.2</a:t>
            </a:r>
            <a:r>
              <a:rPr lang="vi-VN" sz="2800" dirty="0">
                <a:latin typeface="Times New Roman" panose="02020603050405020304" pitchFamily="18" charset="0"/>
                <a:cs typeface="Times New Roman" panose="02020603050405020304" pitchFamily="18" charset="0"/>
              </a:rPr>
              <a:t>	</a:t>
            </a:r>
            <a:r>
              <a:rPr lang="vi-VN" sz="2800" b="1" dirty="0" smtClean="0">
                <a:solidFill>
                  <a:srgbClr val="66FF33"/>
                </a:solidFill>
                <a:latin typeface="Times New Roman" panose="02020603050405020304" pitchFamily="18" charset="0"/>
                <a:cs typeface="Times New Roman" panose="02020603050405020304" pitchFamily="18" charset="0"/>
              </a:rPr>
              <a:t>Nguyên lý hoạt động của mã Turbo</a:t>
            </a:r>
          </a:p>
          <a:p>
            <a:pPr marL="0" indent="0">
              <a:spcBef>
                <a:spcPts val="1200"/>
              </a:spcBef>
              <a:spcAft>
                <a:spcPts val="600"/>
              </a:spcAft>
              <a:buNone/>
            </a:pPr>
            <a:r>
              <a:rPr lang="vi-VN" sz="2600" dirty="0">
                <a:latin typeface="Times New Roman" panose="02020603050405020304" pitchFamily="18" charset="0"/>
                <a:cs typeface="Times New Roman" panose="02020603050405020304" pitchFamily="18" charset="0"/>
              </a:rPr>
              <a:t>Trong phiên bản gốc của bộ mã hóa turbo, các bit kiểm tra chẵn lẻ được tạo bởi hai bộ mã </a:t>
            </a:r>
            <a:r>
              <a:rPr lang="vi-VN" sz="2600" dirty="0" smtClean="0">
                <a:latin typeface="Times New Roman" panose="02020603050405020304" pitchFamily="18" charset="0"/>
                <a:cs typeface="Times New Roman" panose="02020603050405020304" pitchFamily="18" charset="0"/>
              </a:rPr>
              <a:t>hóa </a:t>
            </a:r>
            <a:r>
              <a:rPr lang="vi-VN" sz="2600" dirty="0">
                <a:latin typeface="Times New Roman" panose="02020603050405020304" pitchFamily="18" charset="0"/>
                <a:cs typeface="Times New Roman" panose="02020603050405020304" pitchFamily="18" charset="0"/>
              </a:rPr>
              <a:t>đã bị thủng trước khi truyền dữ liệu qua kênh để duy trì tốc độ ở mức 1/2. một mã bị thủng được xây dựng bằng cách xóa các bit kiểm tra chẵn lẻ nhất định, do đó làm tăng tốc độ dữ liệu. </a:t>
            </a:r>
            <a:r>
              <a:rPr lang="vi-VN" sz="2600" dirty="0" smtClean="0">
                <a:latin typeface="Times New Roman" panose="02020603050405020304" pitchFamily="18" charset="0"/>
                <a:cs typeface="Times New Roman" panose="02020603050405020304" pitchFamily="18" charset="0"/>
              </a:rPr>
              <a:t>Thủng </a:t>
            </a:r>
            <a:r>
              <a:rPr lang="vi-VN" sz="2600" dirty="0">
                <a:latin typeface="Times New Roman" panose="02020603050405020304" pitchFamily="18" charset="0"/>
                <a:cs typeface="Times New Roman" panose="02020603050405020304" pitchFamily="18" charset="0"/>
              </a:rPr>
              <a:t>là nghịch đảo của việc mở rộng mã. </a:t>
            </a:r>
            <a:r>
              <a:rPr lang="vi-VN" sz="2600" dirty="0" smtClean="0">
                <a:latin typeface="Times New Roman" panose="02020603050405020304" pitchFamily="18" charset="0"/>
                <a:cs typeface="Times New Roman" panose="02020603050405020304" pitchFamily="18" charset="0"/>
              </a:rPr>
              <a:t>Tuy </a:t>
            </a:r>
            <a:r>
              <a:rPr lang="vi-VN" sz="2600" dirty="0">
                <a:latin typeface="Times New Roman" panose="02020603050405020304" pitchFamily="18" charset="0"/>
                <a:cs typeface="Times New Roman" panose="02020603050405020304" pitchFamily="18" charset="0"/>
              </a:rPr>
              <a:t>nhiên, cần nhấn mạnh rằng việc sử dụng bản đồ đâm thủng không phải là yêu cầu cần thiết để tạo mã turbo.</a:t>
            </a:r>
          </a:p>
          <a:p>
            <a:pPr marL="0" indent="0">
              <a:spcBef>
                <a:spcPts val="1200"/>
              </a:spcBef>
              <a:spcAft>
                <a:spcPts val="600"/>
              </a:spcAft>
              <a:buNone/>
            </a:pPr>
            <a:r>
              <a:rPr lang="vi-VN" sz="2600" dirty="0">
                <a:latin typeface="Times New Roman" panose="02020603050405020304" pitchFamily="18" charset="0"/>
                <a:cs typeface="Times New Roman" panose="02020603050405020304" pitchFamily="18" charset="0"/>
              </a:rPr>
              <a:t>Điểm mới của sơ đồ mã hóa song </a:t>
            </a:r>
            <a:r>
              <a:rPr lang="vi-VN" sz="2600" dirty="0" smtClean="0">
                <a:latin typeface="Times New Roman" panose="02020603050405020304" pitchFamily="18" charset="0"/>
                <a:cs typeface="Times New Roman" panose="02020603050405020304" pitchFamily="18" charset="0"/>
              </a:rPr>
              <a:t>song </a:t>
            </a:r>
            <a:r>
              <a:rPr lang="vi-VN" sz="2600" dirty="0">
                <a:latin typeface="Times New Roman" panose="02020603050405020304" pitchFamily="18" charset="0"/>
                <a:cs typeface="Times New Roman" panose="02020603050405020304" pitchFamily="18" charset="0"/>
              </a:rPr>
              <a:t>là ở việc sử dụng mã chập hệ thống đệ quy (RSC) và đưa ra bộ xen kẽ giả ngẫu nhiên giữa hai bộ mã hóa. do đó, mã turbo về cơ bản xuất hiện ngẫu nhiên đối với kênh nhờ bộ xen kẽ giả ngẫu nhiên, nhưng nó có cấu trúc đủ để việc giải mã có thể thực hiện được về mặt vật lý. Lý thuyết mã hóa khẳng định rằng mã được chọn ngẫu nhiên có khả năng đạt tới dung lượng kênh của Shannon, miễn là kích thước khối đủ lớn. đây thực sự là lý do đằng sau hiệu suất ấn tượng của mã turbo</a:t>
            </a:r>
          </a:p>
          <a:p>
            <a:pPr marL="1028700" indent="-1028700">
              <a:spcBef>
                <a:spcPts val="1200"/>
              </a:spcBef>
              <a:spcAft>
                <a:spcPts val="600"/>
              </a:spcAft>
              <a:buNone/>
              <a:tabLst>
                <a:tab pos="1200150" algn="l"/>
              </a:tabLst>
            </a:pPr>
            <a:endParaRPr lang="vi-VN" sz="2600" b="1" dirty="0" smtClean="0">
              <a:solidFill>
                <a:srgbClr val="66FF33"/>
              </a:solidFill>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84455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101</a:t>
            </a:fld>
            <a:endParaRPr lang="en-US"/>
          </a:p>
        </p:txBody>
      </p:sp>
    </p:spTree>
    <p:extLst>
      <p:ext uri="{BB962C8B-B14F-4D97-AF65-F5344CB8AC3E}">
        <p14:creationId xmlns:p14="http://schemas.microsoft.com/office/powerpoint/2010/main" val="27900946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a:solidFill>
            <a:schemeClr val="accent2"/>
          </a:solidFill>
        </p:spPr>
        <p:txBody>
          <a:bodyPr>
            <a:noAutofit/>
          </a:bodyPr>
          <a:lstStyle/>
          <a:p>
            <a:r>
              <a:rPr lang="vi-VN" sz="3500" dirty="0" smtClean="0">
                <a:solidFill>
                  <a:srgbClr val="FFFF00"/>
                </a:solidFill>
              </a:rPr>
              <a:t>3.10 Mã Turbo</a:t>
            </a:r>
          </a:p>
        </p:txBody>
      </p:sp>
      <p:sp>
        <p:nvSpPr>
          <p:cNvPr id="3" name="Content Placeholder 2"/>
          <p:cNvSpPr>
            <a:spLocks noGrp="1"/>
          </p:cNvSpPr>
          <p:nvPr>
            <p:ph idx="1"/>
          </p:nvPr>
        </p:nvSpPr>
        <p:spPr>
          <a:xfrm>
            <a:off x="342900" y="976393"/>
            <a:ext cx="11631386" cy="5789532"/>
          </a:xfrm>
        </p:spPr>
        <p:txBody>
          <a:bodyPr>
            <a:noAutofit/>
          </a:bodyPr>
          <a:lstStyle/>
          <a:p>
            <a:pPr marL="465138" indent="-465138">
              <a:spcBef>
                <a:spcPts val="1200"/>
              </a:spcBef>
              <a:spcAft>
                <a:spcPts val="600"/>
              </a:spcAft>
              <a:buFont typeface="Wingdings" panose="05000000000000000000" pitchFamily="2" charset="2"/>
              <a:buChar char="§"/>
              <a:tabLst>
                <a:tab pos="1200150" algn="l"/>
              </a:tabLst>
            </a:pPr>
            <a:r>
              <a:rPr lang="vi-VN" sz="2600" dirty="0" smtClean="0">
                <a:latin typeface="Times New Roman" panose="02020603050405020304" pitchFamily="18" charset="0"/>
                <a:cs typeface="Times New Roman" panose="02020603050405020304" pitchFamily="18" charset="0"/>
              </a:rPr>
              <a:t>Giải mã Turbo</a:t>
            </a:r>
          </a:p>
        </p:txBody>
      </p:sp>
      <p:cxnSp>
        <p:nvCxnSpPr>
          <p:cNvPr id="5" name="Straight Connector 4"/>
          <p:cNvCxnSpPr/>
          <p:nvPr/>
        </p:nvCxnSpPr>
        <p:spPr>
          <a:xfrm>
            <a:off x="0" y="84455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102</a:t>
            </a:fld>
            <a:endParaRPr lang="en-US"/>
          </a:p>
        </p:txBody>
      </p:sp>
      <p:pic>
        <p:nvPicPr>
          <p:cNvPr id="6" name="Picture 5"/>
          <p:cNvPicPr>
            <a:picLocks noChangeAspect="1"/>
          </p:cNvPicPr>
          <p:nvPr/>
        </p:nvPicPr>
        <p:blipFill>
          <a:blip r:embed="rId2"/>
          <a:stretch>
            <a:fillRect/>
          </a:stretch>
        </p:blipFill>
        <p:spPr>
          <a:xfrm>
            <a:off x="3786596" y="1485901"/>
            <a:ext cx="8187690" cy="3385472"/>
          </a:xfrm>
          <a:prstGeom prst="rect">
            <a:avLst/>
          </a:prstGeom>
        </p:spPr>
      </p:pic>
      <p:pic>
        <p:nvPicPr>
          <p:cNvPr id="8" name="Picture 7"/>
          <p:cNvPicPr>
            <a:picLocks noChangeAspect="1"/>
          </p:cNvPicPr>
          <p:nvPr/>
        </p:nvPicPr>
        <p:blipFill>
          <a:blip r:embed="rId3"/>
          <a:stretch>
            <a:fillRect/>
          </a:stretch>
        </p:blipFill>
        <p:spPr>
          <a:xfrm>
            <a:off x="109946" y="3775075"/>
            <a:ext cx="5467350" cy="2990850"/>
          </a:xfrm>
          <a:prstGeom prst="rect">
            <a:avLst/>
          </a:prstGeom>
        </p:spPr>
      </p:pic>
    </p:spTree>
    <p:extLst>
      <p:ext uri="{BB962C8B-B14F-4D97-AF65-F5344CB8AC3E}">
        <p14:creationId xmlns:p14="http://schemas.microsoft.com/office/powerpoint/2010/main" val="261159149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a:solidFill>
            <a:schemeClr val="accent2"/>
          </a:solidFill>
        </p:spPr>
        <p:txBody>
          <a:bodyPr>
            <a:noAutofit/>
          </a:bodyPr>
          <a:lstStyle/>
          <a:p>
            <a:r>
              <a:rPr lang="vi-VN" sz="3500" dirty="0" smtClean="0">
                <a:solidFill>
                  <a:srgbClr val="FFFF00"/>
                </a:solidFill>
              </a:rPr>
              <a:t>3.10 Mã Turbo</a:t>
            </a:r>
          </a:p>
        </p:txBody>
      </p:sp>
      <p:sp>
        <p:nvSpPr>
          <p:cNvPr id="3" name="Content Placeholder 2"/>
          <p:cNvSpPr>
            <a:spLocks noGrp="1"/>
          </p:cNvSpPr>
          <p:nvPr>
            <p:ph idx="1"/>
          </p:nvPr>
        </p:nvSpPr>
        <p:spPr>
          <a:xfrm>
            <a:off x="342900" y="976393"/>
            <a:ext cx="11631386" cy="5789532"/>
          </a:xfrm>
        </p:spPr>
        <p:txBody>
          <a:bodyPr>
            <a:noAutofit/>
          </a:bodyPr>
          <a:lstStyle/>
          <a:p>
            <a:pPr marL="465138" indent="-465138">
              <a:spcBef>
                <a:spcPts val="200"/>
              </a:spcBef>
              <a:buFont typeface="Wingdings" panose="05000000000000000000" pitchFamily="2" charset="2"/>
              <a:buChar char="§"/>
              <a:tabLst>
                <a:tab pos="1200150" algn="l"/>
              </a:tabLst>
            </a:pPr>
            <a:r>
              <a:rPr lang="vi-VN" sz="2600" dirty="0" smtClean="0">
                <a:latin typeface="Times New Roman" panose="02020603050405020304" pitchFamily="18" charset="0"/>
                <a:cs typeface="Times New Roman" panose="02020603050405020304" pitchFamily="18" charset="0"/>
              </a:rPr>
              <a:t>Giải mã Turbo</a:t>
            </a:r>
          </a:p>
          <a:p>
            <a:pPr marL="739458" lvl="1" indent="-465138">
              <a:spcBef>
                <a:spcPts val="200"/>
              </a:spcBef>
              <a:spcAft>
                <a:spcPts val="200"/>
              </a:spcAft>
              <a:buFont typeface="Wingdings" panose="05000000000000000000" pitchFamily="2" charset="2"/>
              <a:buChar char="§"/>
              <a:tabLst>
                <a:tab pos="1200150" algn="l"/>
              </a:tabLst>
            </a:pPr>
            <a:r>
              <a:rPr lang="vi-VN" sz="2400" dirty="0">
                <a:latin typeface="Times New Roman" panose="02020603050405020304" pitchFamily="18" charset="0"/>
                <a:cs typeface="Times New Roman" panose="02020603050405020304" pitchFamily="18" charset="0"/>
              </a:rPr>
              <a:t>Bộ giải mã hai thành phần trao đổi thông tin bên ngoài – thông tin bên ngoài do một thành phần xuất ra sẽ trở thành thông tin tiên nghiệm cho thành phần kia và chúng lặp lại một vài </a:t>
            </a:r>
            <a:r>
              <a:rPr lang="vi-VN" sz="2400" dirty="0" smtClean="0">
                <a:latin typeface="Times New Roman" panose="02020603050405020304" pitchFamily="18" charset="0"/>
                <a:cs typeface="Times New Roman" panose="02020603050405020304" pitchFamily="18" charset="0"/>
              </a:rPr>
              <a:t>lần</a:t>
            </a:r>
          </a:p>
          <a:p>
            <a:pPr marL="739458" lvl="1" indent="-465138">
              <a:spcBef>
                <a:spcPts val="200"/>
              </a:spcBef>
              <a:spcAft>
                <a:spcPts val="200"/>
              </a:spcAft>
              <a:buFont typeface="Wingdings" panose="05000000000000000000" pitchFamily="2" charset="2"/>
              <a:buChar char="§"/>
              <a:tabLst>
                <a:tab pos="1200150" algn="l"/>
              </a:tabLst>
            </a:pPr>
            <a:r>
              <a:rPr lang="vi-VN" sz="2400" dirty="0" smtClean="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Chính nguyên lý turbo này làm nên turbo code, được lấy từ 2 thành phần yếu ghép song song với nhau, rất mạnh </a:t>
            </a:r>
            <a:r>
              <a:rPr lang="vi-VN" sz="2400" dirty="0" smtClean="0">
                <a:latin typeface="Times New Roman" panose="02020603050405020304" pitchFamily="18" charset="0"/>
                <a:cs typeface="Times New Roman" panose="02020603050405020304" pitchFamily="18" charset="0"/>
              </a:rPr>
              <a:t>mẽ</a:t>
            </a:r>
          </a:p>
          <a:p>
            <a:pPr marL="274320" lvl="1" indent="0">
              <a:spcBef>
                <a:spcPts val="200"/>
              </a:spcBef>
              <a:spcAft>
                <a:spcPts val="200"/>
              </a:spcAft>
              <a:buNone/>
              <a:tabLst>
                <a:tab pos="1200150" algn="l"/>
              </a:tabLst>
            </a:pPr>
            <a:r>
              <a:rPr lang="vi-VN" sz="2400" dirty="0">
                <a:latin typeface="Times New Roman" panose="02020603050405020304" pitchFamily="18" charset="0"/>
                <a:cs typeface="Times New Roman" panose="02020603050405020304" pitchFamily="18" charset="0"/>
              </a:rPr>
              <a:t>Ví dụ, mỗi bộ giải mã thành phần có thể được triển khai dưới dạng thuật toán Viterbi đầu ra </a:t>
            </a:r>
            <a:r>
              <a:rPr lang="vi-VN" sz="2400" dirty="0" smtClean="0">
                <a:latin typeface="Times New Roman" panose="02020603050405020304" pitchFamily="18" charset="0"/>
                <a:cs typeface="Times New Roman" panose="02020603050405020304" pitchFamily="18" charset="0"/>
              </a:rPr>
              <a:t>mềm</a:t>
            </a:r>
          </a:p>
          <a:p>
            <a:pPr lvl="1">
              <a:spcBef>
                <a:spcPts val="200"/>
              </a:spcBef>
              <a:spcAft>
                <a:spcPts val="200"/>
              </a:spcAft>
              <a:buFont typeface="Wingdings" panose="05000000000000000000" pitchFamily="2" charset="2"/>
              <a:buChar char="Ø"/>
              <a:tabLst>
                <a:tab pos="1200150" algn="l"/>
              </a:tabLst>
            </a:pPr>
            <a:r>
              <a:rPr lang="vi-VN" sz="2400" dirty="0" smtClean="0">
                <a:latin typeface="Times New Roman" panose="02020603050405020304" pitchFamily="18" charset="0"/>
                <a:cs typeface="Times New Roman" panose="02020603050405020304" pitchFamily="18" charset="0"/>
              </a:rPr>
              <a:t> Các </a:t>
            </a:r>
            <a:r>
              <a:rPr lang="vi-VN" sz="2400" dirty="0">
                <a:latin typeface="Times New Roman" panose="02020603050405020304" pitchFamily="18" charset="0"/>
                <a:cs typeface="Times New Roman" panose="02020603050405020304" pitchFamily="18" charset="0"/>
              </a:rPr>
              <a:t>quyết định bit </a:t>
            </a:r>
            <a:r>
              <a:rPr lang="vi-VN" sz="2400" dirty="0" smtClean="0">
                <a:latin typeface="Times New Roman" panose="02020603050405020304" pitchFamily="18" charset="0"/>
                <a:cs typeface="Times New Roman" panose="02020603050405020304" pitchFamily="18" charset="0"/>
              </a:rPr>
              <a:t>ngõ </a:t>
            </a:r>
            <a:r>
              <a:rPr lang="vi-VN" sz="2400" dirty="0">
                <a:latin typeface="Times New Roman" panose="02020603050405020304" pitchFamily="18" charset="0"/>
                <a:cs typeface="Times New Roman" panose="02020603050405020304" pitchFamily="18" charset="0"/>
              </a:rPr>
              <a:t>vào mềm cho thuật toán Viterbi được cung cấp bởi bộ giải mã mềm dưới dạng LLR, tại mỗi lần lặp, cùng với các LLR tiên nghiệm được cung cấp bởi bộ giải mã </a:t>
            </a:r>
            <a:r>
              <a:rPr lang="vi-VN" sz="2400" dirty="0" smtClean="0">
                <a:latin typeface="Times New Roman" panose="02020603050405020304" pitchFamily="18" charset="0"/>
                <a:cs typeface="Times New Roman" panose="02020603050405020304" pitchFamily="18" charset="0"/>
              </a:rPr>
              <a:t>khác</a:t>
            </a:r>
          </a:p>
          <a:p>
            <a:pPr lvl="1">
              <a:spcBef>
                <a:spcPts val="200"/>
              </a:spcBef>
              <a:spcAft>
                <a:spcPts val="200"/>
              </a:spcAft>
              <a:buFont typeface="Wingdings" panose="05000000000000000000" pitchFamily="2" charset="2"/>
              <a:buChar char="Ø"/>
              <a:tabLst>
                <a:tab pos="1200150" algn="l"/>
              </a:tabLst>
            </a:pPr>
            <a:r>
              <a:rPr lang="vi-VN" sz="2400" dirty="0" smtClean="0">
                <a:latin typeface="Times New Roman" panose="02020603050405020304" pitchFamily="18" charset="0"/>
                <a:cs typeface="Times New Roman" panose="02020603050405020304" pitchFamily="18" charset="0"/>
              </a:rPr>
              <a:t> Nó </a:t>
            </a:r>
            <a:r>
              <a:rPr lang="vi-VN" sz="2400" dirty="0">
                <a:latin typeface="Times New Roman" panose="02020603050405020304" pitchFamily="18" charset="0"/>
                <a:cs typeface="Times New Roman" panose="02020603050405020304" pitchFamily="18" charset="0"/>
              </a:rPr>
              <a:t>tính toán LLR hậu nghiệm, có thể được biểu </a:t>
            </a:r>
            <a:r>
              <a:rPr lang="vi-VN" sz="2400" dirty="0" smtClean="0">
                <a:latin typeface="Times New Roman" panose="02020603050405020304" pitchFamily="18" charset="0"/>
                <a:cs typeface="Times New Roman" panose="02020603050405020304" pitchFamily="18" charset="0"/>
              </a:rPr>
              <a:t>thị như sau:</a:t>
            </a:r>
          </a:p>
          <a:p>
            <a:pPr lvl="1">
              <a:spcBef>
                <a:spcPts val="200"/>
              </a:spcBef>
              <a:spcAft>
                <a:spcPts val="200"/>
              </a:spcAft>
              <a:buFont typeface="Wingdings" panose="05000000000000000000" pitchFamily="2" charset="2"/>
              <a:buChar char="Ø"/>
              <a:tabLst>
                <a:tab pos="1200150" algn="l"/>
              </a:tabLst>
            </a:pPr>
            <a:endParaRPr lang="vi-VN" sz="2400" dirty="0">
              <a:latin typeface="Times New Roman" panose="02020603050405020304" pitchFamily="18" charset="0"/>
              <a:cs typeface="Times New Roman" panose="02020603050405020304" pitchFamily="18" charset="0"/>
            </a:endParaRPr>
          </a:p>
          <a:p>
            <a:pPr lvl="1">
              <a:spcBef>
                <a:spcPts val="200"/>
              </a:spcBef>
              <a:spcAft>
                <a:spcPts val="200"/>
              </a:spcAft>
              <a:buFont typeface="Wingdings" panose="05000000000000000000" pitchFamily="2" charset="2"/>
              <a:buChar char="Ø"/>
              <a:tabLst>
                <a:tab pos="1200150" algn="l"/>
              </a:tabLst>
            </a:pPr>
            <a:endParaRPr lang="vi-VN" sz="2400" dirty="0" smtClean="0">
              <a:latin typeface="Times New Roman" panose="02020603050405020304" pitchFamily="18" charset="0"/>
              <a:cs typeface="Times New Roman" panose="02020603050405020304" pitchFamily="18" charset="0"/>
            </a:endParaRPr>
          </a:p>
          <a:p>
            <a:pPr lvl="1">
              <a:spcBef>
                <a:spcPts val="200"/>
              </a:spcBef>
              <a:spcAft>
                <a:spcPts val="200"/>
              </a:spcAft>
              <a:buFont typeface="Wingdings" panose="05000000000000000000" pitchFamily="2" charset="2"/>
              <a:buChar char="Ø"/>
              <a:tabLst>
                <a:tab pos="1200150" algn="l"/>
              </a:tabLst>
            </a:pPr>
            <a:r>
              <a:rPr lang="vi-VN" sz="2400" dirty="0">
                <a:latin typeface="Times New Roman" panose="02020603050405020304" pitchFamily="18" charset="0"/>
                <a:cs typeface="Times New Roman" panose="02020603050405020304" pitchFamily="18" charset="0"/>
              </a:rPr>
              <a:t>Vì LLR tiên nghiệm đến từ bộ giải mã khác nên sẽ không cần thiết nếu gửi nó trở lại bộ giải mã thành phần khác, do đó, nó được lấy ra từ LLR sau để tạo ra</a:t>
            </a:r>
            <a:endParaRPr lang="vi-VN" sz="2400" dirty="0" smtClean="0">
              <a:latin typeface="Times New Roman" panose="02020603050405020304" pitchFamily="18" charset="0"/>
              <a:cs typeface="Times New Roman" panose="02020603050405020304" pitchFamily="18" charset="0"/>
            </a:endParaRPr>
          </a:p>
          <a:p>
            <a:pPr marL="739458" lvl="1" indent="-465138">
              <a:spcBef>
                <a:spcPts val="200"/>
              </a:spcBef>
              <a:spcAft>
                <a:spcPts val="200"/>
              </a:spcAft>
              <a:buFont typeface="Wingdings" panose="05000000000000000000" pitchFamily="2" charset="2"/>
              <a:buChar char="§"/>
              <a:tabLst>
                <a:tab pos="1200150" algn="l"/>
              </a:tabLst>
            </a:pPr>
            <a:endParaRPr lang="vi-VN" sz="2400"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84455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103</a:t>
            </a:fld>
            <a:endParaRPr lang="en-US"/>
          </a:p>
        </p:txBody>
      </p:sp>
      <p:pic>
        <p:nvPicPr>
          <p:cNvPr id="7" name="Picture 6"/>
          <p:cNvPicPr>
            <a:picLocks noChangeAspect="1"/>
          </p:cNvPicPr>
          <p:nvPr/>
        </p:nvPicPr>
        <p:blipFill>
          <a:blip r:embed="rId2"/>
          <a:stretch>
            <a:fillRect/>
          </a:stretch>
        </p:blipFill>
        <p:spPr>
          <a:xfrm>
            <a:off x="4529818" y="5334001"/>
            <a:ext cx="4023632" cy="706854"/>
          </a:xfrm>
          <a:prstGeom prst="rect">
            <a:avLst/>
          </a:prstGeom>
        </p:spPr>
      </p:pic>
    </p:spTree>
    <p:extLst>
      <p:ext uri="{BB962C8B-B14F-4D97-AF65-F5344CB8AC3E}">
        <p14:creationId xmlns:p14="http://schemas.microsoft.com/office/powerpoint/2010/main" val="16458416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a:solidFill>
            <a:schemeClr val="accent2"/>
          </a:solidFill>
        </p:spPr>
        <p:txBody>
          <a:bodyPr>
            <a:noAutofit/>
          </a:bodyPr>
          <a:lstStyle/>
          <a:p>
            <a:r>
              <a:rPr lang="vi-VN" sz="3500" dirty="0" smtClean="0">
                <a:solidFill>
                  <a:srgbClr val="FFFF00"/>
                </a:solidFill>
              </a:rPr>
              <a:t>3.10 Mã Turbo</a:t>
            </a:r>
          </a:p>
        </p:txBody>
      </p:sp>
      <p:sp>
        <p:nvSpPr>
          <p:cNvPr id="3" name="Content Placeholder 2"/>
          <p:cNvSpPr>
            <a:spLocks noGrp="1"/>
          </p:cNvSpPr>
          <p:nvPr>
            <p:ph idx="1"/>
          </p:nvPr>
        </p:nvSpPr>
        <p:spPr>
          <a:xfrm>
            <a:off x="171450" y="976393"/>
            <a:ext cx="5934075" cy="5789532"/>
          </a:xfrm>
        </p:spPr>
        <p:txBody>
          <a:bodyPr>
            <a:noAutofit/>
          </a:bodyPr>
          <a:lstStyle/>
          <a:p>
            <a:pPr marL="342900" indent="-342900">
              <a:spcBef>
                <a:spcPts val="1200"/>
              </a:spcBef>
              <a:spcAft>
                <a:spcPts val="600"/>
              </a:spcAft>
              <a:buFont typeface="Wingdings" panose="05000000000000000000" pitchFamily="2" charset="2"/>
              <a:buChar char="§"/>
              <a:tabLst>
                <a:tab pos="1200150" algn="l"/>
              </a:tabLst>
            </a:pPr>
            <a:r>
              <a:rPr lang="vi-VN" sz="2600" dirty="0" smtClean="0">
                <a:latin typeface="Times New Roman" panose="02020603050405020304" pitchFamily="18" charset="0"/>
                <a:cs typeface="Times New Roman" panose="02020603050405020304" pitchFamily="18" charset="0"/>
              </a:rPr>
              <a:t>Giải mã Turbo</a:t>
            </a:r>
          </a:p>
          <a:p>
            <a:pPr marL="685800" lvl="1" indent="-350838">
              <a:spcBef>
                <a:spcPts val="1200"/>
              </a:spcBef>
              <a:spcAft>
                <a:spcPts val="600"/>
              </a:spcAft>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rPr>
              <a:t>Mỗi bộ giải mã nhận ngõ ra kênh mềm và thông tin từ bộ giải mã còn lại như LLR </a:t>
            </a:r>
            <a:r>
              <a:rPr lang="vi-VN" sz="2400" i="1" dirty="0" smtClean="0">
                <a:latin typeface="Times New Roman" panose="02020603050405020304" pitchFamily="18" charset="0"/>
                <a:cs typeface="Times New Roman" panose="02020603050405020304" pitchFamily="18" charset="0"/>
              </a:rPr>
              <a:t>ưu tiên</a:t>
            </a:r>
          </a:p>
          <a:p>
            <a:pPr marL="685800" lvl="1" indent="-350838">
              <a:spcBef>
                <a:spcPts val="1200"/>
              </a:spcBef>
              <a:spcAft>
                <a:spcPts val="600"/>
              </a:spcAft>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rPr>
              <a:t>Các ngõ ra như LLR </a:t>
            </a:r>
            <a:r>
              <a:rPr lang="vi-VN" sz="2400" i="1" dirty="0" smtClean="0">
                <a:latin typeface="Times New Roman" panose="02020603050405020304" pitchFamily="18" charset="0"/>
                <a:cs typeface="Times New Roman" panose="02020603050405020304" pitchFamily="18" charset="0"/>
              </a:rPr>
              <a:t>sau</a:t>
            </a:r>
            <a:r>
              <a:rPr lang="vi-VN" sz="2400" dirty="0" smtClean="0">
                <a:latin typeface="Times New Roman" panose="02020603050405020304" pitchFamily="18" charset="0"/>
                <a:cs typeface="Times New Roman" panose="02020603050405020304" pitchFamily="18" charset="0"/>
              </a:rPr>
              <a:t>.</a:t>
            </a:r>
          </a:p>
          <a:p>
            <a:pPr marL="685800" lvl="1" indent="-350838">
              <a:spcBef>
                <a:spcPts val="1200"/>
              </a:spcBef>
              <a:spcAft>
                <a:spcPts val="600"/>
              </a:spcAft>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rPr>
              <a:t>LLR được xen kẽ  hoặc giải xen kẽ đúng cách</a:t>
            </a:r>
          </a:p>
        </p:txBody>
      </p:sp>
      <p:cxnSp>
        <p:nvCxnSpPr>
          <p:cNvPr id="5" name="Straight Connector 4"/>
          <p:cNvCxnSpPr/>
          <p:nvPr/>
        </p:nvCxnSpPr>
        <p:spPr>
          <a:xfrm>
            <a:off x="0" y="84455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104</a:t>
            </a:fld>
            <a:endParaRPr lang="en-US"/>
          </a:p>
        </p:txBody>
      </p:sp>
    </p:spTree>
    <p:extLst>
      <p:ext uri="{BB962C8B-B14F-4D97-AF65-F5344CB8AC3E}">
        <p14:creationId xmlns:p14="http://schemas.microsoft.com/office/powerpoint/2010/main" val="255831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50802"/>
            <a:ext cx="10801350" cy="863600"/>
          </a:xfrm>
        </p:spPr>
        <p:txBody>
          <a:bodyPr>
            <a:normAutofit/>
          </a:bodyPr>
          <a:lstStyle/>
          <a:p>
            <a:r>
              <a:rPr lang="vi-VN" sz="4000" dirty="0" smtClean="0">
                <a:solidFill>
                  <a:srgbClr val="FFFF00"/>
                </a:solidFill>
              </a:rPr>
              <a:t>3.1	Các định nghĩa và khái niệm cơ bản</a:t>
            </a:r>
          </a:p>
        </p:txBody>
      </p:sp>
      <p:sp>
        <p:nvSpPr>
          <p:cNvPr id="3" name="Content Placeholder 2"/>
          <p:cNvSpPr>
            <a:spLocks noGrp="1"/>
          </p:cNvSpPr>
          <p:nvPr>
            <p:ph idx="1"/>
          </p:nvPr>
        </p:nvSpPr>
        <p:spPr>
          <a:xfrm>
            <a:off x="342900" y="1186543"/>
            <a:ext cx="11599718" cy="5357133"/>
          </a:xfrm>
        </p:spPr>
        <p:txBody>
          <a:bodyPr>
            <a:normAutofit/>
          </a:bodyPr>
          <a:lstStyle/>
          <a:p>
            <a:pPr marL="457200" indent="-457200">
              <a:spcBef>
                <a:spcPts val="300"/>
              </a:spcBef>
              <a:spcAft>
                <a:spcPts val="300"/>
              </a:spcAft>
              <a:buFont typeface="Wingdings" panose="05000000000000000000" pitchFamily="2" charset="2"/>
              <a:buChar char="v"/>
            </a:pPr>
            <a:r>
              <a:rPr lang="vi-VN" sz="2800" dirty="0" smtClean="0">
                <a:solidFill>
                  <a:srgbClr val="66FF33"/>
                </a:solidFill>
                <a:latin typeface="Times New Roman" panose="02020603050405020304" pitchFamily="18" charset="0"/>
                <a:cs typeface="Times New Roman" panose="02020603050405020304" pitchFamily="18" charset="0"/>
              </a:rPr>
              <a:t>Phương pháp biểu diễn bằng đồ hình kết cấu mã</a:t>
            </a:r>
            <a:endParaRPr lang="vi-VN" sz="2800" dirty="0" smtClean="0">
              <a:latin typeface="Times New Roman" panose="02020603050405020304" pitchFamily="18" charset="0"/>
              <a:cs typeface="Times New Roman" panose="02020603050405020304" pitchFamily="18" charset="0"/>
            </a:endParaRPr>
          </a:p>
          <a:p>
            <a:pPr marL="0" indent="0">
              <a:spcBef>
                <a:spcPts val="300"/>
              </a:spcBef>
              <a:spcAft>
                <a:spcPts val="300"/>
              </a:spcAft>
              <a:buNone/>
            </a:pPr>
            <a:r>
              <a:rPr lang="vi-VN" sz="2800" dirty="0">
                <a:latin typeface="Times New Roman" panose="02020603050405020304" pitchFamily="18" charset="0"/>
                <a:cs typeface="Times New Roman" panose="02020603050405020304" pitchFamily="18" charset="0"/>
              </a:rPr>
              <a:t>	Là một dạng đặc biệt của cây mã, trong đó các nút lá được cho về trùng</a:t>
            </a:r>
          </a:p>
          <a:p>
            <a:pPr marL="0" indent="0">
              <a:spcBef>
                <a:spcPts val="300"/>
              </a:spcBef>
              <a:spcAft>
                <a:spcPts val="300"/>
              </a:spcAft>
              <a:buNone/>
            </a:pPr>
            <a:r>
              <a:rPr lang="vi-VN" sz="2800" dirty="0">
                <a:latin typeface="Times New Roman" panose="02020603050405020304" pitchFamily="18" charset="0"/>
                <a:cs typeface="Times New Roman" panose="02020603050405020304" pitchFamily="18" charset="0"/>
              </a:rPr>
              <a:t>với nút gốc và ngoài ra mỗi cạnh của đồ hình kết cấu mã đều là cạnh </a:t>
            </a:r>
            <a:r>
              <a:rPr lang="vi-VN" sz="2800" dirty="0" smtClean="0">
                <a:latin typeface="Times New Roman" panose="02020603050405020304" pitchFamily="18" charset="0"/>
                <a:cs typeface="Times New Roman" panose="02020603050405020304" pitchFamily="18" charset="0"/>
              </a:rPr>
              <a:t>có hướng</a:t>
            </a:r>
            <a:r>
              <a:rPr lang="vi-VN" sz="2800" dirty="0">
                <a:latin typeface="Times New Roman" panose="02020603050405020304" pitchFamily="18" charset="0"/>
                <a:cs typeface="Times New Roman" panose="02020603050405020304" pitchFamily="18" charset="0"/>
              </a:rPr>
              <a:t>. Vì vậy một từ mã được biểu diễn bằng một chu trình xuất phát </a:t>
            </a:r>
            <a:r>
              <a:rPr lang="vi-VN" sz="2800" dirty="0" smtClean="0">
                <a:latin typeface="Times New Roman" panose="02020603050405020304" pitchFamily="18" charset="0"/>
                <a:cs typeface="Times New Roman" panose="02020603050405020304" pitchFamily="18" charset="0"/>
              </a:rPr>
              <a:t>từ nút </a:t>
            </a:r>
            <a:r>
              <a:rPr lang="vi-VN" sz="2800" dirty="0">
                <a:latin typeface="Times New Roman" panose="02020603050405020304" pitchFamily="18" charset="0"/>
                <a:cs typeface="Times New Roman" panose="02020603050405020304" pitchFamily="18" charset="0"/>
              </a:rPr>
              <a:t>gốc và quay trở lại nút </a:t>
            </a:r>
            <a:r>
              <a:rPr lang="vi-VN" sz="2800" dirty="0" smtClean="0">
                <a:latin typeface="Times New Roman" panose="02020603050405020304" pitchFamily="18" charset="0"/>
                <a:cs typeface="Times New Roman" panose="02020603050405020304" pitchFamily="18" charset="0"/>
              </a:rPr>
              <a:t>gốc.</a:t>
            </a:r>
          </a:p>
          <a:p>
            <a:pPr marL="804863" indent="-347663">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Gồm: các nút và các nhánh và các </a:t>
            </a:r>
            <a:r>
              <a:rPr lang="vi-VN" sz="2800" dirty="0" smtClean="0">
                <a:latin typeface="Times New Roman" panose="02020603050405020304" pitchFamily="18" charset="0"/>
                <a:cs typeface="Times New Roman" panose="02020603050405020304" pitchFamily="18" charset="0"/>
              </a:rPr>
              <a:t>hướng</a:t>
            </a:r>
          </a:p>
          <a:p>
            <a:pPr marL="804863" indent="-347663">
              <a:spcBef>
                <a:spcPts val="300"/>
              </a:spcBef>
              <a:spcAft>
                <a:spcPts val="3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Một </a:t>
            </a:r>
            <a:r>
              <a:rPr lang="vi-VN" sz="2800" dirty="0">
                <a:latin typeface="Times New Roman" panose="02020603050405020304" pitchFamily="18" charset="0"/>
                <a:cs typeface="Times New Roman" panose="02020603050405020304" pitchFamily="18" charset="0"/>
              </a:rPr>
              <a:t>từ mã được biểu diễn bằng một vòng xuất phát từ nút gốc theo các nhánh, các hướng đi qua các nút trung gian về nút </a:t>
            </a:r>
            <a:r>
              <a:rPr lang="vi-VN" sz="2800" dirty="0" smtClean="0">
                <a:latin typeface="Times New Roman" panose="02020603050405020304" pitchFamily="18" charset="0"/>
                <a:cs typeface="Times New Roman" panose="02020603050405020304" pitchFamily="18" charset="0"/>
              </a:rPr>
              <a:t>gốc.</a:t>
            </a:r>
          </a:p>
          <a:p>
            <a:pPr marL="804863" indent="-347663">
              <a:spcBef>
                <a:spcPts val="300"/>
              </a:spcBef>
              <a:spcAft>
                <a:spcPts val="3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Thứ </a:t>
            </a:r>
            <a:r>
              <a:rPr lang="vi-VN" sz="2800" dirty="0">
                <a:latin typeface="Times New Roman" panose="02020603050405020304" pitchFamily="18" charset="0"/>
                <a:cs typeface="Times New Roman" panose="02020603050405020304" pitchFamily="18" charset="0"/>
              </a:rPr>
              <a:t>tự lấy theo thứ tự các nhánh trên đường </a:t>
            </a:r>
            <a:r>
              <a:rPr lang="vi-VN" sz="2800" dirty="0" smtClean="0">
                <a:latin typeface="Times New Roman" panose="02020603050405020304" pitchFamily="18" charset="0"/>
                <a:cs typeface="Times New Roman" panose="02020603050405020304" pitchFamily="18" charset="0"/>
              </a:rPr>
              <a:t>đi.</a:t>
            </a:r>
          </a:p>
          <a:p>
            <a:pPr marL="804863" indent="-347663">
              <a:spcBef>
                <a:spcPts val="300"/>
              </a:spcBef>
              <a:spcAft>
                <a:spcPts val="3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Số </a:t>
            </a:r>
            <a:r>
              <a:rPr lang="vi-VN" sz="2800" dirty="0">
                <a:latin typeface="Times New Roman" panose="02020603050405020304" pitchFamily="18" charset="0"/>
                <a:cs typeface="Times New Roman" panose="02020603050405020304" pitchFamily="18" charset="0"/>
              </a:rPr>
              <a:t>nút được đánh dấu theo thứ tự xa dần nút </a:t>
            </a:r>
            <a:r>
              <a:rPr lang="vi-VN" sz="2800" dirty="0" smtClean="0">
                <a:latin typeface="Times New Roman" panose="02020603050405020304" pitchFamily="18" charset="0"/>
                <a:cs typeface="Times New Roman" panose="02020603050405020304" pitchFamily="18" charset="0"/>
              </a:rPr>
              <a:t>gốc</a:t>
            </a:r>
          </a:p>
          <a:p>
            <a:pPr marL="804863" indent="-347663">
              <a:spcBef>
                <a:spcPts val="300"/>
              </a:spcBef>
              <a:spcAft>
                <a:spcPts val="3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Thứ </a:t>
            </a:r>
            <a:r>
              <a:rPr lang="vi-VN" sz="2800" dirty="0">
                <a:latin typeface="Times New Roman" panose="02020603050405020304" pitchFamily="18" charset="0"/>
                <a:cs typeface="Times New Roman" panose="02020603050405020304" pitchFamily="18" charset="0"/>
              </a:rPr>
              <a:t>tự các trị ký hiệu từ nút gốc đến nút cuối</a:t>
            </a:r>
          </a:p>
        </p:txBody>
      </p:sp>
      <p:cxnSp>
        <p:nvCxnSpPr>
          <p:cNvPr id="5" name="Straight Connector 4"/>
          <p:cNvCxnSpPr/>
          <p:nvPr/>
        </p:nvCxnSpPr>
        <p:spPr>
          <a:xfrm>
            <a:off x="15240" y="1001487"/>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normAutofit lnSpcReduction="10000"/>
          </a:bodyPr>
          <a:lstStyle/>
          <a:p>
            <a:fld id="{A5965DA7-CFD0-4BBC-8CE4-76678E81AE32}" type="slidenum">
              <a:rPr lang="en-US" smtClean="0"/>
              <a:t>11</a:t>
            </a:fld>
            <a:endParaRPr lang="en-US"/>
          </a:p>
        </p:txBody>
      </p:sp>
    </p:spTree>
    <p:extLst>
      <p:ext uri="{BB962C8B-B14F-4D97-AF65-F5344CB8AC3E}">
        <p14:creationId xmlns:p14="http://schemas.microsoft.com/office/powerpoint/2010/main" val="3116636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88572"/>
                <a:ext cx="11487150" cy="5455103"/>
              </a:xfrm>
            </p:spPr>
            <p:txBody>
              <a:bodyPr>
                <a:normAutofit/>
              </a:bodyPr>
              <a:lstStyle/>
              <a:p>
                <a:pPr marL="457200" indent="-457200">
                  <a:lnSpc>
                    <a:spcPct val="120000"/>
                  </a:lnSpc>
                  <a:spcBef>
                    <a:spcPts val="600"/>
                  </a:spcBef>
                  <a:spcAft>
                    <a:spcPts val="600"/>
                  </a:spcAft>
                  <a:buFont typeface="Wingdings" panose="05000000000000000000" pitchFamily="2" charset="2"/>
                  <a:buChar char="v"/>
                </a:pPr>
                <a:r>
                  <a:rPr lang="vi-VN" sz="2800" i="1" dirty="0" smtClean="0">
                    <a:solidFill>
                      <a:srgbClr val="66FF33"/>
                    </a:solidFill>
                    <a:latin typeface="Times New Roman" panose="02020603050405020304" pitchFamily="18" charset="0"/>
                    <a:cs typeface="Times New Roman" panose="02020603050405020304" pitchFamily="18" charset="0"/>
                  </a:rPr>
                  <a:t>Mã thống kê tối ưu:</a:t>
                </a:r>
                <a:r>
                  <a:rPr lang="vi-VN" sz="2800" i="1" dirty="0" smtClean="0">
                    <a:solidFill>
                      <a:srgbClr val="FF0000"/>
                    </a:solidFill>
                    <a:latin typeface="Times New Roman" panose="02020603050405020304" pitchFamily="18" charset="0"/>
                    <a:cs typeface="Times New Roman" panose="02020603050405020304" pitchFamily="18" charset="0"/>
                  </a:rPr>
                  <a:t> </a:t>
                </a:r>
                <a:r>
                  <a:rPr lang="vi-VN" sz="2800" b="1" dirty="0" smtClean="0">
                    <a:latin typeface="Times New Roman" panose="02020603050405020304" pitchFamily="18" charset="0"/>
                    <a:cs typeface="Times New Roman" panose="02020603050405020304" pitchFamily="18" charset="0"/>
                  </a:rPr>
                  <a:t>Huffman</a:t>
                </a:r>
                <a:r>
                  <a:rPr lang="vi-VN" sz="2800" dirty="0" smtClean="0">
                    <a:latin typeface="Times New Roman" panose="02020603050405020304" pitchFamily="18" charset="0"/>
                    <a:cs typeface="Times New Roman" panose="02020603050405020304" pitchFamily="18" charset="0"/>
                  </a:rPr>
                  <a:t>, Shannon, Shannon-fano, yêu cầu:</a:t>
                </a:r>
              </a:p>
              <a:p>
                <a:pPr marL="804863" lvl="1" indent="-347663">
                  <a:lnSpc>
                    <a:spcPct val="120000"/>
                  </a:lnSpc>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Chiều dài trung bình bộ mã nhỏ nhất</a:t>
                </a:r>
              </a:p>
              <a:p>
                <a:pPr marL="804863" lvl="1" indent="-347663">
                  <a:lnSpc>
                    <a:spcPct val="120000"/>
                  </a:lnSpc>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Có khả năng giải mã tức thì (có nghĩa là có tính prefix)</a:t>
                </a:r>
              </a:p>
              <a:p>
                <a:pPr marL="804863" lvl="1" indent="-347663">
                  <a:lnSpc>
                    <a:spcPct val="120000"/>
                  </a:lnSpc>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Cho nguồn tin </a:t>
                </a:r>
                <a:r>
                  <a:rPr lang="en-US" sz="2600" dirty="0" smtClean="0">
                    <a:latin typeface="Times New Roman" panose="02020603050405020304" pitchFamily="18" charset="0"/>
                    <a:cs typeface="Times New Roman" panose="02020603050405020304" pitchFamily="18" charset="0"/>
                  </a:rPr>
                  <a:t>A</a:t>
                </a:r>
                <a:r>
                  <a:rPr lang="vi-VN" sz="2600" dirty="0" smtClean="0">
                    <a:latin typeface="Times New Roman" panose="02020603050405020304" pitchFamily="18" charset="0"/>
                    <a:cs typeface="Times New Roman" panose="02020603050405020304" pitchFamily="18" charset="0"/>
                  </a:rPr>
                  <a:t> được mã hóa với cơ </a:t>
                </a:r>
                <a:r>
                  <a:rPr lang="vi-VN" sz="2600" dirty="0">
                    <a:latin typeface="Times New Roman" panose="02020603050405020304" pitchFamily="18" charset="0"/>
                    <a:cs typeface="Times New Roman" panose="02020603050405020304" pitchFamily="18" charset="0"/>
                  </a:rPr>
                  <a:t>số mã </a:t>
                </a:r>
                <a:r>
                  <a:rPr lang="vi-VN" sz="2600" i="1" dirty="0" smtClean="0">
                    <a:latin typeface="Times New Roman" panose="02020603050405020304" pitchFamily="18" charset="0"/>
                    <a:cs typeface="Times New Roman" panose="02020603050405020304" pitchFamily="18" charset="0"/>
                  </a:rPr>
                  <a:t>m</a:t>
                </a:r>
                <a:r>
                  <a:rPr lang="vi-VN" sz="2600" dirty="0" smtClean="0">
                    <a:latin typeface="Times New Roman" panose="02020603050405020304" pitchFamily="18" charset="0"/>
                    <a:cs typeface="Times New Roman" panose="02020603050405020304" pitchFamily="18" charset="0"/>
                  </a:rPr>
                  <a:t> , thì chiều dài trung bình của bộ mã </a:t>
                </a:r>
                <a14:m>
                  <m:oMath xmlns:m="http://schemas.openxmlformats.org/officeDocument/2006/math">
                    <m:acc>
                      <m:accPr>
                        <m:chr m:val="̅"/>
                        <m:ctrlPr>
                          <a:rPr lang="en-US" sz="2400" i="1">
                            <a:solidFill>
                              <a:srgbClr val="FFFF00"/>
                            </a:solidFill>
                            <a:latin typeface="Cambria Math" panose="02040503050406030204" pitchFamily="18" charset="0"/>
                          </a:rPr>
                        </m:ctrlPr>
                      </m:accPr>
                      <m:e>
                        <m:r>
                          <a:rPr lang="en-US" sz="2400" i="1">
                            <a:solidFill>
                              <a:srgbClr val="FFFF00"/>
                            </a:solidFill>
                            <a:latin typeface="Cambria Math" panose="02040503050406030204" pitchFamily="18" charset="0"/>
                          </a:rPr>
                          <m:t>𝐿</m:t>
                        </m:r>
                      </m:e>
                    </m:acc>
                  </m:oMath>
                </a14:m>
                <a:r>
                  <a:rPr lang="vi-VN" sz="2600" dirty="0" smtClean="0">
                    <a:latin typeface="Times New Roman" panose="02020603050405020304" pitchFamily="18" charset="0"/>
                    <a:cs typeface="Times New Roman" panose="02020603050405020304" pitchFamily="18" charset="0"/>
                  </a:rPr>
                  <a:t>  thỏa điều kiện sau:</a:t>
                </a:r>
                <a:endParaRPr lang="vi-VN" sz="2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88572"/>
                <a:ext cx="11487150" cy="5455103"/>
              </a:xfrm>
              <a:blipFill rotWithShape="0">
                <a:blip r:embed="rId2"/>
                <a:stretch>
                  <a:fillRect l="-584" t="-447" r="-31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12</a:t>
            </a:fld>
            <a:endParaRPr lang="en-US"/>
          </a:p>
        </p:txBody>
      </p:sp>
      <mc:AlternateContent xmlns:mc="http://schemas.openxmlformats.org/markup-compatibility/2006" xmlns:a14="http://schemas.microsoft.com/office/drawing/2010/main">
        <mc:Choice Requires="a14">
          <p:sp>
            <p:nvSpPr>
              <p:cNvPr id="6" name="Rectangle 5"/>
              <p:cNvSpPr/>
              <p:nvPr/>
            </p:nvSpPr>
            <p:spPr>
              <a:xfrm>
                <a:off x="3399951" y="4105048"/>
                <a:ext cx="4189930" cy="1004057"/>
              </a:xfrm>
              <a:prstGeom prst="rect">
                <a:avLst/>
              </a:prstGeom>
              <a:ln>
                <a:solidFill>
                  <a:srgbClr val="66FF33"/>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FFFF00"/>
                              </a:solidFill>
                              <a:latin typeface="Cambria Math" panose="02040503050406030204" pitchFamily="18" charset="0"/>
                            </a:rPr>
                          </m:ctrlPr>
                        </m:fPr>
                        <m:num>
                          <m:r>
                            <a:rPr lang="en-US" sz="2800" i="1">
                              <a:solidFill>
                                <a:srgbClr val="FFFF00"/>
                              </a:solidFill>
                              <a:latin typeface="Cambria Math" panose="02040503050406030204" pitchFamily="18" charset="0"/>
                            </a:rPr>
                            <m:t>𝐻</m:t>
                          </m:r>
                          <m:d>
                            <m:dPr>
                              <m:ctrlPr>
                                <a:rPr lang="en-US" sz="2800" i="1">
                                  <a:solidFill>
                                    <a:srgbClr val="FFFF00"/>
                                  </a:solidFill>
                                  <a:latin typeface="Cambria Math" panose="02040503050406030204" pitchFamily="18" charset="0"/>
                                </a:rPr>
                              </m:ctrlPr>
                            </m:dPr>
                            <m:e>
                              <m:r>
                                <a:rPr lang="en-US" sz="2800" b="0" i="1" smtClean="0">
                                  <a:solidFill>
                                    <a:srgbClr val="FFFF00"/>
                                  </a:solidFill>
                                  <a:latin typeface="Cambria Math" panose="02040503050406030204" pitchFamily="18" charset="0"/>
                                </a:rPr>
                                <m:t>𝐴</m:t>
                              </m:r>
                            </m:e>
                          </m:d>
                        </m:num>
                        <m:den>
                          <m:r>
                            <m:rPr>
                              <m:sty m:val="p"/>
                            </m:rPr>
                            <a:rPr lang="en-US" sz="2800" i="0">
                              <a:solidFill>
                                <a:srgbClr val="FFFF00"/>
                              </a:solidFill>
                              <a:latin typeface="Cambria Math" panose="02040503050406030204" pitchFamily="18" charset="0"/>
                            </a:rPr>
                            <m:t>log</m:t>
                          </m:r>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𝑚</m:t>
                              </m:r>
                            </m:e>
                          </m:d>
                        </m:den>
                      </m:f>
                      <m:r>
                        <a:rPr lang="en-US" sz="2800" i="0">
                          <a:solidFill>
                            <a:srgbClr val="FFFF00"/>
                          </a:solidFill>
                          <a:latin typeface="Cambria Math" panose="02040503050406030204" pitchFamily="18" charset="0"/>
                        </a:rPr>
                        <m:t>≤</m:t>
                      </m:r>
                      <m:acc>
                        <m:accPr>
                          <m:chr m:val="̅"/>
                          <m:ctrlPr>
                            <a:rPr lang="en-US" sz="2800" i="1">
                              <a:solidFill>
                                <a:srgbClr val="FFFF00"/>
                              </a:solidFill>
                              <a:latin typeface="Cambria Math" panose="02040503050406030204" pitchFamily="18" charset="0"/>
                            </a:rPr>
                          </m:ctrlPr>
                        </m:accPr>
                        <m:e>
                          <m:r>
                            <a:rPr lang="en-US" sz="2800" i="1">
                              <a:solidFill>
                                <a:srgbClr val="FFFF00"/>
                              </a:solidFill>
                              <a:latin typeface="Cambria Math" panose="02040503050406030204" pitchFamily="18" charset="0"/>
                            </a:rPr>
                            <m:t>𝐿</m:t>
                          </m:r>
                        </m:e>
                      </m:acc>
                      <m:r>
                        <a:rPr lang="en-US" sz="2800" i="0">
                          <a:solidFill>
                            <a:srgbClr val="FFFF00"/>
                          </a:solidFill>
                          <a:latin typeface="Cambria Math" panose="02040503050406030204" pitchFamily="18" charset="0"/>
                        </a:rPr>
                        <m:t>≤</m:t>
                      </m:r>
                      <m:f>
                        <m:fPr>
                          <m:ctrlPr>
                            <a:rPr lang="en-US" sz="2800" i="1">
                              <a:solidFill>
                                <a:srgbClr val="FFFF00"/>
                              </a:solidFill>
                              <a:latin typeface="Cambria Math" panose="02040503050406030204" pitchFamily="18" charset="0"/>
                            </a:rPr>
                          </m:ctrlPr>
                        </m:fPr>
                        <m:num>
                          <m:r>
                            <a:rPr lang="en-US" sz="2800" i="1">
                              <a:solidFill>
                                <a:srgbClr val="FFFF00"/>
                              </a:solidFill>
                              <a:latin typeface="Cambria Math" panose="02040503050406030204" pitchFamily="18" charset="0"/>
                            </a:rPr>
                            <m:t>𝐻</m:t>
                          </m:r>
                          <m:d>
                            <m:dPr>
                              <m:ctrlPr>
                                <a:rPr lang="en-US" sz="2800" i="1">
                                  <a:solidFill>
                                    <a:srgbClr val="FFFF00"/>
                                  </a:solidFill>
                                  <a:latin typeface="Cambria Math" panose="02040503050406030204" pitchFamily="18" charset="0"/>
                                </a:rPr>
                              </m:ctrlPr>
                            </m:dPr>
                            <m:e>
                              <m:r>
                                <a:rPr lang="en-US" sz="2800" b="0" i="1" smtClean="0">
                                  <a:solidFill>
                                    <a:srgbClr val="FFFF00"/>
                                  </a:solidFill>
                                  <a:latin typeface="Cambria Math" panose="02040503050406030204" pitchFamily="18" charset="0"/>
                                </a:rPr>
                                <m:t>𝐴</m:t>
                              </m:r>
                            </m:e>
                          </m:d>
                        </m:num>
                        <m:den>
                          <m:r>
                            <m:rPr>
                              <m:sty m:val="p"/>
                            </m:rPr>
                            <a:rPr lang="en-US" sz="2800" i="0">
                              <a:solidFill>
                                <a:srgbClr val="FFFF00"/>
                              </a:solidFill>
                              <a:latin typeface="Cambria Math" panose="02040503050406030204" pitchFamily="18" charset="0"/>
                            </a:rPr>
                            <m:t>log</m:t>
                          </m:r>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𝑚</m:t>
                              </m:r>
                            </m:e>
                          </m:d>
                        </m:den>
                      </m:f>
                      <m:r>
                        <a:rPr lang="en-US" sz="2800" i="0">
                          <a:solidFill>
                            <a:srgbClr val="FFFF00"/>
                          </a:solidFill>
                          <a:latin typeface="Cambria Math" panose="02040503050406030204" pitchFamily="18" charset="0"/>
                        </a:rPr>
                        <m:t>+1</m:t>
                      </m:r>
                    </m:oMath>
                  </m:oMathPara>
                </a14:m>
                <a:endParaRPr lang="en-US" sz="2800" dirty="0">
                  <a:solidFill>
                    <a:srgbClr val="FFFF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399951" y="4105048"/>
                <a:ext cx="4189930" cy="1004057"/>
              </a:xfrm>
              <a:prstGeom prst="rect">
                <a:avLst/>
              </a:prstGeom>
              <a:blipFill rotWithShape="0">
                <a:blip r:embed="rId3"/>
                <a:stretch>
                  <a:fillRect/>
                </a:stretch>
              </a:blipFill>
              <a:ln>
                <a:solidFill>
                  <a:srgbClr val="66FF33"/>
                </a:solidFill>
              </a:ln>
            </p:spPr>
            <p:txBody>
              <a:bodyPr/>
              <a:lstStyle/>
              <a:p>
                <a:r>
                  <a:rPr lang="en-US">
                    <a:noFill/>
                  </a:rPr>
                  <a:t> </a:t>
                </a:r>
              </a:p>
            </p:txBody>
          </p:sp>
        </mc:Fallback>
      </mc:AlternateContent>
      <p:sp>
        <p:nvSpPr>
          <p:cNvPr id="8" name="Title 1"/>
          <p:cNvSpPr>
            <a:spLocks noGrp="1"/>
          </p:cNvSpPr>
          <p:nvPr>
            <p:ph type="title"/>
          </p:nvPr>
        </p:nvSpPr>
        <p:spPr>
          <a:xfrm>
            <a:off x="342900" y="50802"/>
            <a:ext cx="10801350" cy="863600"/>
          </a:xfrm>
        </p:spPr>
        <p:txBody>
          <a:bodyPr>
            <a:normAutofit/>
          </a:bodyPr>
          <a:lstStyle/>
          <a:p>
            <a:r>
              <a:rPr lang="vi-VN" sz="4000" dirty="0" smtClean="0">
                <a:solidFill>
                  <a:srgbClr val="FFFF00"/>
                </a:solidFill>
              </a:rPr>
              <a:t>3.1	Các định nghĩa và khái niệm cơ bản</a:t>
            </a:r>
          </a:p>
        </p:txBody>
      </p:sp>
      <p:cxnSp>
        <p:nvCxnSpPr>
          <p:cNvPr id="9" name="Straight Connector 8"/>
          <p:cNvCxnSpPr/>
          <p:nvPr/>
        </p:nvCxnSpPr>
        <p:spPr>
          <a:xfrm>
            <a:off x="15240" y="1001487"/>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661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88574"/>
            <a:ext cx="11487150" cy="5455102"/>
          </a:xfrm>
        </p:spPr>
        <p:txBody>
          <a:bodyPr>
            <a:normAutofit/>
          </a:bodyPr>
          <a:lstStyle/>
          <a:p>
            <a:pPr>
              <a:lnSpc>
                <a:spcPct val="120000"/>
              </a:lnSpc>
              <a:spcBef>
                <a:spcPts val="600"/>
              </a:spcBef>
              <a:spcAft>
                <a:spcPts val="600"/>
              </a:spcAft>
              <a:buFont typeface="Wingdings" panose="05000000000000000000" pitchFamily="2" charset="2"/>
              <a:buChar char="§"/>
            </a:pPr>
            <a:r>
              <a:rPr lang="vi-VN" sz="2800" i="1" dirty="0" smtClean="0">
                <a:solidFill>
                  <a:srgbClr val="66FF33"/>
                </a:solidFill>
                <a:latin typeface="Times New Roman" panose="02020603050405020304" pitchFamily="18" charset="0"/>
                <a:cs typeface="Times New Roman" panose="02020603050405020304" pitchFamily="18" charset="0"/>
              </a:rPr>
              <a:t>Mã thống kê tối ưu:</a:t>
            </a:r>
            <a:r>
              <a:rPr lang="vi-VN" sz="2800" i="1" dirty="0" smtClean="0">
                <a:solidFill>
                  <a:srgbClr val="FF0000"/>
                </a:solidFill>
                <a:latin typeface="Times New Roman" panose="02020603050405020304" pitchFamily="18" charset="0"/>
                <a:cs typeface="Times New Roman" panose="02020603050405020304" pitchFamily="18" charset="0"/>
              </a:rPr>
              <a:t> </a:t>
            </a:r>
            <a:r>
              <a:rPr lang="vi-VN" sz="2800" b="1" dirty="0" smtClean="0">
                <a:latin typeface="Times New Roman" panose="02020603050405020304" pitchFamily="18" charset="0"/>
                <a:cs typeface="Times New Roman" panose="02020603050405020304" pitchFamily="18" charset="0"/>
              </a:rPr>
              <a:t>Huffman</a:t>
            </a:r>
            <a:r>
              <a:rPr lang="vi-VN" sz="2800" dirty="0" smtClean="0">
                <a:latin typeface="Times New Roman" panose="02020603050405020304" pitchFamily="18" charset="0"/>
                <a:cs typeface="Times New Roman" panose="02020603050405020304" pitchFamily="18" charset="0"/>
              </a:rPr>
              <a:t>, Shannon, Shannon-fano</a:t>
            </a:r>
            <a:endParaRPr lang="vi-VN" sz="2800" i="1" dirty="0" smtClean="0">
              <a:latin typeface="Times New Roman" panose="02020603050405020304" pitchFamily="18" charset="0"/>
              <a:cs typeface="Times New Roman" panose="02020603050405020304" pitchFamily="18" charset="0"/>
            </a:endParaRPr>
          </a:p>
          <a:p>
            <a:pPr marL="576263" lvl="1" indent="-401638">
              <a:lnSpc>
                <a:spcPct val="120000"/>
              </a:lnSpc>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Bước 1: Sắp xếp các ký tự theo xác suất xuất hiện giảm dần</a:t>
            </a:r>
          </a:p>
          <a:p>
            <a:pPr marL="576263" lvl="1" indent="-401638">
              <a:lnSpc>
                <a:spcPct val="120000"/>
              </a:lnSpc>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Bước 2: Gán cho hai ký tự có xác suất xuất hiện thấp nhất nhánh (0) và (1) của phương pháp biểu diễn cây mã. Từ hai ký từ này, giảm còn một ký tự với xác suất bằng tổng hai xác suất vừa gán.</a:t>
            </a:r>
          </a:p>
          <a:p>
            <a:pPr marL="576263" lvl="1" indent="-401638">
              <a:lnSpc>
                <a:spcPct val="120000"/>
              </a:lnSpc>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Bước 3: lặp lại từ bước 1 cho đến khi chỉ còn lại một ký tự duy nhất với xác suất bằng 1</a:t>
            </a:r>
          </a:p>
          <a:p>
            <a:pPr marL="576263" lvl="1" indent="-401638">
              <a:lnSpc>
                <a:spcPct val="120000"/>
              </a:lnSpc>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Bước 4: Duyệt </a:t>
            </a:r>
            <a:r>
              <a:rPr lang="vi-VN" sz="2800" dirty="0" smtClean="0">
                <a:solidFill>
                  <a:srgbClr val="FFFF00"/>
                </a:solidFill>
                <a:latin typeface="Times New Roman" panose="02020603050405020304" pitchFamily="18" charset="0"/>
                <a:cs typeface="Times New Roman" panose="02020603050405020304" pitchFamily="18" charset="0"/>
              </a:rPr>
              <a:t>cây mã </a:t>
            </a:r>
            <a:r>
              <a:rPr lang="vi-VN" sz="2800" dirty="0" smtClean="0">
                <a:latin typeface="Times New Roman" panose="02020603050405020304" pitchFamily="18" charset="0"/>
                <a:cs typeface="Times New Roman" panose="02020603050405020304" pitchFamily="18" charset="0"/>
              </a:rPr>
              <a:t>để tìm ra những từ mã tương ứng với từng ký tự ở nguồn tin.</a:t>
            </a: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13</a:t>
            </a:fld>
            <a:endParaRPr lang="en-US"/>
          </a:p>
        </p:txBody>
      </p:sp>
      <p:sp>
        <p:nvSpPr>
          <p:cNvPr id="7" name="Title 1"/>
          <p:cNvSpPr>
            <a:spLocks noGrp="1"/>
          </p:cNvSpPr>
          <p:nvPr>
            <p:ph type="title"/>
          </p:nvPr>
        </p:nvSpPr>
        <p:spPr>
          <a:xfrm>
            <a:off x="342900" y="50802"/>
            <a:ext cx="10801350" cy="863600"/>
          </a:xfrm>
        </p:spPr>
        <p:txBody>
          <a:bodyPr>
            <a:normAutofit/>
          </a:bodyPr>
          <a:lstStyle/>
          <a:p>
            <a:r>
              <a:rPr lang="vi-VN" sz="4000" dirty="0" smtClean="0">
                <a:solidFill>
                  <a:srgbClr val="FFFF00"/>
                </a:solidFill>
              </a:rPr>
              <a:t>3.1	Các định nghĩa và khái niệm cơ bản</a:t>
            </a:r>
          </a:p>
        </p:txBody>
      </p:sp>
      <p:cxnSp>
        <p:nvCxnSpPr>
          <p:cNvPr id="8" name="Straight Connector 7"/>
          <p:cNvCxnSpPr/>
          <p:nvPr/>
        </p:nvCxnSpPr>
        <p:spPr>
          <a:xfrm>
            <a:off x="15240" y="1001487"/>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206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371600"/>
            <a:ext cx="11487150" cy="5172075"/>
          </a:xfrm>
        </p:spPr>
        <p:txBody>
          <a:bodyPr>
            <a:normAutofit/>
          </a:bodyPr>
          <a:lstStyle/>
          <a:p>
            <a:pPr>
              <a:lnSpc>
                <a:spcPct val="120000"/>
              </a:lnSpc>
              <a:spcBef>
                <a:spcPts val="600"/>
              </a:spcBef>
              <a:spcAft>
                <a:spcPts val="600"/>
              </a:spcAft>
              <a:buFont typeface="Wingdings" panose="05000000000000000000" pitchFamily="2" charset="2"/>
              <a:buChar char="§"/>
            </a:pPr>
            <a:r>
              <a:rPr lang="vi-VN" sz="2800" u="sng" dirty="0" smtClean="0">
                <a:latin typeface="Times New Roman" panose="02020603050405020304" pitchFamily="18" charset="0"/>
                <a:cs typeface="Times New Roman" panose="02020603050405020304" pitchFamily="18" charset="0"/>
              </a:rPr>
              <a:t>Ví dụ</a:t>
            </a:r>
            <a:r>
              <a:rPr lang="vi-VN" sz="2800" i="1"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Cho nguồn tin có các ký tự rời rạc A, B, C, D, E, F, G và H lần lượt có xác suất xuất hiện tương ứng là 0,1; 0,18; 0,4; 0,05; 0,06; 0,1; 0,07 và 0,04.</a:t>
            </a:r>
          </a:p>
          <a:p>
            <a:pPr marL="0" indent="0">
              <a:lnSpc>
                <a:spcPct val="120000"/>
              </a:lnSpc>
              <a:spcBef>
                <a:spcPts val="600"/>
              </a:spcBef>
              <a:spcAft>
                <a:spcPts val="600"/>
              </a:spcAft>
              <a:buNone/>
            </a:pPr>
            <a:r>
              <a:rPr lang="vi-VN" sz="2800" dirty="0" smtClean="0">
                <a:latin typeface="Times New Roman" panose="02020603050405020304" pitchFamily="18" charset="0"/>
                <a:cs typeface="Times New Roman" panose="02020603050405020304" pitchFamily="18" charset="0"/>
              </a:rPr>
              <a:t>a) Sử dụng mã hóa tối ưu Huffman để tìm các từ mã tương ứng của nguồn A.</a:t>
            </a:r>
          </a:p>
          <a:p>
            <a:pPr marL="0" indent="0">
              <a:lnSpc>
                <a:spcPct val="120000"/>
              </a:lnSpc>
              <a:spcBef>
                <a:spcPts val="600"/>
              </a:spcBef>
              <a:spcAft>
                <a:spcPts val="600"/>
              </a:spcAft>
              <a:buNone/>
            </a:pPr>
            <a:r>
              <a:rPr lang="vi-VN" sz="2800" dirty="0" smtClean="0">
                <a:latin typeface="Times New Roman" panose="02020603050405020304" pitchFamily="18" charset="0"/>
                <a:cs typeface="Times New Roman" panose="02020603050405020304" pitchFamily="18" charset="0"/>
              </a:rPr>
              <a:t>b) Xác định chiều dài trung bình của bộ mã?</a:t>
            </a:r>
          </a:p>
          <a:p>
            <a:pPr marL="0" indent="0">
              <a:lnSpc>
                <a:spcPct val="120000"/>
              </a:lnSpc>
              <a:spcBef>
                <a:spcPts val="600"/>
              </a:spcBef>
              <a:spcAft>
                <a:spcPts val="600"/>
              </a:spcAft>
              <a:buNone/>
            </a:pPr>
            <a:r>
              <a:rPr lang="vi-VN" sz="2800" dirty="0" smtClean="0">
                <a:latin typeface="Times New Roman" panose="02020603050405020304" pitchFamily="18" charset="0"/>
                <a:cs typeface="Times New Roman" panose="02020603050405020304" pitchFamily="18" charset="0"/>
              </a:rPr>
              <a:t>c) Tính hiệu suất mã hóa của bộ mã Huffman?</a:t>
            </a:r>
            <a:r>
              <a:rPr lang="vi-VN" sz="2800" i="1" dirty="0" smtClean="0">
                <a:latin typeface="Times New Roman" panose="02020603050405020304" pitchFamily="18" charset="0"/>
                <a:cs typeface="Times New Roman" panose="02020603050405020304" pitchFamily="18" charset="0"/>
              </a:rPr>
              <a:t> </a:t>
            </a:r>
            <a:endParaRPr lang="vi-VN" sz="28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14</a:t>
            </a:fld>
            <a:endParaRPr lang="en-US"/>
          </a:p>
        </p:txBody>
      </p:sp>
      <p:sp>
        <p:nvSpPr>
          <p:cNvPr id="7" name="Title 1"/>
          <p:cNvSpPr>
            <a:spLocks noGrp="1"/>
          </p:cNvSpPr>
          <p:nvPr>
            <p:ph type="title"/>
          </p:nvPr>
        </p:nvSpPr>
        <p:spPr>
          <a:xfrm>
            <a:off x="342900" y="50802"/>
            <a:ext cx="10801350" cy="863600"/>
          </a:xfrm>
        </p:spPr>
        <p:txBody>
          <a:bodyPr>
            <a:normAutofit/>
          </a:bodyPr>
          <a:lstStyle/>
          <a:p>
            <a:r>
              <a:rPr lang="vi-VN" sz="4000" dirty="0" smtClean="0">
                <a:solidFill>
                  <a:srgbClr val="FFFF00"/>
                </a:solidFill>
              </a:rPr>
              <a:t>3.1	Các định nghĩa và khái niệm cơ bản</a:t>
            </a:r>
          </a:p>
        </p:txBody>
      </p:sp>
      <p:cxnSp>
        <p:nvCxnSpPr>
          <p:cNvPr id="8" name="Straight Connector 7"/>
          <p:cNvCxnSpPr/>
          <p:nvPr/>
        </p:nvCxnSpPr>
        <p:spPr>
          <a:xfrm>
            <a:off x="15240" y="1001487"/>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20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899" y="1371600"/>
            <a:ext cx="11653157" cy="5172075"/>
          </a:xfrm>
        </p:spPr>
        <p:txBody>
          <a:bodyPr>
            <a:normAutofit/>
          </a:bodyPr>
          <a:lstStyle/>
          <a:p>
            <a:pPr marL="0" indent="0">
              <a:lnSpc>
                <a:spcPct val="120000"/>
              </a:lnSpc>
              <a:spcBef>
                <a:spcPts val="600"/>
              </a:spcBef>
              <a:spcAft>
                <a:spcPts val="600"/>
              </a:spcAft>
              <a:buNone/>
            </a:pPr>
            <a:r>
              <a:rPr lang="vi-VN" sz="2800" u="sng" dirty="0" smtClean="0">
                <a:latin typeface="Times New Roman" panose="02020603050405020304" pitchFamily="18" charset="0"/>
                <a:cs typeface="Times New Roman" panose="02020603050405020304" pitchFamily="18" charset="0"/>
              </a:rPr>
              <a:t>Bài tập:</a:t>
            </a:r>
          </a:p>
          <a:p>
            <a:pPr marL="0" indent="0">
              <a:lnSpc>
                <a:spcPct val="120000"/>
              </a:lnSpc>
              <a:spcBef>
                <a:spcPts val="600"/>
              </a:spcBef>
              <a:spcAft>
                <a:spcPts val="600"/>
              </a:spcAft>
              <a:buNone/>
            </a:pPr>
            <a:r>
              <a:rPr lang="vi-VN" sz="2800" dirty="0" smtClean="0">
                <a:latin typeface="Times New Roman" panose="02020603050405020304" pitchFamily="18" charset="0"/>
                <a:cs typeface="Times New Roman" panose="02020603050405020304" pitchFamily="18" charset="0"/>
              </a:rPr>
              <a:t>Cho nguồn tin X = {A, B, C, D, E, F, G, H} được mã hóa lần lượt với xác suất xuất tương ứng là 0,5; 0,16; 0,14; 0,08; 0,08; 0,02; 0,01 và 0,01.</a:t>
            </a:r>
          </a:p>
          <a:p>
            <a:pPr marL="347663" indent="-347663">
              <a:lnSpc>
                <a:spcPct val="120000"/>
              </a:lnSpc>
              <a:spcBef>
                <a:spcPts val="300"/>
              </a:spcBef>
              <a:spcAft>
                <a:spcPts val="300"/>
              </a:spcAft>
              <a:buAutoNum type="alphaLcParenR"/>
            </a:pPr>
            <a:r>
              <a:rPr lang="vi-VN" sz="2800" dirty="0" smtClean="0">
                <a:latin typeface="Times New Roman" panose="02020603050405020304" pitchFamily="18" charset="0"/>
                <a:cs typeface="Times New Roman" panose="02020603050405020304" pitchFamily="18" charset="0"/>
              </a:rPr>
              <a:t>Tìm các từ mã tương ứng của nguồn tin X bằng </a:t>
            </a:r>
            <a:r>
              <a:rPr lang="vi-VN" sz="2800" dirty="0">
                <a:latin typeface="Times New Roman" panose="02020603050405020304" pitchFamily="18" charset="0"/>
                <a:cs typeface="Times New Roman" panose="02020603050405020304" pitchFamily="18" charset="0"/>
              </a:rPr>
              <a:t>mã </a:t>
            </a:r>
            <a:r>
              <a:rPr lang="vi-VN" sz="2800" dirty="0" smtClean="0">
                <a:latin typeface="Times New Roman" panose="02020603050405020304" pitchFamily="18" charset="0"/>
                <a:cs typeface="Times New Roman" panose="02020603050405020304" pitchFamily="18" charset="0"/>
              </a:rPr>
              <a:t>thống kê tối </a:t>
            </a:r>
            <a:r>
              <a:rPr lang="vi-VN" sz="2800" dirty="0">
                <a:latin typeface="Times New Roman" panose="02020603050405020304" pitchFamily="18" charset="0"/>
                <a:cs typeface="Times New Roman" panose="02020603050405020304" pitchFamily="18" charset="0"/>
              </a:rPr>
              <a:t>ưu </a:t>
            </a:r>
            <a:r>
              <a:rPr lang="vi-VN" sz="2800" dirty="0" smtClean="0">
                <a:latin typeface="Times New Roman" panose="02020603050405020304" pitchFamily="18" charset="0"/>
                <a:cs typeface="Times New Roman" panose="02020603050405020304" pitchFamily="18" charset="0"/>
              </a:rPr>
              <a:t>Huffman</a:t>
            </a:r>
          </a:p>
          <a:p>
            <a:pPr marL="347663" indent="-347663">
              <a:lnSpc>
                <a:spcPct val="120000"/>
              </a:lnSpc>
              <a:spcBef>
                <a:spcPts val="300"/>
              </a:spcBef>
              <a:spcAft>
                <a:spcPts val="300"/>
              </a:spcAft>
              <a:buAutoNum type="alphaLcParenR"/>
            </a:pPr>
            <a:r>
              <a:rPr lang="vi-VN" sz="2800" dirty="0" smtClean="0">
                <a:latin typeface="Times New Roman" panose="02020603050405020304" pitchFamily="18" charset="0"/>
                <a:cs typeface="Times New Roman" panose="02020603050405020304" pitchFamily="18" charset="0"/>
              </a:rPr>
              <a:t>Tính entropy của nguồn tin X</a:t>
            </a:r>
            <a:endParaRPr lang="vi-VN" sz="2800" dirty="0">
              <a:latin typeface="Times New Roman" panose="02020603050405020304" pitchFamily="18" charset="0"/>
              <a:cs typeface="Times New Roman" panose="02020603050405020304" pitchFamily="18" charset="0"/>
            </a:endParaRPr>
          </a:p>
          <a:p>
            <a:pPr marL="347663" indent="-347663">
              <a:lnSpc>
                <a:spcPct val="120000"/>
              </a:lnSpc>
              <a:spcBef>
                <a:spcPts val="300"/>
              </a:spcBef>
              <a:spcAft>
                <a:spcPts val="300"/>
              </a:spcAft>
              <a:buAutoNum type="alphaLcParenR"/>
            </a:pPr>
            <a:r>
              <a:rPr lang="vi-VN" sz="2800" dirty="0" smtClean="0">
                <a:latin typeface="Times New Roman" panose="02020603050405020304" pitchFamily="18" charset="0"/>
                <a:cs typeface="Times New Roman" panose="02020603050405020304" pitchFamily="18" charset="0"/>
              </a:rPr>
              <a:t>Tính chiều dài trung bình của bộ mã hóa</a:t>
            </a:r>
          </a:p>
          <a:p>
            <a:pPr marL="347663" indent="-347663">
              <a:lnSpc>
                <a:spcPct val="120000"/>
              </a:lnSpc>
              <a:spcBef>
                <a:spcPts val="300"/>
              </a:spcBef>
              <a:spcAft>
                <a:spcPts val="300"/>
              </a:spcAft>
              <a:buAutoNum type="alphaLcParenR"/>
            </a:pPr>
            <a:r>
              <a:rPr lang="vi-VN" sz="2800" dirty="0" smtClean="0">
                <a:latin typeface="Times New Roman" panose="02020603050405020304" pitchFamily="18" charset="0"/>
                <a:cs typeface="Times New Roman" panose="02020603050405020304" pitchFamily="18" charset="0"/>
              </a:rPr>
              <a:t>Tính hiệu suất mã hóa của bộ mã khi sử dụng mã thống kê tối ưu này</a:t>
            </a: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15</a:t>
            </a:fld>
            <a:endParaRPr lang="en-US"/>
          </a:p>
        </p:txBody>
      </p:sp>
      <p:sp>
        <p:nvSpPr>
          <p:cNvPr id="7" name="Title 1"/>
          <p:cNvSpPr>
            <a:spLocks noGrp="1"/>
          </p:cNvSpPr>
          <p:nvPr>
            <p:ph type="title"/>
          </p:nvPr>
        </p:nvSpPr>
        <p:spPr>
          <a:xfrm>
            <a:off x="342900" y="50802"/>
            <a:ext cx="10801350" cy="863600"/>
          </a:xfrm>
        </p:spPr>
        <p:txBody>
          <a:bodyPr>
            <a:normAutofit/>
          </a:bodyPr>
          <a:lstStyle/>
          <a:p>
            <a:r>
              <a:rPr lang="vi-VN" sz="4000" dirty="0" smtClean="0">
                <a:solidFill>
                  <a:srgbClr val="FFFF00"/>
                </a:solidFill>
              </a:rPr>
              <a:t>3.1	Các định nghĩa và khái niệm cơ bản</a:t>
            </a:r>
          </a:p>
        </p:txBody>
      </p:sp>
      <p:cxnSp>
        <p:nvCxnSpPr>
          <p:cNvPr id="8" name="Straight Connector 7"/>
          <p:cNvCxnSpPr/>
          <p:nvPr/>
        </p:nvCxnSpPr>
        <p:spPr>
          <a:xfrm>
            <a:off x="15240" y="1001487"/>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8744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266826"/>
                <a:ext cx="11487150" cy="5276850"/>
              </a:xfrm>
            </p:spPr>
            <p:txBody>
              <a:bodyPr>
                <a:normAutofit/>
              </a:bodyPr>
              <a:lstStyle/>
              <a:p>
                <a:pPr marL="1028700" indent="-10287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3.2.1  	Nhóm </a:t>
                </a:r>
                <a14:m>
                  <m:oMath xmlns:m="http://schemas.openxmlformats.org/officeDocument/2006/math">
                    <m:d>
                      <m:dPr>
                        <m:begChr m:val="⟨"/>
                        <m:endChr m:val="⟩"/>
                        <m:ctrlPr>
                          <a:rPr lang="vi-VN" sz="2800" i="1">
                            <a:latin typeface="Cambria Math" panose="02040503050406030204" pitchFamily="18" charset="0"/>
                          </a:rPr>
                        </m:ctrlPr>
                      </m:dPr>
                      <m:e>
                        <m:r>
                          <m:rPr>
                            <m:sty m:val="p"/>
                          </m:rPr>
                          <a:rPr lang="vi-VN" sz="2800" i="1">
                            <a:latin typeface="Cambria Math" panose="02040503050406030204" pitchFamily="18" charset="0"/>
                          </a:rPr>
                          <m:t>G</m:t>
                        </m:r>
                        <m:r>
                          <a:rPr lang="vi-VN" sz="2800" i="1">
                            <a:latin typeface="Cambria Math" panose="02040503050406030204" pitchFamily="18" charset="0"/>
                          </a:rPr>
                          <m:t>,∗</m:t>
                        </m:r>
                      </m:e>
                    </m:d>
                  </m:oMath>
                </a14:m>
                <a:r>
                  <a:rPr lang="vi-VN" sz="2800" dirty="0">
                    <a:latin typeface="Times New Roman" panose="02020603050405020304" pitchFamily="18" charset="0"/>
                    <a:cs typeface="Times New Roman" panose="02020603050405020304" pitchFamily="18" charset="0"/>
                  </a:rPr>
                  <a:t>:</a:t>
                </a:r>
              </a:p>
              <a:p>
                <a:pPr marL="1028700" indent="-1028700">
                  <a:spcBef>
                    <a:spcPts val="1200"/>
                  </a:spcBef>
                  <a:spcAft>
                    <a:spcPts val="600"/>
                  </a:spcAft>
                  <a:buNone/>
                </a:pPr>
                <a:r>
                  <a:rPr lang="vi-VN" sz="2800" dirty="0">
                    <a:latin typeface="Times New Roman" panose="02020603050405020304" pitchFamily="18" charset="0"/>
                    <a:cs typeface="Times New Roman" panose="02020603050405020304" pitchFamily="18" charset="0"/>
                  </a:rPr>
                  <a:t>3.2.2	Nhóm cyclic </a:t>
                </a:r>
                <a14:m>
                  <m:oMath xmlns:m="http://schemas.openxmlformats.org/officeDocument/2006/math">
                    <m:d>
                      <m:dPr>
                        <m:begChr m:val="⟨"/>
                        <m:endChr m:val="⟩"/>
                        <m:ctrlPr>
                          <a:rPr lang="vi-VN" sz="2800" i="1">
                            <a:latin typeface="Cambria Math" panose="02040503050406030204" pitchFamily="18" charset="0"/>
                          </a:rPr>
                        </m:ctrlPr>
                      </m:dPr>
                      <m:e>
                        <m:r>
                          <m:rPr>
                            <m:sty m:val="p"/>
                          </m:rPr>
                          <a:rPr lang="vi-VN" sz="2800" i="1">
                            <a:latin typeface="Cambria Math" panose="02040503050406030204" pitchFamily="18" charset="0"/>
                          </a:rPr>
                          <m:t>G</m:t>
                        </m:r>
                        <m:r>
                          <a:rPr lang="vi-VN" sz="2800" i="1">
                            <a:latin typeface="Cambria Math" panose="02040503050406030204" pitchFamily="18" charset="0"/>
                          </a:rPr>
                          <m:t>,∗</m:t>
                        </m:r>
                      </m:e>
                    </m:d>
                  </m:oMath>
                </a14:m>
                <a:endParaRPr lang="vi-VN" sz="2800" dirty="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pPr>
                <a:r>
                  <a:rPr lang="vi-VN" sz="2800" dirty="0">
                    <a:latin typeface="Times New Roman" panose="02020603050405020304" pitchFamily="18" charset="0"/>
                    <a:cs typeface="Times New Roman" panose="02020603050405020304" pitchFamily="18" charset="0"/>
                  </a:rPr>
                  <a:t>3.2.3	Vành </a:t>
                </a:r>
                <a14:m>
                  <m:oMath xmlns:m="http://schemas.openxmlformats.org/officeDocument/2006/math">
                    <m:d>
                      <m:dPr>
                        <m:begChr m:val="⟨"/>
                        <m:endChr m:val="⟩"/>
                        <m:ctrlPr>
                          <a:rPr lang="vi-VN" sz="2800" i="1">
                            <a:latin typeface="Cambria Math" panose="02040503050406030204" pitchFamily="18" charset="0"/>
                          </a:rPr>
                        </m:ctrlPr>
                      </m:dPr>
                      <m:e>
                        <m:r>
                          <m:rPr>
                            <m:sty m:val="p"/>
                          </m:rPr>
                          <a:rPr lang="vi-VN" sz="2800" i="1">
                            <a:latin typeface="Cambria Math" panose="02040503050406030204" pitchFamily="18" charset="0"/>
                          </a:rPr>
                          <m:t>R</m:t>
                        </m:r>
                        <m:r>
                          <a:rPr lang="vi-VN" sz="2800" i="1">
                            <a:latin typeface="Cambria Math" panose="02040503050406030204" pitchFamily="18" charset="0"/>
                          </a:rPr>
                          <m:t>,+,∗</m:t>
                        </m:r>
                      </m:e>
                    </m:d>
                  </m:oMath>
                </a14:m>
                <a:endParaRPr lang="vi-VN" sz="2800" dirty="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pPr>
                <a:r>
                  <a:rPr lang="vi-VN" sz="2800" dirty="0">
                    <a:latin typeface="Times New Roman" panose="02020603050405020304" pitchFamily="18" charset="0"/>
                    <a:cs typeface="Times New Roman" panose="02020603050405020304" pitchFamily="18" charset="0"/>
                  </a:rPr>
                  <a:t>3.2.4	Ideal</a:t>
                </a:r>
              </a:p>
              <a:p>
                <a:pPr marL="1028700" indent="-1028700">
                  <a:spcBef>
                    <a:spcPts val="1200"/>
                  </a:spcBef>
                  <a:spcAft>
                    <a:spcPts val="600"/>
                  </a:spcAft>
                  <a:buNone/>
                </a:pPr>
                <a:r>
                  <a:rPr lang="vi-VN" sz="2800" dirty="0">
                    <a:solidFill>
                      <a:srgbClr val="66FF33"/>
                    </a:solidFill>
                    <a:latin typeface="Times New Roman" panose="02020603050405020304" pitchFamily="18" charset="0"/>
                    <a:cs typeface="Times New Roman" panose="02020603050405020304" pitchFamily="18" charset="0"/>
                  </a:rPr>
                  <a:t>3.2.5</a:t>
                </a:r>
                <a:r>
                  <a:rPr lang="vi-VN" sz="2800" dirty="0">
                    <a:latin typeface="Times New Roman" panose="02020603050405020304" pitchFamily="18" charset="0"/>
                    <a:cs typeface="Times New Roman" panose="02020603050405020304" pitchFamily="18" charset="0"/>
                  </a:rPr>
                  <a:t>	</a:t>
                </a:r>
                <a:r>
                  <a:rPr lang="vi-VN" sz="2800" b="1" dirty="0">
                    <a:solidFill>
                      <a:srgbClr val="66FF33"/>
                    </a:solidFill>
                    <a:latin typeface="Times New Roman" panose="02020603050405020304" pitchFamily="18" charset="0"/>
                    <a:cs typeface="Times New Roman" panose="02020603050405020304" pitchFamily="18" charset="0"/>
                  </a:rPr>
                  <a:t>Trường </a:t>
                </a:r>
                <a14:m>
                  <m:oMath xmlns:m="http://schemas.openxmlformats.org/officeDocument/2006/math">
                    <m:d>
                      <m:dPr>
                        <m:begChr m:val="⟨"/>
                        <m:endChr m:val="⟩"/>
                        <m:ctrlPr>
                          <a:rPr lang="vi-VN" sz="3200" b="1" i="1">
                            <a:solidFill>
                              <a:srgbClr val="66FF33"/>
                            </a:solidFill>
                            <a:latin typeface="Cambria Math" panose="02040503050406030204" pitchFamily="18" charset="0"/>
                          </a:rPr>
                        </m:ctrlPr>
                      </m:dPr>
                      <m:e>
                        <m:r>
                          <a:rPr lang="vi-VN" sz="3200" b="1" i="1">
                            <a:solidFill>
                              <a:srgbClr val="66FF33"/>
                            </a:solidFill>
                            <a:latin typeface="Cambria Math" panose="02040503050406030204" pitchFamily="18" charset="0"/>
                          </a:rPr>
                          <m:t>𝑭</m:t>
                        </m:r>
                        <m:r>
                          <a:rPr lang="vi-VN" sz="3200" b="1" i="1">
                            <a:solidFill>
                              <a:srgbClr val="66FF33"/>
                            </a:solidFill>
                            <a:latin typeface="Cambria Math" panose="02040503050406030204" pitchFamily="18" charset="0"/>
                          </a:rPr>
                          <m:t>,+,</m:t>
                        </m:r>
                        <m:r>
                          <a:rPr lang="vi-VN" sz="2800" b="1" i="1">
                            <a:solidFill>
                              <a:srgbClr val="66FF33"/>
                            </a:solidFill>
                            <a:latin typeface="Cambria Math" panose="02040503050406030204" pitchFamily="18" charset="0"/>
                            <a:sym typeface="Symbol" panose="05050102010706020507" pitchFamily="18" charset="2"/>
                          </a:rPr>
                          <m:t></m:t>
                        </m:r>
                      </m:e>
                    </m:d>
                  </m:oMath>
                </a14:m>
                <a:endParaRPr lang="vi-VN" sz="2800" dirty="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pPr>
                <a:r>
                  <a:rPr lang="vi-VN" sz="2800" dirty="0">
                    <a:latin typeface="Times New Roman" panose="02020603050405020304" pitchFamily="18" charset="0"/>
                    <a:cs typeface="Times New Roman" panose="02020603050405020304" pitchFamily="18" charset="0"/>
                  </a:rPr>
                  <a:t>3.2.6	Không gian tuyến tính </a:t>
                </a:r>
                <a14:m>
                  <m:oMath xmlns:m="http://schemas.openxmlformats.org/officeDocument/2006/math">
                    <m:sSub>
                      <m:sSubPr>
                        <m:ctrlPr>
                          <a:rPr lang="pt-BR" sz="2800" i="1">
                            <a:latin typeface="Cambria Math" panose="02040503050406030204" pitchFamily="18" charset="0"/>
                            <a:sym typeface="Symbol" panose="05050102010706020507" pitchFamily="18" charset="2"/>
                          </a:rPr>
                        </m:ctrlPr>
                      </m:sSubPr>
                      <m:e>
                        <m:r>
                          <m:rPr>
                            <m:sty m:val="p"/>
                          </m:rPr>
                          <a:rPr lang="vi-VN" sz="2800" i="1">
                            <a:latin typeface="Cambria Math" panose="02040503050406030204" pitchFamily="18" charset="0"/>
                            <a:sym typeface="Symbol" panose="05050102010706020507" pitchFamily="18" charset="2"/>
                          </a:rPr>
                          <m:t>V</m:t>
                        </m:r>
                      </m:e>
                      <m:sub>
                        <m:r>
                          <m:rPr>
                            <m:sty m:val="p"/>
                          </m:rPr>
                          <a:rPr lang="vi-VN" sz="2800" i="1">
                            <a:latin typeface="Cambria Math" panose="02040503050406030204" pitchFamily="18" charset="0"/>
                            <a:sym typeface="Symbol" panose="05050102010706020507" pitchFamily="18" charset="2"/>
                          </a:rPr>
                          <m:t>n</m:t>
                        </m:r>
                      </m:sub>
                    </m:sSub>
                  </m:oMath>
                </a14:m>
                <a:endParaRPr lang="en-US"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266826"/>
                <a:ext cx="11487150" cy="5276850"/>
              </a:xfrm>
              <a:blipFill rotWithShape="0">
                <a:blip r:embed="rId3"/>
                <a:stretch>
                  <a:fillRect l="-1061" t="-161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16</a:t>
            </a:fld>
            <a:endParaRPr lang="en-US"/>
          </a:p>
        </p:txBody>
      </p:sp>
      <p:sp>
        <p:nvSpPr>
          <p:cNvPr id="11" name="Title 1"/>
          <p:cNvSpPr>
            <a:spLocks noGrp="1"/>
          </p:cNvSpPr>
          <p:nvPr>
            <p:ph type="title"/>
          </p:nvPr>
        </p:nvSpPr>
        <p:spPr>
          <a:xfrm>
            <a:off x="342900" y="0"/>
            <a:ext cx="10801350" cy="863600"/>
          </a:xfrm>
          <a:noFill/>
        </p:spPr>
        <p:txBody>
          <a:bodyPr>
            <a:normAutofit/>
          </a:bodyPr>
          <a:lstStyle/>
          <a:p>
            <a:r>
              <a:rPr lang="vi-VN" sz="4000" dirty="0" smtClean="0">
                <a:solidFill>
                  <a:srgbClr val="FFFF00"/>
                </a:solidFill>
                <a:latin typeface="Times New Roman" panose="02020603050405020304" pitchFamily="18" charset="0"/>
                <a:cs typeface="Times New Roman" panose="02020603050405020304" pitchFamily="18" charset="0"/>
              </a:rPr>
              <a:t>3.2	 Một số cấu trúc đại số cơ bản</a:t>
            </a:r>
          </a:p>
        </p:txBody>
      </p:sp>
      <p:cxnSp>
        <p:nvCxnSpPr>
          <p:cNvPr id="12" name="Straight Connector 11"/>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807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801350" cy="863600"/>
          </a:xfrm>
          <a:noFill/>
        </p:spPr>
        <p:txBody>
          <a:bodyPr>
            <a:normAutofit/>
          </a:bodyPr>
          <a:lstStyle/>
          <a:p>
            <a:r>
              <a:rPr lang="vi-VN" sz="4000" dirty="0" smtClean="0">
                <a:solidFill>
                  <a:srgbClr val="FFFF00"/>
                </a:solidFill>
                <a:latin typeface="Times New Roman" panose="02020603050405020304" pitchFamily="18" charset="0"/>
                <a:cs typeface="Times New Roman" panose="02020603050405020304" pitchFamily="18" charset="0"/>
              </a:rPr>
              <a:t>3.2	 Một số cấu trúc đại số cơ bản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52289"/>
                <a:ext cx="11487150" cy="5491387"/>
              </a:xfrm>
            </p:spPr>
            <p:txBody>
              <a:bodyPr>
                <a:normAutofit/>
              </a:bodyPr>
              <a:lstStyle/>
              <a:p>
                <a:pPr marL="1028700" indent="-1028700">
                  <a:lnSpc>
                    <a:spcPct val="130000"/>
                  </a:lnSpc>
                  <a:spcBef>
                    <a:spcPts val="600"/>
                  </a:spcBef>
                  <a:spcAft>
                    <a:spcPts val="600"/>
                  </a:spcAft>
                  <a:buNone/>
                  <a:tabLst>
                    <a:tab pos="685800" algn="l"/>
                  </a:tabLst>
                </a:pPr>
                <a:r>
                  <a:rPr lang="vi-VN" sz="2800" b="1" dirty="0" smtClean="0">
                    <a:solidFill>
                      <a:srgbClr val="66FF33"/>
                    </a:solidFill>
                    <a:latin typeface="Times New Roman" panose="02020603050405020304" pitchFamily="18" charset="0"/>
                    <a:cs typeface="Times New Roman" panose="02020603050405020304" pitchFamily="18" charset="0"/>
                  </a:rPr>
                  <a:t>3.2.1</a:t>
                </a:r>
                <a:r>
                  <a:rPr lang="vi-VN" sz="2800" b="1" dirty="0" smtClean="0">
                    <a:latin typeface="Times New Roman" panose="02020603050405020304" pitchFamily="18" charset="0"/>
                    <a:cs typeface="Times New Roman" panose="02020603050405020304" pitchFamily="18" charset="0"/>
                  </a:rPr>
                  <a:t>  </a:t>
                </a:r>
                <a:r>
                  <a:rPr lang="vi-VN" sz="2800" b="1" dirty="0" smtClean="0">
                    <a:solidFill>
                      <a:srgbClr val="66FF33"/>
                    </a:solidFill>
                    <a:latin typeface="Times New Roman" panose="02020603050405020304" pitchFamily="18" charset="0"/>
                    <a:cs typeface="Times New Roman" panose="02020603050405020304" pitchFamily="18" charset="0"/>
                  </a:rPr>
                  <a:t>Nhóm </a:t>
                </a:r>
                <a14:m>
                  <m:oMath xmlns:m="http://schemas.openxmlformats.org/officeDocument/2006/math">
                    <m:d>
                      <m:dPr>
                        <m:begChr m:val="⟨"/>
                        <m:endChr m:val="⟩"/>
                        <m:ctrlPr>
                          <a:rPr lang="vi-VN" sz="2800" b="1" i="1" smtClean="0">
                            <a:solidFill>
                              <a:srgbClr val="66FF33"/>
                            </a:solidFill>
                            <a:latin typeface="Cambria Math" panose="02040503050406030204" pitchFamily="18" charset="0"/>
                          </a:rPr>
                        </m:ctrlPr>
                      </m:dPr>
                      <m:e>
                        <m:r>
                          <a:rPr lang="vi-VN" sz="2800" b="1" i="1">
                            <a:solidFill>
                              <a:srgbClr val="66FF33"/>
                            </a:solidFill>
                            <a:latin typeface="Cambria Math" panose="02040503050406030204" pitchFamily="18" charset="0"/>
                          </a:rPr>
                          <m:t>𝑮</m:t>
                        </m:r>
                        <m:r>
                          <a:rPr lang="vi-VN" sz="2800" b="1" i="1" smtClean="0">
                            <a:solidFill>
                              <a:srgbClr val="66FF33"/>
                            </a:solidFill>
                            <a:latin typeface="Cambria Math" panose="02040503050406030204" pitchFamily="18" charset="0"/>
                          </a:rPr>
                          <m:t>,∗</m:t>
                        </m:r>
                      </m:e>
                    </m:d>
                  </m:oMath>
                </a14:m>
                <a:r>
                  <a:rPr lang="vi-VN" sz="2800" dirty="0" smtClean="0">
                    <a:latin typeface="Times New Roman" panose="02020603050405020304" pitchFamily="18" charset="0"/>
                    <a:cs typeface="Times New Roman" panose="02020603050405020304" pitchFamily="18" charset="0"/>
                  </a:rPr>
                  <a:t> </a:t>
                </a:r>
              </a:p>
              <a:p>
                <a:pPr marL="0" indent="0">
                  <a:lnSpc>
                    <a:spcPct val="130000"/>
                  </a:lnSpc>
                  <a:spcBef>
                    <a:spcPts val="600"/>
                  </a:spcBef>
                  <a:spcAft>
                    <a:spcPts val="600"/>
                  </a:spcAft>
                  <a:buNone/>
                  <a:tabLst>
                    <a:tab pos="685800" algn="l"/>
                  </a:tabLst>
                </a:pPr>
                <a:r>
                  <a:rPr lang="vi-VN" sz="2800" dirty="0" smtClean="0">
                    <a:latin typeface="Times New Roman" panose="02020603050405020304" pitchFamily="18" charset="0"/>
                    <a:cs typeface="Times New Roman" panose="02020603050405020304" pitchFamily="18" charset="0"/>
                  </a:rPr>
                  <a:t>Nhóm G là một tập hợp các phần tử với một phép toán trong 2 ngôi thỏa các tính chất sau:</a:t>
                </a:r>
              </a:p>
              <a:p>
                <a:pPr marL="914400" indent="-457200">
                  <a:lnSpc>
                    <a:spcPct val="130000"/>
                  </a:lnSpc>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Các phần tử </a:t>
                </a:r>
                <a:r>
                  <a:rPr lang="vi-VN" sz="2800" b="1" dirty="0" smtClean="0">
                    <a:latin typeface="Times New Roman" panose="02020603050405020304" pitchFamily="18" charset="0"/>
                    <a:cs typeface="Times New Roman" panose="02020603050405020304" pitchFamily="18" charset="0"/>
                  </a:rPr>
                  <a:t>a, b </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G  </a:t>
                </a:r>
                <a:r>
                  <a:rPr lang="vi-VN" sz="2800" b="1" dirty="0" smtClean="0">
                    <a:latin typeface="Times New Roman" panose="02020603050405020304" pitchFamily="18" charset="0"/>
                    <a:cs typeface="Times New Roman" panose="02020603050405020304" pitchFamily="18" charset="0"/>
                    <a:sym typeface="Wingdings" panose="05000000000000000000" pitchFamily="2" charset="2"/>
                  </a:rPr>
                  <a:t></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a*b </a:t>
                </a:r>
                <a:r>
                  <a:rPr lang="vi-VN" sz="2800" b="1" dirty="0">
                    <a:latin typeface="Times New Roman" panose="02020603050405020304" pitchFamily="18" charset="0"/>
                    <a:cs typeface="Times New Roman" panose="02020603050405020304" pitchFamily="18" charset="0"/>
                    <a:sym typeface="Symbol" panose="05050102010706020507" pitchFamily="18" charset="2"/>
                  </a:rPr>
                  <a:t>= c  </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G</a:t>
                </a:r>
              </a:p>
              <a:p>
                <a:pPr marL="914400" indent="-457200">
                  <a:lnSpc>
                    <a:spcPct val="130000"/>
                  </a:lnSpc>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sym typeface="Symbol" panose="05050102010706020507" pitchFamily="18" charset="2"/>
                  </a:rPr>
                  <a:t>Tồn tại phần tử đơn vị </a:t>
                </a:r>
                <a:r>
                  <a:rPr lang="vi-VN" sz="28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e</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a * </a:t>
                </a:r>
                <a:r>
                  <a:rPr lang="vi-VN" sz="28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e</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8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e</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 a = a</a:t>
                </a:r>
                <a:endParaRPr lang="vi-VN" sz="2800" dirty="0">
                  <a:latin typeface="Times New Roman" panose="02020603050405020304" pitchFamily="18" charset="0"/>
                  <a:cs typeface="Times New Roman" panose="02020603050405020304" pitchFamily="18" charset="0"/>
                  <a:sym typeface="Symbol" panose="05050102010706020507" pitchFamily="18" charset="2"/>
                </a:endParaRPr>
              </a:p>
              <a:p>
                <a:pPr marL="914400" indent="-457200">
                  <a:lnSpc>
                    <a:spcPct val="130000"/>
                  </a:lnSpc>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sym typeface="Symbol" panose="05050102010706020507" pitchFamily="18" charset="2"/>
                  </a:rPr>
                  <a:t>Tồn tại phần tử ngược</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800" b="1"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a:t>
                </a:r>
                <a:r>
                  <a:rPr lang="vi-VN" sz="2800" b="1" baseline="30000"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-1</a:t>
                </a:r>
                <a:r>
                  <a:rPr lang="vi-VN" sz="2800" b="1"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a * </a:t>
                </a:r>
                <a:r>
                  <a:rPr lang="vi-VN" sz="28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a:t>
                </a:r>
                <a:r>
                  <a:rPr lang="vi-VN" sz="2800" b="1" baseline="300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-1</a:t>
                </a:r>
                <a:r>
                  <a:rPr lang="vi-VN" sz="28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800" b="1"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a:t>
                </a:r>
                <a:r>
                  <a:rPr lang="vi-VN" sz="2800" b="1" baseline="30000"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-1</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 a = </a:t>
                </a:r>
                <a:r>
                  <a:rPr lang="vi-VN" sz="28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52289"/>
                <a:ext cx="11487150" cy="5491387"/>
              </a:xfrm>
              <a:blipFill rotWithShape="0">
                <a:blip r:embed="rId3"/>
                <a:stretch>
                  <a:fillRect l="-106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17</a:t>
            </a:fld>
            <a:endParaRPr lang="en-US"/>
          </a:p>
        </p:txBody>
      </p:sp>
      <p:cxnSp>
        <p:nvCxnSpPr>
          <p:cNvPr id="7" name="Straight Connector 6"/>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139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801350" cy="863600"/>
          </a:xfrm>
          <a:noFill/>
        </p:spPr>
        <p:txBody>
          <a:bodyPr>
            <a:normAutofit/>
          </a:bodyPr>
          <a:lstStyle/>
          <a:p>
            <a:r>
              <a:rPr lang="vi-VN" sz="4000" dirty="0" smtClean="0">
                <a:solidFill>
                  <a:srgbClr val="FFFF00"/>
                </a:solidFill>
                <a:latin typeface="Times New Roman" panose="02020603050405020304" pitchFamily="18" charset="0"/>
                <a:cs typeface="Times New Roman" panose="02020603050405020304" pitchFamily="18" charset="0"/>
              </a:rPr>
              <a:t>3.2	 Một số cấu trúc đại số cơ bản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957945"/>
                <a:ext cx="11487150" cy="5585732"/>
              </a:xfrm>
            </p:spPr>
            <p:txBody>
              <a:bodyPr>
                <a:noAutofit/>
              </a:bodyPr>
              <a:lstStyle/>
              <a:p>
                <a:pPr marL="1028700" indent="-1028700">
                  <a:lnSpc>
                    <a:spcPct val="130000"/>
                  </a:lnSpc>
                  <a:spcBef>
                    <a:spcPts val="300"/>
                  </a:spcBef>
                  <a:spcAft>
                    <a:spcPts val="300"/>
                  </a:spcAft>
                  <a:buNone/>
                  <a:tabLst>
                    <a:tab pos="685800" algn="l"/>
                  </a:tabLst>
                </a:pPr>
                <a:r>
                  <a:rPr lang="vi-VN" sz="2800" b="1" dirty="0" smtClean="0">
                    <a:solidFill>
                      <a:srgbClr val="66FF33"/>
                    </a:solidFill>
                    <a:latin typeface="Times New Roman" panose="02020603050405020304" pitchFamily="18" charset="0"/>
                    <a:cs typeface="Times New Roman" panose="02020603050405020304" pitchFamily="18" charset="0"/>
                  </a:rPr>
                  <a:t>3.2.2  Nhóm cyclic  </a:t>
                </a:r>
                <a14:m>
                  <m:oMath xmlns:m="http://schemas.openxmlformats.org/officeDocument/2006/math">
                    <m:d>
                      <m:dPr>
                        <m:begChr m:val="⟨"/>
                        <m:endChr m:val="⟩"/>
                        <m:ctrlPr>
                          <a:rPr lang="vi-VN" sz="2800" b="1" i="1">
                            <a:solidFill>
                              <a:srgbClr val="66FF33"/>
                            </a:solidFill>
                            <a:latin typeface="Cambria Math" panose="02040503050406030204" pitchFamily="18" charset="0"/>
                          </a:rPr>
                        </m:ctrlPr>
                      </m:dPr>
                      <m:e>
                        <m:r>
                          <a:rPr lang="vi-VN" sz="2800" b="1" i="1">
                            <a:solidFill>
                              <a:srgbClr val="66FF33"/>
                            </a:solidFill>
                            <a:latin typeface="Cambria Math" panose="02040503050406030204" pitchFamily="18" charset="0"/>
                          </a:rPr>
                          <m:t>𝑮</m:t>
                        </m:r>
                        <m:r>
                          <a:rPr lang="vi-VN" sz="2800" b="1" i="1">
                            <a:solidFill>
                              <a:srgbClr val="66FF33"/>
                            </a:solidFill>
                            <a:latin typeface="Cambria Math" panose="02040503050406030204" pitchFamily="18" charset="0"/>
                          </a:rPr>
                          <m:t>,∗</m:t>
                        </m:r>
                      </m:e>
                    </m:d>
                  </m:oMath>
                </a14:m>
                <a:r>
                  <a:rPr lang="vi-VN" sz="2800" b="1" dirty="0" smtClean="0">
                    <a:latin typeface="Times New Roman" panose="02020603050405020304" pitchFamily="18" charset="0"/>
                    <a:cs typeface="Times New Roman" panose="02020603050405020304" pitchFamily="18" charset="0"/>
                  </a:rPr>
                  <a:t>:</a:t>
                </a:r>
              </a:p>
              <a:p>
                <a:pPr marL="0" indent="0">
                  <a:lnSpc>
                    <a:spcPct val="13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	Xét </a:t>
                </a:r>
                <a:r>
                  <a:rPr lang="vi-VN" sz="2800" dirty="0">
                    <a:latin typeface="Times New Roman" panose="02020603050405020304" pitchFamily="18" charset="0"/>
                    <a:cs typeface="Times New Roman" panose="02020603050405020304" pitchFamily="18" charset="0"/>
                  </a:rPr>
                  <a:t>nhóm hữu hạn </a:t>
                </a:r>
                <a14:m>
                  <m:oMath xmlns:m="http://schemas.openxmlformats.org/officeDocument/2006/math">
                    <m:d>
                      <m:dPr>
                        <m:begChr m:val="⟨"/>
                        <m:endChr m:val="⟩"/>
                        <m:ctrlPr>
                          <a:rPr lang="vi-VN" sz="2800" i="1">
                            <a:solidFill>
                              <a:srgbClr val="66FF33"/>
                            </a:solidFill>
                            <a:latin typeface="Cambria Math" panose="02040503050406030204" pitchFamily="18" charset="0"/>
                          </a:rPr>
                        </m:ctrlPr>
                      </m:dPr>
                      <m:e>
                        <m:r>
                          <m:rPr>
                            <m:sty m:val="p"/>
                          </m:rPr>
                          <a:rPr lang="vi-VN" sz="2800" i="1">
                            <a:solidFill>
                              <a:srgbClr val="66FF33"/>
                            </a:solidFill>
                            <a:latin typeface="Cambria Math" panose="02040503050406030204" pitchFamily="18" charset="0"/>
                          </a:rPr>
                          <m:t>G</m:t>
                        </m:r>
                        <m:r>
                          <a:rPr lang="vi-VN" sz="2800" i="1">
                            <a:solidFill>
                              <a:srgbClr val="66FF33"/>
                            </a:solidFill>
                            <a:latin typeface="Cambria Math" panose="02040503050406030204" pitchFamily="18" charset="0"/>
                          </a:rPr>
                          <m:t>,</m:t>
                        </m:r>
                        <m:r>
                          <a:rPr lang="vi-VN" sz="2800" b="1" i="1">
                            <a:solidFill>
                              <a:srgbClr val="66FF33"/>
                            </a:solidFill>
                            <a:latin typeface="Cambria Math" panose="02040503050406030204" pitchFamily="18" charset="0"/>
                          </a:rPr>
                          <m:t>∗</m:t>
                        </m:r>
                      </m:e>
                    </m:d>
                  </m:oMath>
                </a14:m>
                <a:r>
                  <a:rPr lang="vi-VN" sz="2800" dirty="0">
                    <a:latin typeface="Times New Roman" panose="02020603050405020304" pitchFamily="18" charset="0"/>
                    <a:cs typeface="Times New Roman" panose="02020603050405020304" pitchFamily="18" charset="0"/>
                  </a:rPr>
                  <a:t>, nếu G = {</a:t>
                </a:r>
                <a:r>
                  <a:rPr lang="vi-VN" sz="2800" i="1" dirty="0">
                    <a:latin typeface="Times New Roman" panose="02020603050405020304" pitchFamily="18" charset="0"/>
                    <a:cs typeface="Times New Roman" panose="02020603050405020304" pitchFamily="18" charset="0"/>
                  </a:rPr>
                  <a:t>a</a:t>
                </a:r>
                <a:r>
                  <a:rPr lang="vi-VN" sz="2800" i="1" baseline="30000" dirty="0">
                    <a:latin typeface="Times New Roman" panose="02020603050405020304" pitchFamily="18" charset="0"/>
                    <a:cs typeface="Times New Roman" panose="02020603050405020304" pitchFamily="18" charset="0"/>
                  </a:rPr>
                  <a:t>i</a:t>
                </a:r>
                <a:r>
                  <a:rPr lang="vi-VN"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sym typeface="Symbol" panose="05050102010706020507" pitchFamily="18" charset="2"/>
                  </a:rPr>
                  <a:t></a:t>
                </a:r>
                <a:r>
                  <a:rPr lang="vi-VN" sz="2800" i="1" dirty="0">
                    <a:latin typeface="Times New Roman" panose="02020603050405020304" pitchFamily="18" charset="0"/>
                    <a:cs typeface="Times New Roman" panose="02020603050405020304" pitchFamily="18" charset="0"/>
                    <a:sym typeface="Symbol" panose="05050102010706020507" pitchFamily="18" charset="2"/>
                  </a:rPr>
                  <a:t>i</a:t>
                </a:r>
                <a:r>
                  <a:rPr lang="vi-VN" sz="2800" dirty="0">
                    <a:latin typeface="Times New Roman" panose="02020603050405020304" pitchFamily="18" charset="0"/>
                    <a:cs typeface="Times New Roman" panose="02020603050405020304" pitchFamily="18" charset="0"/>
                    <a:sym typeface="Symbol" panose="05050102010706020507" pitchFamily="18" charset="2"/>
                  </a:rPr>
                  <a:t>}, thì G được gọi là nhóm cyclic sinh bởi </a:t>
                </a:r>
                <a:r>
                  <a:rPr lang="vi-VN" sz="2800" i="1" dirty="0">
                    <a:latin typeface="Times New Roman" panose="02020603050405020304" pitchFamily="18" charset="0"/>
                    <a:cs typeface="Times New Roman" panose="02020603050405020304" pitchFamily="18" charset="0"/>
                    <a:sym typeface="Symbol" panose="05050102010706020507" pitchFamily="18" charset="2"/>
                  </a:rPr>
                  <a:t>a</a:t>
                </a:r>
                <a:r>
                  <a:rPr lang="vi-VN" sz="2800" dirty="0">
                    <a:latin typeface="Times New Roman" panose="02020603050405020304" pitchFamily="18" charset="0"/>
                    <a:cs typeface="Times New Roman" panose="02020603050405020304" pitchFamily="18" charset="0"/>
                    <a:sym typeface="Symbol" panose="05050102010706020507" pitchFamily="18" charset="2"/>
                  </a:rPr>
                  <a:t>. Phần tử </a:t>
                </a:r>
                <a:r>
                  <a:rPr lang="vi-VN" sz="2800" i="1" dirty="0">
                    <a:latin typeface="Times New Roman" panose="02020603050405020304" pitchFamily="18" charset="0"/>
                    <a:cs typeface="Times New Roman" panose="02020603050405020304" pitchFamily="18" charset="0"/>
                    <a:sym typeface="Symbol" panose="05050102010706020507" pitchFamily="18" charset="2"/>
                  </a:rPr>
                  <a:t>a</a:t>
                </a:r>
                <a:r>
                  <a:rPr lang="vi-VN" sz="2800" dirty="0">
                    <a:latin typeface="Times New Roman" panose="02020603050405020304" pitchFamily="18" charset="0"/>
                    <a:cs typeface="Times New Roman" panose="02020603050405020304" pitchFamily="18" charset="0"/>
                    <a:sym typeface="Symbol" panose="05050102010706020507" pitchFamily="18" charset="2"/>
                  </a:rPr>
                  <a:t> được gọi là phần tử sinh của nhóm</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a:t>
                </a:r>
              </a:p>
              <a:p>
                <a:pPr marL="457200" indent="-457200" algn="just">
                  <a:lnSpc>
                    <a:spcPct val="130000"/>
                  </a:lnSpc>
                  <a:spcBef>
                    <a:spcPts val="300"/>
                  </a:spcBef>
                  <a:spcAft>
                    <a:spcPts val="300"/>
                  </a:spcAft>
                  <a:buFont typeface="Wingdings" panose="05000000000000000000" pitchFamily="2" charset="2"/>
                  <a:buChar char="§"/>
                  <a:tabLst>
                    <a:tab pos="685800" algn="l"/>
                  </a:tabLst>
                </a:pPr>
                <a:r>
                  <a:rPr lang="vi-VN" sz="2800" i="1" dirty="0" smtClean="0">
                    <a:latin typeface="Times New Roman" panose="02020603050405020304" pitchFamily="18" charset="0"/>
                    <a:cs typeface="Times New Roman" panose="02020603050405020304" pitchFamily="18" charset="0"/>
                    <a:sym typeface="Symbol" panose="05050102010706020507" pitchFamily="18" charset="2"/>
                  </a:rPr>
                  <a:t>Nhóm nhân G</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 được gọi là nhóm xyclic nếu tồn tại </a:t>
                </a:r>
                <a:r>
                  <a:rPr lang="vi-VN" sz="2800" i="1" dirty="0" smtClean="0">
                    <a:latin typeface="Times New Roman" panose="02020603050405020304" pitchFamily="18" charset="0"/>
                    <a:cs typeface="Times New Roman" panose="02020603050405020304" pitchFamily="18" charset="0"/>
                    <a:sym typeface="Symbol" panose="05050102010706020507" pitchFamily="18" charset="2"/>
                  </a:rPr>
                  <a:t>g</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800" b="1" dirty="0" smtClean="0">
                    <a:latin typeface="Times New Roman" panose="02020603050405020304" pitchFamily="18" charset="0"/>
                    <a:cs typeface="Times New Roman" panose="02020603050405020304" pitchFamily="18" charset="0"/>
                    <a:sym typeface="Symbol" panose="05050102010706020507" pitchFamily="18" charset="2"/>
                  </a:rPr>
                  <a:t> G sao G = </a:t>
                </a:r>
                <a14:m>
                  <m:oMath xmlns:m="http://schemas.openxmlformats.org/officeDocument/2006/math">
                    <m:d>
                      <m:dPr>
                        <m:begChr m:val="⟨"/>
                        <m:endChr m:val="⟩"/>
                        <m:ctrlPr>
                          <a:rPr lang="vi-VN" sz="2800" i="1">
                            <a:solidFill>
                              <a:srgbClr val="66FF33"/>
                            </a:solidFill>
                            <a:latin typeface="Cambria Math" panose="02040503050406030204" pitchFamily="18" charset="0"/>
                          </a:rPr>
                        </m:ctrlPr>
                      </m:dPr>
                      <m:e>
                        <m:r>
                          <m:rPr>
                            <m:sty m:val="p"/>
                          </m:rPr>
                          <a:rPr lang="vi-VN" sz="2800" i="0" smtClean="0">
                            <a:solidFill>
                              <a:srgbClr val="66FF33"/>
                            </a:solidFill>
                            <a:latin typeface="Cambria Math" panose="02040503050406030204" pitchFamily="18" charset="0"/>
                          </a:rPr>
                          <m:t>g</m:t>
                        </m:r>
                      </m:e>
                    </m:d>
                  </m:oMath>
                </a14:m>
                <a:r>
                  <a:rPr lang="vi-VN" sz="2800" dirty="0" smtClean="0">
                    <a:latin typeface="Times New Roman" panose="02020603050405020304" pitchFamily="18" charset="0"/>
                    <a:cs typeface="Times New Roman" panose="02020603050405020304" pitchFamily="18" charset="0"/>
                    <a:sym typeface="Symbol" panose="05050102010706020507" pitchFamily="18" charset="2"/>
                  </a:rPr>
                  <a:t>, phần tử </a:t>
                </a:r>
                <a:r>
                  <a:rPr lang="vi-VN" sz="2800" i="1" dirty="0" smtClean="0">
                    <a:latin typeface="Times New Roman" panose="02020603050405020304" pitchFamily="18" charset="0"/>
                    <a:cs typeface="Times New Roman" panose="02020603050405020304" pitchFamily="18" charset="0"/>
                    <a:sym typeface="Symbol" panose="05050102010706020507" pitchFamily="18" charset="2"/>
                  </a:rPr>
                  <a:t>g</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 được gọi là phần tử sin</a:t>
                </a:r>
                <a:r>
                  <a:rPr lang="en-US" sz="2800" dirty="0" smtClean="0">
                    <a:latin typeface="Times New Roman" panose="02020603050405020304" pitchFamily="18" charset="0"/>
                    <a:cs typeface="Times New Roman" panose="02020603050405020304" pitchFamily="18" charset="0"/>
                    <a:sym typeface="Symbol" panose="05050102010706020507" pitchFamily="18" charset="2"/>
                  </a:rPr>
                  <a:t>h</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 của nhóm G. Mỗi phần tử của nhóm là </a:t>
                </a:r>
                <a:r>
                  <a:rPr lang="vi-VN" sz="28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lũy thừa của </a:t>
                </a:r>
                <a:r>
                  <a:rPr lang="vi-VN" sz="2800"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g</a:t>
                </a:r>
                <a:r>
                  <a:rPr lang="vi-VN" sz="2800" i="1"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800" i="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G = {a</a:t>
                </a:r>
                <a:r>
                  <a:rPr lang="vi-VN" sz="2800" i="1" baseline="300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i</a:t>
                </a:r>
                <a:r>
                  <a:rPr lang="vi-VN" sz="2800" i="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i </a:t>
                </a:r>
                <a:r>
                  <a:rPr lang="vi-VN" sz="28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Z</a:t>
                </a:r>
                <a:r>
                  <a:rPr lang="vi-VN" sz="28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a:t>
                </a:r>
                <a:r>
                  <a:rPr lang="vi-VN" sz="2800" dirty="0">
                    <a:latin typeface="Times New Roman" panose="02020603050405020304" pitchFamily="18" charset="0"/>
                    <a:cs typeface="Times New Roman" panose="02020603050405020304" pitchFamily="18" charset="0"/>
                    <a:sym typeface="Symbol" panose="05050102010706020507" pitchFamily="18" charset="2"/>
                  </a:rPr>
                  <a:t></a:t>
                </a:r>
                <a:r>
                  <a:rPr lang="vi-VN" sz="2800" i="1" dirty="0">
                    <a:latin typeface="Times New Roman" panose="02020603050405020304" pitchFamily="18" charset="0"/>
                    <a:cs typeface="Times New Roman" panose="02020603050405020304" pitchFamily="18" charset="0"/>
                    <a:sym typeface="Symbol" panose="05050102010706020507" pitchFamily="18" charset="2"/>
                  </a:rPr>
                  <a:t>a </a:t>
                </a:r>
                <a:r>
                  <a:rPr lang="vi-VN" sz="28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a:t>
                </a:r>
                <a:r>
                  <a:rPr lang="vi-VN" sz="2800" b="1"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G</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a:t>
                </a:r>
                <a:endParaRPr lang="vi-VN" sz="2800" i="1" dirty="0" smtClean="0">
                  <a:latin typeface="Times New Roman" panose="02020603050405020304" pitchFamily="18" charset="0"/>
                  <a:cs typeface="Times New Roman" panose="02020603050405020304" pitchFamily="18" charset="0"/>
                  <a:sym typeface="Symbol" panose="05050102010706020507" pitchFamily="18" charset="2"/>
                </a:endParaRPr>
              </a:p>
              <a:p>
                <a:pPr marL="457200" indent="-457200" algn="just">
                  <a:lnSpc>
                    <a:spcPct val="130000"/>
                  </a:lnSpc>
                  <a:spcBef>
                    <a:spcPts val="300"/>
                  </a:spcBef>
                  <a:spcAft>
                    <a:spcPts val="300"/>
                  </a:spcAft>
                  <a:buFont typeface="Wingdings" panose="05000000000000000000" pitchFamily="2" charset="2"/>
                  <a:buChar char="§"/>
                  <a:tabLst>
                    <a:tab pos="685800" algn="l"/>
                  </a:tabLst>
                </a:pPr>
                <a:r>
                  <a:rPr lang="vi-VN" sz="2800" i="1" dirty="0" smtClean="0">
                    <a:latin typeface="Times New Roman" panose="02020603050405020304" pitchFamily="18" charset="0"/>
                    <a:cs typeface="Times New Roman" panose="02020603050405020304" pitchFamily="18" charset="0"/>
                    <a:sym typeface="Symbol" panose="05050102010706020507" pitchFamily="18" charset="2"/>
                  </a:rPr>
                  <a:t>Nhóm cộng </a:t>
                </a:r>
                <a14:m>
                  <m:oMath xmlns:m="http://schemas.openxmlformats.org/officeDocument/2006/math">
                    <m:d>
                      <m:dPr>
                        <m:begChr m:val="⟨"/>
                        <m:endChr m:val="⟩"/>
                        <m:ctrlPr>
                          <a:rPr lang="vi-VN" sz="2800" i="1">
                            <a:solidFill>
                              <a:srgbClr val="66FF33"/>
                            </a:solidFill>
                            <a:latin typeface="Cambria Math" panose="02040503050406030204" pitchFamily="18" charset="0"/>
                          </a:rPr>
                        </m:ctrlPr>
                      </m:dPr>
                      <m:e>
                        <m:r>
                          <m:rPr>
                            <m:sty m:val="p"/>
                          </m:rPr>
                          <a:rPr lang="vi-VN" sz="2800" i="1">
                            <a:solidFill>
                              <a:srgbClr val="66FF33"/>
                            </a:solidFill>
                            <a:latin typeface="Cambria Math" panose="02040503050406030204" pitchFamily="18" charset="0"/>
                          </a:rPr>
                          <m:t>G</m:t>
                        </m:r>
                        <m:r>
                          <a:rPr lang="vi-VN" sz="2800" i="1">
                            <a:solidFill>
                              <a:srgbClr val="66FF33"/>
                            </a:solidFill>
                            <a:latin typeface="Cambria Math" panose="02040503050406030204" pitchFamily="18" charset="0"/>
                          </a:rPr>
                          <m:t>,</m:t>
                        </m:r>
                        <m:r>
                          <a:rPr lang="vi-VN" sz="2800" b="1" i="1" smtClean="0">
                            <a:solidFill>
                              <a:srgbClr val="66FF33"/>
                            </a:solidFill>
                            <a:latin typeface="Cambria Math" panose="02040503050406030204" pitchFamily="18" charset="0"/>
                          </a:rPr>
                          <m:t>+</m:t>
                        </m:r>
                        <m:r>
                          <a:rPr lang="vi-VN" sz="2800" b="1" i="1" smtClean="0">
                            <a:solidFill>
                              <a:srgbClr val="66FF33"/>
                            </a:solidFill>
                            <a:latin typeface="Cambria Math" panose="02040503050406030204" pitchFamily="18" charset="0"/>
                            <a:sym typeface="Symbol" panose="05050102010706020507" pitchFamily="18" charset="2"/>
                          </a:rPr>
                          <m:t> </m:t>
                        </m:r>
                      </m:e>
                    </m:d>
                  </m:oMath>
                </a14:m>
                <a:r>
                  <a:rPr lang="vi-VN" sz="2800" dirty="0" smtClean="0">
                    <a:latin typeface="Times New Roman" panose="02020603050405020304" pitchFamily="18" charset="0"/>
                    <a:cs typeface="Times New Roman" panose="02020603050405020304" pitchFamily="18" charset="0"/>
                    <a:sym typeface="Symbol" panose="05050102010706020507" pitchFamily="18" charset="2"/>
                  </a:rPr>
                  <a:t>: là nhóm xyclic khi và chỉ khi  </a:t>
                </a:r>
                <a:r>
                  <a:rPr lang="vi-VN" sz="28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G = {</a:t>
                </a:r>
                <a:r>
                  <a:rPr lang="vi-VN" sz="2800" i="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i</a:t>
                </a:r>
                <a:r>
                  <a:rPr lang="vi-VN" sz="28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800" i="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a:t>
                </a:r>
                <a:r>
                  <a:rPr lang="vi-VN" sz="28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 </a:t>
                </a:r>
                <a:r>
                  <a:rPr lang="vi-VN" sz="2800" i="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i </a:t>
                </a:r>
                <a:r>
                  <a:rPr lang="vi-VN" sz="2800" b="1"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Z</a:t>
                </a:r>
                <a:r>
                  <a:rPr lang="vi-VN" sz="28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800" i="1" dirty="0" smtClean="0">
                    <a:latin typeface="Times New Roman" panose="02020603050405020304" pitchFamily="18" charset="0"/>
                    <a:cs typeface="Times New Roman" panose="02020603050405020304" pitchFamily="18" charset="0"/>
                    <a:sym typeface="Symbol" panose="05050102010706020507" pitchFamily="18" charset="2"/>
                  </a:rPr>
                  <a:t>a </a:t>
                </a:r>
                <a:r>
                  <a:rPr lang="vi-VN" sz="28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G </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 mỗi phần tử của nhóm là </a:t>
                </a:r>
                <a:r>
                  <a:rPr lang="vi-VN" sz="28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bội của </a:t>
                </a:r>
                <a:r>
                  <a:rPr lang="vi-VN" sz="2800"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g</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a:t>
                </a:r>
              </a:p>
              <a:p>
                <a:pPr marL="0" indent="0">
                  <a:lnSpc>
                    <a:spcPct val="130000"/>
                  </a:lnSpc>
                  <a:spcBef>
                    <a:spcPts val="300"/>
                  </a:spcBef>
                  <a:spcAft>
                    <a:spcPts val="300"/>
                  </a:spcAft>
                  <a:buNone/>
                  <a:tabLst>
                    <a:tab pos="685800" algn="l"/>
                  </a:tabLst>
                </a:pPr>
                <a:r>
                  <a:rPr lang="vi-VN" sz="2800" u="sng" dirty="0" smtClean="0">
                    <a:latin typeface="Times New Roman" panose="02020603050405020304" pitchFamily="18" charset="0"/>
                    <a:cs typeface="Times New Roman" panose="02020603050405020304" pitchFamily="18" charset="0"/>
                    <a:sym typeface="Symbol" panose="05050102010706020507" pitchFamily="18" charset="2"/>
                  </a:rPr>
                  <a:t>Ví dụ</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800" dirty="0">
                    <a:latin typeface="Times New Roman" panose="02020603050405020304" pitchFamily="18" charset="0"/>
                    <a:cs typeface="Times New Roman" panose="02020603050405020304" pitchFamily="18" charset="0"/>
                    <a:sym typeface="Symbol" panose="05050102010706020507" pitchFamily="18" charset="2"/>
                  </a:rPr>
                  <a:t> </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Xét </a:t>
                </a:r>
                <a:r>
                  <a:rPr lang="vi-VN" sz="2800" i="1" dirty="0" smtClean="0">
                    <a:latin typeface="Times New Roman" panose="02020603050405020304" pitchFamily="18" charset="0"/>
                    <a:cs typeface="Times New Roman" panose="02020603050405020304" pitchFamily="18" charset="0"/>
                    <a:sym typeface="Symbol" panose="05050102010706020507" pitchFamily="18" charset="2"/>
                  </a:rPr>
                  <a:t>nhóm nhân</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𝑍</m:t>
                        </m:r>
                      </m:e>
                      <m:sub>
                        <m:r>
                          <a:rPr lang="en-US" sz="2800">
                            <a:latin typeface="Cambria Math" panose="02040503050406030204" pitchFamily="18" charset="0"/>
                          </a:rPr>
                          <m:t>11</m:t>
                        </m:r>
                      </m:sub>
                      <m:sup>
                        <m:r>
                          <a:rPr lang="en-US" sz="2800">
                            <a:latin typeface="Cambria Math" panose="02040503050406030204" pitchFamily="18" charset="0"/>
                          </a:rPr>
                          <m:t>∗</m:t>
                        </m:r>
                      </m:sup>
                    </m:sSubSup>
                    <m:r>
                      <a:rPr lang="en-US" sz="280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a:latin typeface="Cambria Math" panose="02040503050406030204" pitchFamily="18" charset="0"/>
                          </a:rPr>
                          <m:t>1,2,3,4,5,6,7,8,9,10</m:t>
                        </m:r>
                      </m:e>
                    </m:d>
                  </m:oMath>
                </a14:m>
                <a:r>
                  <a:rPr lang="vi-VN" sz="2800" dirty="0" smtClean="0"/>
                  <a:t>, </a:t>
                </a:r>
                <a:endParaRPr lang="vi-VN" sz="2800" dirty="0" smtClean="0">
                  <a:latin typeface="Times New Roman" panose="02020603050405020304" pitchFamily="18" charset="0"/>
                  <a:cs typeface="Times New Roman" panose="02020603050405020304" pitchFamily="18" charset="0"/>
                  <a:sym typeface="Symbol" panose="05050102010706020507" pitchFamily="18"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957945"/>
                <a:ext cx="11487150" cy="5585732"/>
              </a:xfrm>
              <a:blipFill rotWithShape="0">
                <a:blip r:embed="rId3"/>
                <a:stretch>
                  <a:fillRect l="-1061" r="-106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18</a:t>
            </a:fld>
            <a:endParaRPr lang="en-US"/>
          </a:p>
        </p:txBody>
      </p:sp>
      <p:cxnSp>
        <p:nvCxnSpPr>
          <p:cNvPr id="7" name="Straight Connector 6"/>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243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801350" cy="863600"/>
          </a:xfrm>
          <a:noFill/>
        </p:spPr>
        <p:txBody>
          <a:bodyPr>
            <a:normAutofit/>
          </a:bodyPr>
          <a:lstStyle/>
          <a:p>
            <a:r>
              <a:rPr lang="vi-VN" sz="4000" dirty="0" smtClean="0">
                <a:solidFill>
                  <a:srgbClr val="FFFF00"/>
                </a:solidFill>
                <a:latin typeface="Times New Roman" panose="02020603050405020304" pitchFamily="18" charset="0"/>
                <a:cs typeface="Times New Roman" panose="02020603050405020304" pitchFamily="18" charset="0"/>
              </a:rPr>
              <a:t>3.2	 Một số cấu trúc đại số cơ bản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0820" y="1052289"/>
                <a:ext cx="7084060" cy="5491387"/>
              </a:xfrm>
            </p:spPr>
            <p:txBody>
              <a:bodyPr>
                <a:noAutofit/>
              </a:bodyPr>
              <a:lstStyle/>
              <a:p>
                <a:pPr marL="0" indent="0">
                  <a:lnSpc>
                    <a:spcPct val="130000"/>
                  </a:lnSpc>
                  <a:spcBef>
                    <a:spcPts val="0"/>
                  </a:spcBef>
                  <a:spcAft>
                    <a:spcPts val="0"/>
                  </a:spcAft>
                  <a:buNone/>
                  <a:tabLst>
                    <a:tab pos="685800" algn="l"/>
                  </a:tabLst>
                </a:pPr>
                <a:r>
                  <a:rPr lang="vi-VN" sz="2400" b="1" dirty="0" smtClean="0">
                    <a:solidFill>
                      <a:srgbClr val="66FF33"/>
                    </a:solidFill>
                    <a:latin typeface="Times New Roman" panose="02020603050405020304" pitchFamily="18" charset="0"/>
                    <a:cs typeface="Times New Roman" panose="02020603050405020304" pitchFamily="18" charset="0"/>
                  </a:rPr>
                  <a:t>3.2.3  Vành </a:t>
                </a:r>
                <a14:m>
                  <m:oMath xmlns:m="http://schemas.openxmlformats.org/officeDocument/2006/math">
                    <m:d>
                      <m:dPr>
                        <m:begChr m:val="⟨"/>
                        <m:endChr m:val="⟩"/>
                        <m:ctrlPr>
                          <a:rPr lang="vi-VN" sz="2400" b="1" i="1" smtClean="0">
                            <a:solidFill>
                              <a:srgbClr val="66FF33"/>
                            </a:solidFill>
                            <a:latin typeface="Cambria Math" panose="02040503050406030204" pitchFamily="18" charset="0"/>
                          </a:rPr>
                        </m:ctrlPr>
                      </m:dPr>
                      <m:e>
                        <m:r>
                          <a:rPr lang="vi-VN" sz="2400" b="1" i="1">
                            <a:solidFill>
                              <a:srgbClr val="66FF33"/>
                            </a:solidFill>
                            <a:latin typeface="Cambria Math" panose="02040503050406030204" pitchFamily="18" charset="0"/>
                          </a:rPr>
                          <m:t>𝑹</m:t>
                        </m:r>
                        <m:r>
                          <a:rPr lang="vi-VN" sz="2400" b="1" i="1" smtClean="0">
                            <a:solidFill>
                              <a:srgbClr val="66FF33"/>
                            </a:solidFill>
                            <a:latin typeface="Cambria Math" panose="02040503050406030204" pitchFamily="18" charset="0"/>
                          </a:rPr>
                          <m:t>,+,</m:t>
                        </m:r>
                        <m:r>
                          <a:rPr lang="vi-VN" sz="2400" b="1" i="1">
                            <a:solidFill>
                              <a:srgbClr val="66FF33"/>
                            </a:solidFill>
                            <a:latin typeface="Cambria Math" panose="02040503050406030204" pitchFamily="18" charset="0"/>
                            <a:sym typeface="Symbol" panose="05050102010706020507" pitchFamily="18" charset="2"/>
                          </a:rPr>
                          <m:t></m:t>
                        </m:r>
                      </m:e>
                    </m:d>
                  </m:oMath>
                </a14:m>
                <a:endParaRPr lang="vi-VN" sz="2400" dirty="0" smtClean="0">
                  <a:latin typeface="Times New Roman" panose="02020603050405020304" pitchFamily="18" charset="0"/>
                  <a:cs typeface="Times New Roman" panose="02020603050405020304" pitchFamily="18" charset="0"/>
                  <a:sym typeface="Symbol" panose="05050102010706020507" pitchFamily="18" charset="2"/>
                </a:endParaRPr>
              </a:p>
              <a:p>
                <a:pPr marL="457200" indent="-457200">
                  <a:lnSpc>
                    <a:spcPct val="130000"/>
                  </a:lnSpc>
                  <a:spcBef>
                    <a:spcPts val="0"/>
                  </a:spcBef>
                  <a:spcAft>
                    <a:spcPts val="0"/>
                  </a:spcAft>
                  <a:buFont typeface="Wingdings" panose="05000000000000000000" pitchFamily="2" charset="2"/>
                  <a:buChar char="§"/>
                </a:pPr>
                <a14:m>
                  <m:oMath xmlns:m="http://schemas.openxmlformats.org/officeDocument/2006/math">
                    <m:d>
                      <m:dPr>
                        <m:begChr m:val="⟨"/>
                        <m:endChr m:val="⟩"/>
                        <m:ctrlPr>
                          <a:rPr lang="vi-VN" sz="2400" i="1">
                            <a:solidFill>
                              <a:srgbClr val="66FF33"/>
                            </a:solidFill>
                            <a:latin typeface="Cambria Math" panose="02040503050406030204" pitchFamily="18" charset="0"/>
                          </a:rPr>
                        </m:ctrlPr>
                      </m:dPr>
                      <m:e>
                        <m:r>
                          <m:rPr>
                            <m:sty m:val="p"/>
                          </m:rPr>
                          <a:rPr lang="vi-VN" sz="2400" i="1">
                            <a:solidFill>
                              <a:srgbClr val="66FF33"/>
                            </a:solidFill>
                            <a:latin typeface="Cambria Math" panose="02040503050406030204" pitchFamily="18" charset="0"/>
                          </a:rPr>
                          <m:t>R</m:t>
                        </m:r>
                        <m:r>
                          <a:rPr lang="vi-VN" sz="2400" i="1">
                            <a:solidFill>
                              <a:srgbClr val="66FF33"/>
                            </a:solidFill>
                            <a:latin typeface="Cambria Math" panose="02040503050406030204" pitchFamily="18" charset="0"/>
                          </a:rPr>
                          <m:t>,+</m:t>
                        </m:r>
                      </m:e>
                    </m:d>
                    <m:r>
                      <a:rPr lang="vi-VN" sz="2400" b="0" i="0" smtClean="0">
                        <a:solidFill>
                          <a:srgbClr val="66FF33"/>
                        </a:solidFill>
                        <a:latin typeface="Cambria Math" panose="02040503050406030204" pitchFamily="18" charset="0"/>
                        <a:sym typeface="Symbol" panose="05050102010706020507" pitchFamily="18" charset="2"/>
                      </a:rPr>
                      <m:t> </m:t>
                    </m:r>
                  </m:oMath>
                </a14:m>
                <a:r>
                  <a:rPr lang="vi-VN" sz="2400" dirty="0" smtClean="0">
                    <a:latin typeface="Times New Roman" panose="02020603050405020304" pitchFamily="18" charset="0"/>
                    <a:cs typeface="Times New Roman" panose="02020603050405020304" pitchFamily="18" charset="0"/>
                    <a:sym typeface="Symbol" panose="05050102010706020507" pitchFamily="18" charset="2"/>
                  </a:rPr>
                  <a:t> là </a:t>
                </a:r>
                <a:r>
                  <a:rPr lang="vi-VN" sz="2400"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một nhóm giao hoán </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đối với </a:t>
                </a:r>
                <a:r>
                  <a:rPr lang="vi-VN" sz="24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phép cộng</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a:t>
                </a:r>
                <a:endParaRPr lang="en-US" sz="2400" dirty="0" smtClean="0">
                  <a:latin typeface="Times New Roman" panose="02020603050405020304" pitchFamily="18" charset="0"/>
                  <a:cs typeface="Times New Roman" panose="02020603050405020304" pitchFamily="18" charset="0"/>
                  <a:sym typeface="Symbol" panose="05050102010706020507" pitchFamily="18" charset="2"/>
                </a:endParaRPr>
              </a:p>
              <a:p>
                <a:pPr marL="274320" lvl="1" indent="0">
                  <a:lnSpc>
                    <a:spcPct val="130000"/>
                  </a:lnSpc>
                  <a:spcBef>
                    <a:spcPts val="0"/>
                  </a:spcBef>
                  <a:spcAft>
                    <a:spcPts val="0"/>
                  </a:spcAft>
                  <a:buNone/>
                </a:pPr>
                <a:r>
                  <a:rPr lang="en-US" sz="2200" dirty="0">
                    <a:latin typeface="Times New Roman" panose="02020603050405020304" pitchFamily="18" charset="0"/>
                    <a:cs typeface="Times New Roman" panose="02020603050405020304" pitchFamily="18" charset="0"/>
                    <a:sym typeface="Symbol" panose="05050102010706020507" pitchFamily="18" charset="2"/>
                  </a:rPr>
                  <a:t>	</a:t>
                </a:r>
                <a:r>
                  <a:rPr lang="vi-VN" sz="22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200" i="1" dirty="0" smtClean="0">
                    <a:latin typeface="Times New Roman" panose="02020603050405020304" pitchFamily="18" charset="0"/>
                    <a:cs typeface="Times New Roman" panose="02020603050405020304" pitchFamily="18" charset="0"/>
                    <a:sym typeface="Symbol" panose="05050102010706020507" pitchFamily="18" charset="2"/>
                  </a:rPr>
                  <a:t>a</a:t>
                </a:r>
                <a:r>
                  <a:rPr lang="vi-VN" sz="22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200" i="1" dirty="0" smtClean="0">
                    <a:latin typeface="Times New Roman" panose="02020603050405020304" pitchFamily="18" charset="0"/>
                    <a:cs typeface="Times New Roman" panose="02020603050405020304" pitchFamily="18" charset="0"/>
                    <a:sym typeface="Symbol" panose="05050102010706020507" pitchFamily="18" charset="2"/>
                  </a:rPr>
                  <a:t>b</a:t>
                </a:r>
                <a:r>
                  <a:rPr lang="vi-VN" sz="22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200" i="1" dirty="0" smtClean="0">
                    <a:latin typeface="Times New Roman" panose="02020603050405020304" pitchFamily="18" charset="0"/>
                    <a:cs typeface="Times New Roman" panose="02020603050405020304" pitchFamily="18" charset="0"/>
                    <a:sym typeface="Symbol" panose="05050102010706020507" pitchFamily="18" charset="2"/>
                  </a:rPr>
                  <a:t>c</a:t>
                </a:r>
                <a:r>
                  <a:rPr lang="vi-VN" sz="22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200" i="1" dirty="0" smtClean="0">
                    <a:latin typeface="Times New Roman" panose="02020603050405020304" pitchFamily="18" charset="0"/>
                    <a:cs typeface="Times New Roman" panose="02020603050405020304" pitchFamily="18" charset="0"/>
                    <a:sym typeface="Symbol" panose="05050102010706020507" pitchFamily="18" charset="2"/>
                  </a:rPr>
                  <a:t>a </a:t>
                </a:r>
                <a:r>
                  <a:rPr lang="vi-VN" sz="2200"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200" i="1" dirty="0" smtClean="0">
                    <a:latin typeface="Times New Roman" panose="02020603050405020304" pitchFamily="18" charset="0"/>
                    <a:cs typeface="Times New Roman" panose="02020603050405020304" pitchFamily="18" charset="0"/>
                    <a:sym typeface="Symbol" panose="05050102010706020507" pitchFamily="18" charset="2"/>
                  </a:rPr>
                  <a:t>b</a:t>
                </a:r>
                <a:r>
                  <a:rPr lang="vi-VN" sz="22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200" i="1" dirty="0" smtClean="0">
                    <a:latin typeface="Times New Roman" panose="02020603050405020304" pitchFamily="18" charset="0"/>
                    <a:cs typeface="Times New Roman" panose="02020603050405020304" pitchFamily="18" charset="0"/>
                    <a:sym typeface="Symbol" panose="05050102010706020507" pitchFamily="18" charset="2"/>
                  </a:rPr>
                  <a:t>c</a:t>
                </a:r>
                <a:r>
                  <a:rPr lang="vi-VN" sz="2200" dirty="0" smtClean="0">
                    <a:latin typeface="Times New Roman" panose="02020603050405020304" pitchFamily="18" charset="0"/>
                    <a:cs typeface="Times New Roman" panose="02020603050405020304" pitchFamily="18" charset="0"/>
                    <a:sym typeface="Symbol" panose="05050102010706020507" pitchFamily="18" charset="2"/>
                  </a:rPr>
                  <a:t>)</a:t>
                </a:r>
              </a:p>
              <a:p>
                <a:pPr lvl="1" indent="-457200">
                  <a:lnSpc>
                    <a:spcPct val="130000"/>
                  </a:lnSpc>
                  <a:spcBef>
                    <a:spcPts val="0"/>
                  </a:spcBef>
                  <a:spcAft>
                    <a:spcPts val="0"/>
                  </a:spcAft>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Symbol" panose="05050102010706020507" pitchFamily="18" charset="2"/>
                  </a:rPr>
                  <a:t>Mọi phần tử của R có phần tử nghịch đảo, </a:t>
                </a:r>
                <a:r>
                  <a:rPr lang="vi-VN" sz="2400" dirty="0">
                    <a:latin typeface="Times New Roman" panose="02020603050405020304" pitchFamily="18" charset="0"/>
                    <a:cs typeface="Times New Roman" panose="02020603050405020304" pitchFamily="18" charset="0"/>
                    <a:sym typeface="Symbol" panose="05050102010706020507" pitchFamily="18" charset="2"/>
                  </a:rPr>
                  <a:t></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a ,  a’</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a:t>
                </a:r>
                <a:r>
                  <a:rPr lang="en-US" sz="2400"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a</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400" i="1" dirty="0">
                    <a:latin typeface="Times New Roman" panose="02020603050405020304" pitchFamily="18" charset="0"/>
                    <a:cs typeface="Times New Roman" panose="02020603050405020304" pitchFamily="18" charset="0"/>
                    <a:sym typeface="Symbol" panose="05050102010706020507" pitchFamily="18" charset="2"/>
                  </a:rPr>
                  <a:t>a</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  = a’ + a = </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0</a:t>
                </a:r>
              </a:p>
              <a:p>
                <a:pPr marL="457200" indent="-457200">
                  <a:lnSpc>
                    <a:spcPct val="130000"/>
                  </a:lnSpc>
                  <a:spcBef>
                    <a:spcPts val="0"/>
                  </a:spcBef>
                  <a:spcAft>
                    <a:spcPts val="0"/>
                  </a:spcAft>
                  <a:buFont typeface="Wingdings" panose="05000000000000000000" pitchFamily="2" charset="2"/>
                  <a:buChar char="§"/>
                </a:pPr>
                <a14:m>
                  <m:oMath xmlns:m="http://schemas.openxmlformats.org/officeDocument/2006/math">
                    <m:d>
                      <m:dPr>
                        <m:begChr m:val="⟨"/>
                        <m:endChr m:val="⟩"/>
                        <m:ctrlPr>
                          <a:rPr lang="vi-VN" sz="2400" i="1">
                            <a:solidFill>
                              <a:srgbClr val="66FF33"/>
                            </a:solidFill>
                            <a:latin typeface="Cambria Math" panose="02040503050406030204" pitchFamily="18" charset="0"/>
                          </a:rPr>
                        </m:ctrlPr>
                      </m:dPr>
                      <m:e>
                        <m:r>
                          <m:rPr>
                            <m:sty m:val="p"/>
                          </m:rPr>
                          <a:rPr lang="vi-VN" sz="2400" i="1">
                            <a:solidFill>
                              <a:srgbClr val="66FF33"/>
                            </a:solidFill>
                            <a:latin typeface="Cambria Math" panose="02040503050406030204" pitchFamily="18" charset="0"/>
                          </a:rPr>
                          <m:t>R</m:t>
                        </m:r>
                        <m:r>
                          <a:rPr lang="vi-VN" sz="2400" i="1">
                            <a:solidFill>
                              <a:srgbClr val="66FF33"/>
                            </a:solidFill>
                            <a:latin typeface="Cambria Math" panose="02040503050406030204" pitchFamily="18" charset="0"/>
                          </a:rPr>
                          <m:t>,∗</m:t>
                        </m:r>
                      </m:e>
                    </m:d>
                  </m:oMath>
                </a14:m>
                <a:r>
                  <a:rPr lang="vi-VN" sz="2400" dirty="0" smtClean="0">
                    <a:latin typeface="Times New Roman" panose="02020603050405020304" pitchFamily="18" charset="0"/>
                    <a:cs typeface="Times New Roman" panose="02020603050405020304" pitchFamily="18" charset="0"/>
                    <a:sym typeface="Symbol" panose="05050102010706020507" pitchFamily="18" charset="2"/>
                  </a:rPr>
                  <a:t> là </a:t>
                </a:r>
                <a:r>
                  <a:rPr lang="vi-VN" sz="2400" i="1"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một nửa nhóm </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đối với </a:t>
                </a:r>
                <a:r>
                  <a:rPr lang="vi-VN" sz="24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phép nhân</a:t>
                </a:r>
                <a:r>
                  <a:rPr lang="en-US" sz="24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a:t>
                </a:r>
              </a:p>
              <a:p>
                <a:pPr marL="914400" indent="-457200">
                  <a:lnSpc>
                    <a:spcPct val="130000"/>
                  </a:lnSpc>
                  <a:spcBef>
                    <a:spcPts val="0"/>
                  </a:spcBef>
                  <a:spcAft>
                    <a:spcPts val="0"/>
                  </a:spcAft>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sym typeface="Symbol" panose="05050102010706020507" pitchFamily="18" charset="2"/>
                  </a:rPr>
                  <a:t>Phép nhân có tính chất phân phối:</a:t>
                </a:r>
                <a:endParaRPr lang="en-US" sz="2400" dirty="0" smtClean="0">
                  <a:latin typeface="Times New Roman" panose="02020603050405020304" pitchFamily="18" charset="0"/>
                  <a:cs typeface="Times New Roman" panose="02020603050405020304" pitchFamily="18" charset="0"/>
                  <a:sym typeface="Symbol" panose="05050102010706020507" pitchFamily="18" charset="2"/>
                </a:endParaRPr>
              </a:p>
              <a:p>
                <a:pPr marL="457200" indent="0">
                  <a:lnSpc>
                    <a:spcPct val="130000"/>
                  </a:lnSpc>
                  <a:spcBef>
                    <a:spcPts val="0"/>
                  </a:spcBef>
                  <a:spcAft>
                    <a:spcPts val="0"/>
                  </a:spcAft>
                  <a:buNone/>
                </a:pPr>
                <a:r>
                  <a:rPr lang="en-US" sz="2400" dirty="0">
                    <a:latin typeface="Times New Roman" panose="02020603050405020304" pitchFamily="18" charset="0"/>
                    <a:cs typeface="Times New Roman" panose="02020603050405020304" pitchFamily="18" charset="0"/>
                    <a:sym typeface="Symbol" panose="05050102010706020507" pitchFamily="18" charset="2"/>
                  </a:rPr>
                  <a:t>	</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a</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b</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c</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a</a:t>
                </a:r>
                <a:r>
                  <a:rPr lang="vi-VN" sz="2400" i="1" dirty="0">
                    <a:latin typeface="Times New Roman" panose="02020603050405020304" pitchFamily="18" charset="0"/>
                    <a:cs typeface="Times New Roman" panose="02020603050405020304" pitchFamily="18" charset="0"/>
                    <a:sym typeface="Symbol" panose="05050102010706020507" pitchFamily="18" charset="2"/>
                  </a:rPr>
                  <a:t> c</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b</a:t>
                </a:r>
                <a:r>
                  <a:rPr lang="vi-VN" sz="2400" i="1" dirty="0">
                    <a:latin typeface="Times New Roman" panose="02020603050405020304" pitchFamily="18" charset="0"/>
                    <a:cs typeface="Times New Roman" panose="02020603050405020304" pitchFamily="18" charset="0"/>
                    <a:sym typeface="Symbol" panose="05050102010706020507" pitchFamily="18" charset="2"/>
                  </a:rPr>
                  <a:t> c </a:t>
                </a:r>
                <a:endParaRPr lang="vi-VN" sz="2400" dirty="0" smtClean="0">
                  <a:latin typeface="Times New Roman" panose="02020603050405020304" pitchFamily="18" charset="0"/>
                  <a:cs typeface="Times New Roman" panose="02020603050405020304" pitchFamily="18" charset="0"/>
                  <a:sym typeface="Symbol" panose="05050102010706020507" pitchFamily="18" charset="2"/>
                </a:endParaRPr>
              </a:p>
              <a:p>
                <a:pPr marL="914400" indent="-457200">
                  <a:lnSpc>
                    <a:spcPct val="130000"/>
                  </a:lnSpc>
                  <a:spcBef>
                    <a:spcPts val="0"/>
                  </a:spcBef>
                  <a:spcAft>
                    <a:spcPts val="0"/>
                  </a:spcAft>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sym typeface="Symbol" panose="05050102010706020507" pitchFamily="18" charset="2"/>
                  </a:rPr>
                  <a:t>Phép nhân có tính kết hợp,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a</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b</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c </a:t>
                </a:r>
                <a:r>
                  <a:rPr lang="vi-VN" sz="24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R:</a:t>
                </a:r>
                <a:endParaRPr lang="en-US" sz="24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endParaRPr>
              </a:p>
              <a:p>
                <a:pPr marL="457200" indent="0">
                  <a:lnSpc>
                    <a:spcPct val="130000"/>
                  </a:lnSpc>
                  <a:spcBef>
                    <a:spcPts val="0"/>
                  </a:spcBef>
                  <a:spcAft>
                    <a:spcPts val="0"/>
                  </a:spcAft>
                  <a:buNone/>
                </a:pPr>
                <a:r>
                  <a:rPr lang="en-US" sz="24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a:t>
                </a:r>
                <a:r>
                  <a:rPr lang="vi-VN" sz="24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400" b="1" i="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a.b</a:t>
                </a:r>
                <a:r>
                  <a:rPr lang="vi-VN" sz="24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400" b="1" i="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c</a:t>
                </a:r>
                <a:r>
                  <a:rPr lang="vi-VN" sz="24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 </a:t>
                </a:r>
                <a:r>
                  <a:rPr lang="vi-VN" sz="2400" b="1" i="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a:t>
                </a:r>
                <a:r>
                  <a:rPr lang="vi-VN" sz="24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400" b="1" i="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b.c</a:t>
                </a:r>
                <a:r>
                  <a:rPr lang="vi-VN" sz="2400" b="1"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a:t>
                </a:r>
              </a:p>
              <a:p>
                <a:pPr marL="914400" indent="-457200">
                  <a:lnSpc>
                    <a:spcPct val="130000"/>
                  </a:lnSpc>
                  <a:spcBef>
                    <a:spcPts val="0"/>
                  </a:spcBef>
                  <a:spcAft>
                    <a:spcPts val="0"/>
                  </a:spcAft>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sym typeface="Symbol" panose="05050102010706020507" pitchFamily="18" charset="2"/>
                  </a:rPr>
                  <a:t>Phép nhân có phần tử đơn vị </a:t>
                </a:r>
              </a:p>
              <a:p>
                <a:pPr marL="457200" indent="-457200">
                  <a:lnSpc>
                    <a:spcPct val="130000"/>
                  </a:lnSpc>
                  <a:spcBef>
                    <a:spcPts val="0"/>
                  </a:spcBef>
                  <a:spcAft>
                    <a:spcPts val="0"/>
                  </a:spcAft>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Symbol" panose="05050102010706020507" pitchFamily="18" charset="2"/>
                  </a:rPr>
                  <a:t>Vành R được gọi là vành giao hoán nếu có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ab</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ba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0820" y="1052289"/>
                <a:ext cx="7084060" cy="5491387"/>
              </a:xfrm>
              <a:blipFill rotWithShape="0">
                <a:blip r:embed="rId3"/>
                <a:stretch>
                  <a:fillRect l="-1377" r="-2754" b="-666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19</a:t>
            </a:fld>
            <a:endParaRPr lang="en-US"/>
          </a:p>
        </p:txBody>
      </p:sp>
      <p:cxnSp>
        <p:nvCxnSpPr>
          <p:cNvPr id="7" name="Straight Connector 6"/>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7741920" y="1052289"/>
            <a:ext cx="4342130" cy="5491387"/>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30000"/>
              </a:lnSpc>
              <a:spcBef>
                <a:spcPts val="300"/>
              </a:spcBef>
              <a:spcAft>
                <a:spcPts val="300"/>
              </a:spcAft>
              <a:buFont typeface="Arial" pitchFamily="34" charset="0"/>
              <a:buNone/>
              <a:tabLst>
                <a:tab pos="685800" algn="l"/>
              </a:tabLst>
            </a:pPr>
            <a:r>
              <a:rPr lang="vi-VN" sz="2400" b="1" dirty="0" smtClean="0">
                <a:solidFill>
                  <a:srgbClr val="66FF33"/>
                </a:solidFill>
                <a:latin typeface="Times New Roman" panose="02020603050405020304" pitchFamily="18" charset="0"/>
                <a:cs typeface="Times New Roman" panose="02020603050405020304" pitchFamily="18" charset="0"/>
              </a:rPr>
              <a:t>3.2.4  Ideal: </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Ideal I là một tập con trong R có các tính chất sau:</a:t>
            </a:r>
          </a:p>
          <a:p>
            <a:pPr marL="457200" indent="-457200">
              <a:lnSpc>
                <a:spcPct val="130000"/>
              </a:lnSpc>
              <a:spcBef>
                <a:spcPts val="300"/>
              </a:spcBef>
              <a:spcAft>
                <a:spcPts val="300"/>
              </a:spcAft>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Symbol" panose="05050102010706020507" pitchFamily="18" charset="2"/>
              </a:rPr>
              <a:t>Vành con I của vành R được gọi là ideal của R nếu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x.a</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I (hoặc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x.a</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I)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a </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I,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x</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R.</a:t>
            </a:r>
          </a:p>
          <a:p>
            <a:pPr marL="457200" indent="-457200">
              <a:lnSpc>
                <a:spcPct val="130000"/>
              </a:lnSpc>
              <a:spcBef>
                <a:spcPts val="300"/>
              </a:spcBef>
              <a:spcAft>
                <a:spcPts val="300"/>
              </a:spcAft>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Symbol" panose="05050102010706020507" pitchFamily="18" charset="2"/>
              </a:rPr>
              <a:t>Vành con I vừa là Ideal trái , vừa là Ideal phải của R  được gọi là Ideal của R.</a:t>
            </a:r>
          </a:p>
          <a:p>
            <a:pPr marL="457200" indent="-457200">
              <a:lnSpc>
                <a:spcPct val="130000"/>
              </a:lnSpc>
              <a:spcBef>
                <a:spcPts val="300"/>
              </a:spcBef>
              <a:spcAft>
                <a:spcPts val="300"/>
              </a:spcAft>
              <a:buFont typeface="Wingdings" panose="05000000000000000000" pitchFamily="2" charset="2"/>
              <a:buChar char="§"/>
            </a:pP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a, b </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I :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a</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b</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I</a:t>
            </a:r>
          </a:p>
          <a:p>
            <a:pPr marL="457200" indent="-457200">
              <a:lnSpc>
                <a:spcPct val="130000"/>
              </a:lnSpc>
              <a:spcBef>
                <a:spcPts val="300"/>
              </a:spcBef>
              <a:spcAft>
                <a:spcPts val="300"/>
              </a:spcAft>
              <a:buFont typeface="Wingdings" panose="05000000000000000000" pitchFamily="2" charset="2"/>
              <a:buChar char="§"/>
            </a:pP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c</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R</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 </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c. a </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 I</a:t>
            </a:r>
          </a:p>
        </p:txBody>
      </p:sp>
      <p:cxnSp>
        <p:nvCxnSpPr>
          <p:cNvPr id="5" name="Straight Connector 4"/>
          <p:cNvCxnSpPr/>
          <p:nvPr/>
        </p:nvCxnSpPr>
        <p:spPr>
          <a:xfrm>
            <a:off x="7294880" y="1249680"/>
            <a:ext cx="0" cy="55162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305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201"/>
            <a:ext cx="10515600" cy="863600"/>
          </a:xfrm>
        </p:spPr>
        <p:txBody>
          <a:bodyPr/>
          <a:lstStyle/>
          <a:p>
            <a:r>
              <a:rPr lang="vi-VN" dirty="0" smtClean="0">
                <a:solidFill>
                  <a:srgbClr val="FFFF00"/>
                </a:solidFill>
              </a:rPr>
              <a:t>Nội dung Lý thuyết mã hóa</a:t>
            </a:r>
            <a:endParaRPr lang="en-US" dirty="0">
              <a:solidFill>
                <a:srgbClr val="FFFF00"/>
              </a:solidFill>
            </a:endParaRPr>
          </a:p>
        </p:txBody>
      </p:sp>
      <p:sp>
        <p:nvSpPr>
          <p:cNvPr id="3" name="Content Placeholder 2"/>
          <p:cNvSpPr>
            <a:spLocks noGrp="1"/>
          </p:cNvSpPr>
          <p:nvPr>
            <p:ph idx="1"/>
          </p:nvPr>
        </p:nvSpPr>
        <p:spPr>
          <a:xfrm>
            <a:off x="342900" y="1371600"/>
            <a:ext cx="11487150" cy="5172075"/>
          </a:xfrm>
        </p:spPr>
        <p:txBody>
          <a:bodyPr>
            <a:noAutofit/>
          </a:bodyPr>
          <a:lstStyle/>
          <a:p>
            <a:pPr marL="685800" indent="-6858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3.1	Các định nghĩa và khái niệm cơ bản</a:t>
            </a:r>
          </a:p>
          <a:p>
            <a:pPr marL="685800" indent="-6858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3.2	Một số cấu trúc đại số cơ bản</a:t>
            </a:r>
          </a:p>
          <a:p>
            <a:pPr marL="685800" indent="-6858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3.3	Các mã tuyến tính</a:t>
            </a:r>
          </a:p>
          <a:p>
            <a:pPr marL="685800" indent="-6858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3.4	Vành đa thức và định nghĩa mã cyclic</a:t>
            </a:r>
          </a:p>
          <a:p>
            <a:pPr marL="685800" indent="-6858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3.5	Mã hóa cho các mã cyclic hệ thống</a:t>
            </a:r>
          </a:p>
          <a:p>
            <a:pPr marL="685800" indent="-6858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3.6	Giải mã ngưỡng dựa trên hệ tổng kiểm tra trực giao</a:t>
            </a:r>
          </a:p>
          <a:p>
            <a:pPr marL="685800" indent="-6858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3.7	Giải mã theo thuật toán chia dịch vòng</a:t>
            </a:r>
          </a:p>
          <a:p>
            <a:pPr marL="685800" indent="-6858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3.8	Các mã cyclic Hamming và các mã cyclic có độ dài cực đại</a:t>
            </a:r>
          </a:p>
          <a:p>
            <a:pPr marL="800100" indent="-8001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3.9</a:t>
            </a:r>
            <a:r>
              <a:rPr lang="vi-VN" sz="2800" dirty="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Phân hoạch của vành đa thức và các mã cyclic cục bộ</a:t>
            </a:r>
          </a:p>
          <a:p>
            <a:pPr marL="685800" indent="-685800">
              <a:lnSpc>
                <a:spcPct val="100000"/>
              </a:lnSpc>
              <a:spcBef>
                <a:spcPts val="300"/>
              </a:spcBef>
              <a:spcAft>
                <a:spcPts val="300"/>
              </a:spcAft>
              <a:buNone/>
              <a:tabLst>
                <a:tab pos="685800" algn="l"/>
              </a:tabLst>
            </a:pPr>
            <a:r>
              <a:rPr lang="vi-VN" sz="2800" dirty="0" smtClean="0">
                <a:latin typeface="Times New Roman" panose="02020603050405020304" pitchFamily="18" charset="0"/>
                <a:cs typeface="Times New Roman" panose="02020603050405020304" pitchFamily="18" charset="0"/>
              </a:rPr>
              <a:t>3.10	Các mã xếp và mã Turbo</a:t>
            </a:r>
            <a:endParaRPr lang="en-US" sz="28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106680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2</a:t>
            </a:fld>
            <a:endParaRPr lang="en-US"/>
          </a:p>
        </p:txBody>
      </p:sp>
    </p:spTree>
    <p:extLst>
      <p:ext uri="{BB962C8B-B14F-4D97-AF65-F5344CB8AC3E}">
        <p14:creationId xmlns:p14="http://schemas.microsoft.com/office/powerpoint/2010/main" val="10660357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801350" cy="863600"/>
          </a:xfrm>
        </p:spPr>
        <p:txBody>
          <a:bodyPr>
            <a:normAutofit/>
          </a:bodyPr>
          <a:lstStyle/>
          <a:p>
            <a:r>
              <a:rPr lang="vi-VN" sz="4000" dirty="0" smtClean="0">
                <a:solidFill>
                  <a:srgbClr val="FFFF00"/>
                </a:solidFill>
                <a:latin typeface="Times New Roman" panose="02020603050405020304" pitchFamily="18" charset="0"/>
                <a:cs typeface="Times New Roman" panose="02020603050405020304" pitchFamily="18" charset="0"/>
              </a:rPr>
              <a:t>3.2	 Một số cấu trúc đại số cơ bản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957945"/>
                <a:ext cx="11487150" cy="5585732"/>
              </a:xfrm>
            </p:spPr>
            <p:txBody>
              <a:bodyPr>
                <a:normAutofit/>
              </a:bodyPr>
              <a:lstStyle/>
              <a:p>
                <a:pPr marL="1028700" indent="-1028700">
                  <a:lnSpc>
                    <a:spcPct val="130000"/>
                  </a:lnSpc>
                  <a:spcBef>
                    <a:spcPts val="200"/>
                  </a:spcBef>
                  <a:buNone/>
                  <a:tabLst>
                    <a:tab pos="685800" algn="l"/>
                  </a:tabLst>
                </a:pPr>
                <a:r>
                  <a:rPr lang="vi-VN" sz="2600" b="1" dirty="0" smtClean="0">
                    <a:solidFill>
                      <a:srgbClr val="66FF33"/>
                    </a:solidFill>
                    <a:latin typeface="Times New Roman" panose="02020603050405020304" pitchFamily="18" charset="0"/>
                    <a:cs typeface="Times New Roman" panose="02020603050405020304" pitchFamily="18" charset="0"/>
                  </a:rPr>
                  <a:t>3.2.5</a:t>
                </a:r>
                <a:r>
                  <a:rPr lang="vi-VN" sz="2600" b="1" dirty="0">
                    <a:solidFill>
                      <a:srgbClr val="66FF33"/>
                    </a:solidFill>
                    <a:latin typeface="Times New Roman" panose="02020603050405020304" pitchFamily="18" charset="0"/>
                    <a:cs typeface="Times New Roman" panose="02020603050405020304" pitchFamily="18" charset="0"/>
                  </a:rPr>
                  <a:t>	</a:t>
                </a:r>
                <a:r>
                  <a:rPr lang="vi-VN" sz="2600" b="1" dirty="0" smtClean="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d>
                      <m:dPr>
                        <m:begChr m:val="⟨"/>
                        <m:endChr m:val="⟩"/>
                        <m:ctrlPr>
                          <a:rPr lang="vi-VN" sz="2600" b="1" i="1">
                            <a:solidFill>
                              <a:srgbClr val="66FF33"/>
                            </a:solidFill>
                            <a:latin typeface="Cambria Math" panose="02040503050406030204" pitchFamily="18" charset="0"/>
                          </a:rPr>
                        </m:ctrlPr>
                      </m:dPr>
                      <m:e>
                        <m:r>
                          <a:rPr lang="vi-VN" sz="2600" b="1" i="1">
                            <a:solidFill>
                              <a:srgbClr val="66FF33"/>
                            </a:solidFill>
                            <a:latin typeface="Cambria Math" panose="02040503050406030204" pitchFamily="18" charset="0"/>
                          </a:rPr>
                          <m:t>𝑭</m:t>
                        </m:r>
                        <m:r>
                          <a:rPr lang="vi-VN" sz="2600" b="1" i="1">
                            <a:solidFill>
                              <a:srgbClr val="66FF33"/>
                            </a:solidFill>
                            <a:latin typeface="Cambria Math" panose="02040503050406030204" pitchFamily="18" charset="0"/>
                          </a:rPr>
                          <m:t>,+,</m:t>
                        </m:r>
                      </m:e>
                    </m:d>
                  </m:oMath>
                </a14:m>
                <a:r>
                  <a:rPr lang="vi-VN" sz="2600" dirty="0" smtClean="0">
                    <a:latin typeface="Times New Roman" panose="02020603050405020304" pitchFamily="18" charset="0"/>
                    <a:cs typeface="Times New Roman" panose="02020603050405020304" pitchFamily="18" charset="0"/>
                  </a:rPr>
                  <a:t>:</a:t>
                </a:r>
              </a:p>
              <a:p>
                <a:pPr marL="0" indent="0">
                  <a:lnSpc>
                    <a:spcPct val="130000"/>
                  </a:lnSpc>
                  <a:spcBef>
                    <a:spcPts val="200"/>
                  </a:spcBef>
                  <a:buNone/>
                  <a:tabLst>
                    <a:tab pos="685800" algn="l"/>
                  </a:tabLst>
                </a:pPr>
                <a:r>
                  <a:rPr lang="vi-VN" sz="2600" dirty="0" smtClean="0">
                    <a:latin typeface="Times New Roman" panose="02020603050405020304" pitchFamily="18" charset="0"/>
                    <a:cs typeface="Times New Roman" panose="02020603050405020304" pitchFamily="18" charset="0"/>
                  </a:rPr>
                  <a:t>	Một tập G với hai phép toán đóng hai ngôi bất kỳ, chẳng hạn ký hiệu là + và *, được gọi là một trường nếu thỏa ba điều kiện sau:</a:t>
                </a:r>
                <a:endParaRPr lang="vi-VN" sz="2600" dirty="0">
                  <a:latin typeface="Times New Roman" panose="02020603050405020304" pitchFamily="18" charset="0"/>
                  <a:cs typeface="Times New Roman" panose="02020603050405020304" pitchFamily="18" charset="0"/>
                </a:endParaRPr>
              </a:p>
              <a:p>
                <a:pPr marL="1200150" indent="-1200150">
                  <a:lnSpc>
                    <a:spcPct val="130000"/>
                  </a:lnSpc>
                  <a:spcBef>
                    <a:spcPts val="200"/>
                  </a:spcBef>
                  <a:buNone/>
                </a:pPr>
                <a:r>
                  <a:rPr lang="vi-VN" sz="2600" dirty="0" smtClean="0">
                    <a:latin typeface="Times New Roman" panose="02020603050405020304" pitchFamily="18" charset="0"/>
                    <a:cs typeface="Times New Roman" panose="02020603050405020304" pitchFamily="18" charset="0"/>
                  </a:rPr>
                  <a:t> 	(1)  là </a:t>
                </a:r>
                <a:r>
                  <a:rPr lang="vi-VN" sz="2600" dirty="0">
                    <a:latin typeface="Times New Roman" panose="02020603050405020304" pitchFamily="18" charset="0"/>
                    <a:cs typeface="Times New Roman" panose="02020603050405020304" pitchFamily="18" charset="0"/>
                  </a:rPr>
                  <a:t>nhóm giao hoán đối với phép cộng. Phần tử trung hòa trong phép cộng thường </a:t>
                </a:r>
                <a:r>
                  <a:rPr lang="vi-VN" sz="2600" dirty="0" smtClean="0">
                    <a:latin typeface="Times New Roman" panose="02020603050405020304" pitchFamily="18" charset="0"/>
                    <a:cs typeface="Times New Roman" panose="02020603050405020304" pitchFamily="18" charset="0"/>
                  </a:rPr>
                  <a:t>(được </a:t>
                </a:r>
                <a:r>
                  <a:rPr lang="vi-VN" sz="2600" dirty="0">
                    <a:latin typeface="Times New Roman" panose="02020603050405020304" pitchFamily="18" charset="0"/>
                    <a:cs typeface="Times New Roman" panose="02020603050405020304" pitchFamily="18" charset="0"/>
                  </a:rPr>
                  <a:t>ký hiệu là </a:t>
                </a:r>
                <a:r>
                  <a:rPr lang="vi-VN" sz="2600" dirty="0" smtClean="0">
                    <a:latin typeface="Times New Roman" panose="02020603050405020304" pitchFamily="18" charset="0"/>
                    <a:cs typeface="Times New Roman" panose="02020603050405020304" pitchFamily="18" charset="0"/>
                  </a:rPr>
                  <a:t>0).</a:t>
                </a:r>
                <a:endParaRPr lang="vi-VN" sz="2600" dirty="0">
                  <a:latin typeface="Times New Roman" panose="02020603050405020304" pitchFamily="18" charset="0"/>
                  <a:cs typeface="Times New Roman" panose="02020603050405020304" pitchFamily="18" charset="0"/>
                </a:endParaRPr>
              </a:p>
              <a:p>
                <a:pPr marL="1200150" indent="-1200150">
                  <a:lnSpc>
                    <a:spcPct val="130000"/>
                  </a:lnSpc>
                  <a:spcBef>
                    <a:spcPts val="200"/>
                  </a:spcBef>
                  <a:buNone/>
                </a:pPr>
                <a:r>
                  <a:rPr lang="vi-VN" sz="2600" dirty="0">
                    <a:latin typeface="Times New Roman" panose="02020603050405020304" pitchFamily="18" charset="0"/>
                    <a:cs typeface="Times New Roman" panose="02020603050405020304" pitchFamily="18" charset="0"/>
                  </a:rPr>
                  <a:t>	(2)  Tập các phần tử khác 0 là một nhóm đối với phép nhân. Phần tử trung hòa trong phép nhân thường được gọi là phần tử đơn vị </a:t>
                </a:r>
                <a:r>
                  <a:rPr lang="vi-VN" sz="2600" dirty="0" smtClean="0">
                    <a:latin typeface="Times New Roman" panose="02020603050405020304" pitchFamily="18" charset="0"/>
                    <a:cs typeface="Times New Roman" panose="02020603050405020304" pitchFamily="18" charset="0"/>
                  </a:rPr>
                  <a:t>(được ký </a:t>
                </a:r>
                <a:r>
                  <a:rPr lang="vi-VN" sz="2600" dirty="0">
                    <a:latin typeface="Times New Roman" panose="02020603050405020304" pitchFamily="18" charset="0"/>
                    <a:cs typeface="Times New Roman" panose="02020603050405020304" pitchFamily="18" charset="0"/>
                  </a:rPr>
                  <a:t>hiệu là </a:t>
                </a:r>
                <a:r>
                  <a:rPr lang="vi-VN" sz="2600" dirty="0" smtClean="0">
                    <a:latin typeface="Times New Roman" panose="02020603050405020304" pitchFamily="18" charset="0"/>
                    <a:cs typeface="Times New Roman" panose="02020603050405020304" pitchFamily="18" charset="0"/>
                  </a:rPr>
                  <a:t>1).</a:t>
                </a:r>
                <a:endParaRPr lang="vi-VN" sz="2600" dirty="0">
                  <a:latin typeface="Times New Roman" panose="02020603050405020304" pitchFamily="18" charset="0"/>
                  <a:cs typeface="Times New Roman" panose="02020603050405020304" pitchFamily="18" charset="0"/>
                </a:endParaRPr>
              </a:p>
              <a:p>
                <a:pPr marL="1200150" indent="-1200150">
                  <a:lnSpc>
                    <a:spcPct val="130000"/>
                  </a:lnSpc>
                  <a:spcBef>
                    <a:spcPts val="200"/>
                  </a:spcBef>
                  <a:buNone/>
                </a:pPr>
                <a:r>
                  <a:rPr lang="vi-VN" sz="2600" dirty="0">
                    <a:latin typeface="Times New Roman" panose="02020603050405020304" pitchFamily="18" charset="0"/>
                    <a:cs typeface="Times New Roman" panose="02020603050405020304" pitchFamily="18" charset="0"/>
                  </a:rPr>
                  <a:t>	(3)	Phép </a:t>
                </a:r>
                <a:r>
                  <a:rPr lang="vi-VN" sz="2600" dirty="0" smtClean="0">
                    <a:solidFill>
                      <a:srgbClr val="66FF33"/>
                    </a:solidFill>
                    <a:latin typeface="Times New Roman" panose="02020603050405020304" pitchFamily="18" charset="0"/>
                    <a:cs typeface="Times New Roman" panose="02020603050405020304" pitchFamily="18" charset="0"/>
                  </a:rPr>
                  <a:t>*</a:t>
                </a:r>
                <a:r>
                  <a:rPr lang="vi-VN" sz="2600" dirty="0" smtClean="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nhân </a:t>
                </a:r>
                <a:r>
                  <a:rPr lang="vi-VN" sz="2600" dirty="0" smtClean="0">
                    <a:latin typeface="Times New Roman" panose="02020603050405020304" pitchFamily="18" charset="0"/>
                    <a:cs typeface="Times New Roman" panose="02020603050405020304" pitchFamily="18" charset="0"/>
                  </a:rPr>
                  <a:t>có tính phân phối đối với phép </a:t>
                </a:r>
                <a:r>
                  <a:rPr lang="vi-VN" sz="2600" b="1" dirty="0">
                    <a:solidFill>
                      <a:srgbClr val="66FF33"/>
                    </a:solidFill>
                    <a:latin typeface="Times New Roman" panose="02020603050405020304" pitchFamily="18" charset="0"/>
                    <a:cs typeface="Times New Roman" panose="02020603050405020304" pitchFamily="18" charset="0"/>
                  </a:rPr>
                  <a:t>+</a:t>
                </a:r>
                <a:r>
                  <a:rPr lang="vi-VN" sz="2600" dirty="0" smtClean="0">
                    <a:latin typeface="Times New Roman" panose="02020603050405020304" pitchFamily="18" charset="0"/>
                    <a:cs typeface="Times New Roman" panose="02020603050405020304" pitchFamily="18" charset="0"/>
                  </a:rPr>
                  <a:t>.</a:t>
                </a:r>
              </a:p>
              <a:p>
                <a:pPr marL="1200150" indent="-1200150">
                  <a:lnSpc>
                    <a:spcPct val="130000"/>
                  </a:lnSpc>
                  <a:spcBef>
                    <a:spcPts val="200"/>
                  </a:spcBef>
                  <a:buNone/>
                  <a:tabLst>
                    <a:tab pos="685800" algn="l"/>
                  </a:tabLst>
                </a:pPr>
                <a:r>
                  <a:rPr lang="vi-VN" sz="2600" u="sng" dirty="0">
                    <a:latin typeface="Times New Roman" panose="02020603050405020304" pitchFamily="18" charset="0"/>
                    <a:cs typeface="Times New Roman" panose="02020603050405020304" pitchFamily="18" charset="0"/>
                  </a:rPr>
                  <a:t>Ví dụ</a:t>
                </a:r>
                <a:r>
                  <a:rPr lang="vi-VN" sz="2600" dirty="0">
                    <a:latin typeface="Times New Roman" panose="02020603050405020304" pitchFamily="18" charset="0"/>
                    <a:cs typeface="Times New Roman" panose="02020603050405020304" pitchFamily="18" charset="0"/>
                  </a:rPr>
                  <a:t>: Trường nhị phân GF(2), đây là trường chỉ có hai phần tử 0 và 1</a:t>
                </a: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957945"/>
                <a:ext cx="11487150" cy="5585732"/>
              </a:xfrm>
              <a:blipFill rotWithShape="0">
                <a:blip r:embed="rId3"/>
                <a:stretch>
                  <a:fillRect l="-955" r="-79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20</a:t>
            </a:fld>
            <a:endParaRPr lang="en-US"/>
          </a:p>
        </p:txBody>
      </p:sp>
      <p:cxnSp>
        <p:nvCxnSpPr>
          <p:cNvPr id="7" name="Straight Connector 6"/>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5476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957945"/>
                <a:ext cx="11496675" cy="5585732"/>
              </a:xfrm>
            </p:spPr>
            <p:txBody>
              <a:bodyPr>
                <a:normAutofit/>
              </a:bodyPr>
              <a:lstStyle/>
              <a:p>
                <a:pPr marL="914400" indent="-914400">
                  <a:lnSpc>
                    <a:spcPct val="130000"/>
                  </a:lnSpc>
                  <a:spcBef>
                    <a:spcPts val="600"/>
                  </a:spcBef>
                  <a:spcAft>
                    <a:spcPts val="600"/>
                  </a:spcAft>
                  <a:buNone/>
                  <a:tabLst>
                    <a:tab pos="914400" algn="l"/>
                  </a:tabLst>
                </a:pPr>
                <a:r>
                  <a:rPr lang="vi-VN" sz="2800" b="1" dirty="0" smtClean="0">
                    <a:solidFill>
                      <a:srgbClr val="66FF33"/>
                    </a:solidFill>
                    <a:latin typeface="Times New Roman" panose="02020603050405020304" pitchFamily="18" charset="0"/>
                    <a:cs typeface="Times New Roman" panose="02020603050405020304" pitchFamily="18" charset="0"/>
                  </a:rPr>
                  <a:t>3.2.5</a:t>
                </a:r>
                <a:r>
                  <a:rPr lang="vi-VN" sz="2800" b="1" dirty="0">
                    <a:solidFill>
                      <a:srgbClr val="66FF33"/>
                    </a:solidFill>
                    <a:latin typeface="Times New Roman" panose="02020603050405020304" pitchFamily="18" charset="0"/>
                    <a:cs typeface="Times New Roman" panose="02020603050405020304" pitchFamily="18" charset="0"/>
                  </a:rPr>
                  <a:t>	</a:t>
                </a:r>
                <a:r>
                  <a:rPr lang="vi-VN" sz="2800" b="1" dirty="0" smtClean="0">
                    <a:solidFill>
                      <a:srgbClr val="66FF33"/>
                    </a:solidFill>
                    <a:latin typeface="Times New Roman" panose="02020603050405020304" pitchFamily="18" charset="0"/>
                    <a:cs typeface="Times New Roman" panose="02020603050405020304" pitchFamily="18" charset="0"/>
                  </a:rPr>
                  <a:t>Trường </a:t>
                </a:r>
                <a14:m>
                  <m:oMath xmlns:m="http://schemas.openxmlformats.org/officeDocument/2006/math">
                    <m:d>
                      <m:dPr>
                        <m:begChr m:val="⟨"/>
                        <m:endChr m:val="⟩"/>
                        <m:ctrlPr>
                          <a:rPr lang="vi-VN" sz="3200" b="1" i="1">
                            <a:solidFill>
                              <a:srgbClr val="66FF33"/>
                            </a:solidFill>
                            <a:latin typeface="Cambria Math" panose="02040503050406030204" pitchFamily="18" charset="0"/>
                          </a:rPr>
                        </m:ctrlPr>
                      </m:dPr>
                      <m:e>
                        <m:r>
                          <a:rPr lang="vi-VN" sz="3200" b="1" i="1">
                            <a:solidFill>
                              <a:srgbClr val="66FF33"/>
                            </a:solidFill>
                            <a:latin typeface="Cambria Math" panose="02040503050406030204" pitchFamily="18" charset="0"/>
                          </a:rPr>
                          <m:t>𝑭</m:t>
                        </m:r>
                        <m:r>
                          <a:rPr lang="vi-VN" sz="3200" b="1" i="1">
                            <a:solidFill>
                              <a:srgbClr val="66FF33"/>
                            </a:solidFill>
                            <a:latin typeface="Cambria Math" panose="02040503050406030204" pitchFamily="18" charset="0"/>
                          </a:rPr>
                          <m:t>,+,</m:t>
                        </m:r>
                        <m:r>
                          <a:rPr lang="vi-VN" sz="2800" b="1" i="1">
                            <a:solidFill>
                              <a:srgbClr val="66FF33"/>
                            </a:solidFill>
                            <a:latin typeface="Cambria Math" panose="02040503050406030204" pitchFamily="18" charset="0"/>
                            <a:sym typeface="Symbol" panose="05050102010706020507" pitchFamily="18" charset="2"/>
                          </a:rPr>
                          <m:t></m:t>
                        </m:r>
                      </m:e>
                    </m:d>
                  </m:oMath>
                </a14:m>
                <a:r>
                  <a:rPr lang="vi-VN" sz="2800" b="1" dirty="0" smtClean="0">
                    <a:latin typeface="Times New Roman" panose="02020603050405020304" pitchFamily="18" charset="0"/>
                    <a:cs typeface="Times New Roman" panose="02020603050405020304" pitchFamily="18" charset="0"/>
                  </a:rPr>
                  <a:t>:</a:t>
                </a:r>
              </a:p>
              <a:p>
                <a:pPr marL="342900" indent="-342900">
                  <a:lnSpc>
                    <a:spcPct val="130000"/>
                  </a:lnSpc>
                  <a:spcBef>
                    <a:spcPts val="600"/>
                  </a:spcBef>
                  <a:spcAft>
                    <a:spcPts val="600"/>
                  </a:spcAft>
                  <a:buFont typeface="Wingdings" panose="05000000000000000000" pitchFamily="2" charset="2"/>
                  <a:buChar char="§"/>
                  <a:tabLst>
                    <a:tab pos="342900" algn="l"/>
                  </a:tabLst>
                </a:pPr>
                <a:r>
                  <a:rPr lang="vi-VN" sz="2800" i="1" dirty="0" smtClean="0">
                    <a:latin typeface="Times New Roman" panose="02020603050405020304" pitchFamily="18" charset="0"/>
                    <a:cs typeface="Times New Roman" panose="02020603050405020304" pitchFamily="18" charset="0"/>
                  </a:rPr>
                  <a:t>Trường giao hoán</a:t>
                </a:r>
                <a:r>
                  <a:rPr lang="vi-VN" sz="2800" dirty="0" smtClean="0">
                    <a:latin typeface="Times New Roman" panose="02020603050405020304" pitchFamily="18" charset="0"/>
                    <a:cs typeface="Times New Roman" panose="02020603050405020304" pitchFamily="18" charset="0"/>
                  </a:rPr>
                  <a:t>: một trường mà phép </a:t>
                </a:r>
                <a:r>
                  <a:rPr lang="vi-VN" sz="2800" dirty="0" smtClean="0">
                    <a:solidFill>
                      <a:srgbClr val="66FF33"/>
                    </a:solidFill>
                    <a:latin typeface="Times New Roman" panose="02020603050405020304" pitchFamily="18" charset="0"/>
                    <a:cs typeface="Times New Roman" panose="02020603050405020304" pitchFamily="18" charset="0"/>
                  </a:rPr>
                  <a:t>*</a:t>
                </a:r>
                <a:r>
                  <a:rPr lang="vi-VN" sz="2800" dirty="0" smtClean="0">
                    <a:latin typeface="Times New Roman" panose="02020603050405020304" pitchFamily="18" charset="0"/>
                    <a:cs typeface="Times New Roman" panose="02020603050405020304" pitchFamily="18" charset="0"/>
                  </a:rPr>
                  <a:t> có tính giao hoán thì được gọi là trường giao hoán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957945"/>
                <a:ext cx="11496675" cy="5585732"/>
              </a:xfrm>
              <a:blipFill rotWithShape="0">
                <a:blip r:embed="rId3"/>
                <a:stretch>
                  <a:fillRect l="-106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21</a:t>
            </a:fld>
            <a:endParaRPr lang="en-US"/>
          </a:p>
        </p:txBody>
      </p:sp>
      <p:graphicFrame>
        <p:nvGraphicFramePr>
          <p:cNvPr id="4" name="Table 3"/>
          <p:cNvGraphicFramePr>
            <a:graphicFrameLocks noGrp="1"/>
          </p:cNvGraphicFramePr>
          <p:nvPr/>
        </p:nvGraphicFramePr>
        <p:xfrm>
          <a:off x="7676515" y="3800477"/>
          <a:ext cx="3616325" cy="2743200"/>
        </p:xfrm>
        <a:graphic>
          <a:graphicData uri="http://schemas.openxmlformats.org/drawingml/2006/table">
            <a:tbl>
              <a:tblPr firstRow="1" bandRow="1">
                <a:tableStyleId>{5C22544A-7EE6-4342-B048-85BDC9FD1C3A}</a:tableStyleId>
              </a:tblPr>
              <a:tblGrid>
                <a:gridCol w="554355"/>
                <a:gridCol w="585470"/>
                <a:gridCol w="619125"/>
                <a:gridCol w="600075"/>
                <a:gridCol w="628650"/>
                <a:gridCol w="628650"/>
              </a:tblGrid>
              <a:tr h="370840">
                <a:tc gridSpan="6">
                  <a:txBody>
                    <a:bodyPr/>
                    <a:lstStyle/>
                    <a:p>
                      <a:pPr algn="ctr"/>
                      <a:r>
                        <a:rPr lang="vi-VN" i="1" dirty="0" smtClean="0"/>
                        <a:t>m</a:t>
                      </a:r>
                      <a:r>
                        <a:rPr lang="vi-VN" dirty="0" smtClean="0"/>
                        <a:t> = 5</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sz="2800" dirty="0" smtClean="0">
                          <a:solidFill>
                            <a:srgbClr val="FF0000"/>
                          </a:solidFill>
                          <a:sym typeface="Symbol" panose="05050102010706020507" pitchFamily="18" charset="2"/>
                        </a:rPr>
                        <a:t></a:t>
                      </a:r>
                      <a:endParaRPr lang="en-US" sz="2800" dirty="0">
                        <a:solidFill>
                          <a:srgbClr val="FF0000"/>
                        </a:solidFill>
                      </a:endParaRPr>
                    </a:p>
                  </a:txBody>
                  <a:tcPr/>
                </a:tc>
                <a:tc>
                  <a:txBody>
                    <a:bodyPr/>
                    <a:lstStyle/>
                    <a:p>
                      <a:pPr algn="ctr"/>
                      <a:r>
                        <a:rPr lang="vi-VN" dirty="0" smtClean="0">
                          <a:solidFill>
                            <a:srgbClr val="0070C0"/>
                          </a:solidFill>
                        </a:rPr>
                        <a:t>0</a:t>
                      </a:r>
                      <a:endParaRPr lang="en-US" dirty="0">
                        <a:solidFill>
                          <a:srgbClr val="0070C0"/>
                        </a:solidFill>
                      </a:endParaRPr>
                    </a:p>
                  </a:txBody>
                  <a:tcPr/>
                </a:tc>
                <a:tc>
                  <a:txBody>
                    <a:bodyPr/>
                    <a:lstStyle/>
                    <a:p>
                      <a:pPr algn="ctr"/>
                      <a:r>
                        <a:rPr lang="vi-VN" dirty="0" smtClean="0">
                          <a:solidFill>
                            <a:srgbClr val="0070C0"/>
                          </a:solidFill>
                        </a:rPr>
                        <a:t>1</a:t>
                      </a:r>
                      <a:endParaRPr lang="en-US" dirty="0">
                        <a:solidFill>
                          <a:srgbClr val="0070C0"/>
                        </a:solidFill>
                      </a:endParaRPr>
                    </a:p>
                  </a:txBody>
                  <a:tcPr/>
                </a:tc>
                <a:tc>
                  <a:txBody>
                    <a:bodyPr/>
                    <a:lstStyle/>
                    <a:p>
                      <a:pPr algn="ctr"/>
                      <a:r>
                        <a:rPr lang="vi-VN" dirty="0" smtClean="0">
                          <a:solidFill>
                            <a:srgbClr val="0070C0"/>
                          </a:solidFill>
                        </a:rPr>
                        <a:t>2</a:t>
                      </a:r>
                      <a:endParaRPr lang="en-US" dirty="0">
                        <a:solidFill>
                          <a:srgbClr val="0070C0"/>
                        </a:solidFill>
                      </a:endParaRPr>
                    </a:p>
                  </a:txBody>
                  <a:tcPr/>
                </a:tc>
                <a:tc>
                  <a:txBody>
                    <a:bodyPr/>
                    <a:lstStyle/>
                    <a:p>
                      <a:pPr algn="ctr"/>
                      <a:r>
                        <a:rPr lang="vi-VN" dirty="0" smtClean="0">
                          <a:solidFill>
                            <a:srgbClr val="0070C0"/>
                          </a:solidFill>
                        </a:rPr>
                        <a:t>3</a:t>
                      </a:r>
                      <a:endParaRPr lang="en-US" dirty="0">
                        <a:solidFill>
                          <a:srgbClr val="0070C0"/>
                        </a:solidFill>
                      </a:endParaRPr>
                    </a:p>
                  </a:txBody>
                  <a:tcPr/>
                </a:tc>
                <a:tc>
                  <a:txBody>
                    <a:bodyPr/>
                    <a:lstStyle/>
                    <a:p>
                      <a:pPr algn="ctr"/>
                      <a:r>
                        <a:rPr lang="vi-VN" dirty="0" smtClean="0">
                          <a:solidFill>
                            <a:srgbClr val="0070C0"/>
                          </a:solidFill>
                        </a:rPr>
                        <a:t>4</a:t>
                      </a:r>
                      <a:endParaRPr lang="en-US" dirty="0">
                        <a:solidFill>
                          <a:srgbClr val="0070C0"/>
                        </a:solidFill>
                      </a:endParaRPr>
                    </a:p>
                  </a:txBody>
                  <a:tcPr/>
                </a:tc>
              </a:tr>
              <a:tr h="370840">
                <a:tc>
                  <a:txBody>
                    <a:bodyPr/>
                    <a:lstStyle/>
                    <a:p>
                      <a:pPr algn="ctr"/>
                      <a:r>
                        <a:rPr lang="vi-VN" dirty="0" smtClean="0">
                          <a:solidFill>
                            <a:srgbClr val="0070C0"/>
                          </a:solidFill>
                        </a:rPr>
                        <a:t>0</a:t>
                      </a:r>
                      <a:endParaRPr lang="en-US" dirty="0">
                        <a:solidFill>
                          <a:srgbClr val="0070C0"/>
                        </a:solidFill>
                      </a:endParaRPr>
                    </a:p>
                  </a:txBody>
                  <a:tcPr/>
                </a:tc>
                <a:tc>
                  <a:txBody>
                    <a:bodyPr/>
                    <a:lstStyle/>
                    <a:p>
                      <a:pPr algn="ctr"/>
                      <a:r>
                        <a:rPr lang="vi-VN" dirty="0" smtClean="0"/>
                        <a:t>0</a:t>
                      </a:r>
                      <a:endParaRPr lang="en-US" dirty="0"/>
                    </a:p>
                  </a:txBody>
                  <a:tcPr/>
                </a:tc>
                <a:tc>
                  <a:txBody>
                    <a:bodyPr/>
                    <a:lstStyle/>
                    <a:p>
                      <a:pPr algn="ctr"/>
                      <a:r>
                        <a:rPr lang="vi-VN" u="none" dirty="0" smtClean="0"/>
                        <a:t>1</a:t>
                      </a:r>
                      <a:endParaRPr lang="en-US" u="none" dirty="0"/>
                    </a:p>
                  </a:txBody>
                  <a:tcPr/>
                </a:tc>
                <a:tc>
                  <a:txBody>
                    <a:bodyPr/>
                    <a:lstStyle/>
                    <a:p>
                      <a:pPr algn="ctr"/>
                      <a:r>
                        <a:rPr lang="vi-VN" dirty="0" smtClean="0"/>
                        <a:t>2</a:t>
                      </a:r>
                      <a:endParaRPr lang="en-US" dirty="0"/>
                    </a:p>
                  </a:txBody>
                  <a:tcPr/>
                </a:tc>
                <a:tc>
                  <a:txBody>
                    <a:bodyPr/>
                    <a:lstStyle/>
                    <a:p>
                      <a:pPr algn="ctr"/>
                      <a:r>
                        <a:rPr lang="vi-VN" dirty="0" smtClean="0"/>
                        <a:t>3</a:t>
                      </a:r>
                      <a:endParaRPr lang="en-US" dirty="0"/>
                    </a:p>
                  </a:txBody>
                  <a:tcPr/>
                </a:tc>
                <a:tc>
                  <a:txBody>
                    <a:bodyPr/>
                    <a:lstStyle/>
                    <a:p>
                      <a:pPr algn="ctr"/>
                      <a:r>
                        <a:rPr lang="vi-VN" dirty="0" smtClean="0"/>
                        <a:t>4</a:t>
                      </a:r>
                      <a:endParaRPr lang="en-US" dirty="0"/>
                    </a:p>
                  </a:txBody>
                  <a:tcPr/>
                </a:tc>
              </a:tr>
              <a:tr h="370840">
                <a:tc>
                  <a:txBody>
                    <a:bodyPr/>
                    <a:lstStyle/>
                    <a:p>
                      <a:pPr algn="ctr"/>
                      <a:r>
                        <a:rPr lang="vi-VN" dirty="0" smtClean="0">
                          <a:solidFill>
                            <a:srgbClr val="0070C0"/>
                          </a:solidFill>
                        </a:rPr>
                        <a:t>1</a:t>
                      </a:r>
                      <a:endParaRPr lang="en-US" dirty="0">
                        <a:solidFill>
                          <a:srgbClr val="0070C0"/>
                        </a:solidFill>
                      </a:endParaRPr>
                    </a:p>
                  </a:txBody>
                  <a:tcPr/>
                </a:tc>
                <a:tc>
                  <a:txBody>
                    <a:bodyPr/>
                    <a:lstStyle/>
                    <a:p>
                      <a:pPr algn="ctr"/>
                      <a:r>
                        <a:rPr lang="vi-VN" dirty="0" smtClean="0"/>
                        <a:t>1</a:t>
                      </a:r>
                      <a:endParaRPr lang="en-US" dirty="0"/>
                    </a:p>
                  </a:txBody>
                  <a:tcPr/>
                </a:tc>
                <a:tc>
                  <a:txBody>
                    <a:bodyPr/>
                    <a:lstStyle/>
                    <a:p>
                      <a:pPr algn="ctr"/>
                      <a:r>
                        <a:rPr lang="vi-VN" dirty="0" smtClean="0"/>
                        <a:t>2</a:t>
                      </a:r>
                      <a:endParaRPr lang="en-US" dirty="0"/>
                    </a:p>
                  </a:txBody>
                  <a:tcPr/>
                </a:tc>
                <a:tc>
                  <a:txBody>
                    <a:bodyPr/>
                    <a:lstStyle/>
                    <a:p>
                      <a:pPr algn="ctr"/>
                      <a:r>
                        <a:rPr lang="vi-VN" dirty="0" smtClean="0"/>
                        <a:t>3</a:t>
                      </a:r>
                      <a:endParaRPr lang="en-US" dirty="0"/>
                    </a:p>
                  </a:txBody>
                  <a:tcPr/>
                </a:tc>
                <a:tc>
                  <a:txBody>
                    <a:bodyPr/>
                    <a:lstStyle/>
                    <a:p>
                      <a:pPr algn="ctr"/>
                      <a:r>
                        <a:rPr lang="vi-VN" dirty="0" smtClean="0"/>
                        <a:t>4</a:t>
                      </a:r>
                      <a:endParaRPr lang="en-US" dirty="0"/>
                    </a:p>
                  </a:txBody>
                  <a:tcPr/>
                </a:tc>
                <a:tc>
                  <a:txBody>
                    <a:bodyPr/>
                    <a:lstStyle/>
                    <a:p>
                      <a:pPr algn="ctr"/>
                      <a:r>
                        <a:rPr lang="vi-VN" dirty="0" smtClean="0">
                          <a:solidFill>
                            <a:srgbClr val="FF0000"/>
                          </a:solidFill>
                        </a:rPr>
                        <a:t>0</a:t>
                      </a:r>
                      <a:endParaRPr lang="en-US" dirty="0">
                        <a:solidFill>
                          <a:srgbClr val="FF0000"/>
                        </a:solidFill>
                      </a:endParaRPr>
                    </a:p>
                  </a:txBody>
                  <a:tcPr/>
                </a:tc>
              </a:tr>
              <a:tr h="370840">
                <a:tc>
                  <a:txBody>
                    <a:bodyPr/>
                    <a:lstStyle/>
                    <a:p>
                      <a:pPr algn="ctr"/>
                      <a:r>
                        <a:rPr lang="vi-VN" dirty="0" smtClean="0">
                          <a:solidFill>
                            <a:srgbClr val="0070C0"/>
                          </a:solidFill>
                        </a:rPr>
                        <a:t>2</a:t>
                      </a:r>
                      <a:endParaRPr lang="en-US" dirty="0">
                        <a:solidFill>
                          <a:srgbClr val="0070C0"/>
                        </a:solidFill>
                      </a:endParaRPr>
                    </a:p>
                  </a:txBody>
                  <a:tcPr/>
                </a:tc>
                <a:tc>
                  <a:txBody>
                    <a:bodyPr/>
                    <a:lstStyle/>
                    <a:p>
                      <a:pPr algn="ctr"/>
                      <a:r>
                        <a:rPr lang="vi-VN" dirty="0" smtClean="0"/>
                        <a:t>2</a:t>
                      </a:r>
                      <a:endParaRPr lang="en-US" dirty="0"/>
                    </a:p>
                  </a:txBody>
                  <a:tcPr/>
                </a:tc>
                <a:tc>
                  <a:txBody>
                    <a:bodyPr/>
                    <a:lstStyle/>
                    <a:p>
                      <a:pPr algn="ctr"/>
                      <a:r>
                        <a:rPr lang="vi-VN" dirty="0" smtClean="0"/>
                        <a:t>3</a:t>
                      </a:r>
                      <a:endParaRPr lang="en-US" dirty="0"/>
                    </a:p>
                  </a:txBody>
                  <a:tcPr/>
                </a:tc>
                <a:tc>
                  <a:txBody>
                    <a:bodyPr/>
                    <a:lstStyle/>
                    <a:p>
                      <a:pPr algn="ctr"/>
                      <a:r>
                        <a:rPr lang="vi-VN" dirty="0" smtClean="0"/>
                        <a:t>4</a:t>
                      </a:r>
                      <a:endParaRPr lang="en-US" dirty="0"/>
                    </a:p>
                  </a:txBody>
                  <a:tcPr/>
                </a:tc>
                <a:tc>
                  <a:txBody>
                    <a:bodyPr/>
                    <a:lstStyle/>
                    <a:p>
                      <a:pPr algn="ctr"/>
                      <a:r>
                        <a:rPr lang="vi-VN" dirty="0" smtClean="0">
                          <a:solidFill>
                            <a:srgbClr val="FF0000"/>
                          </a:solidFill>
                        </a:rPr>
                        <a:t>0</a:t>
                      </a:r>
                      <a:endParaRPr lang="en-US" dirty="0">
                        <a:solidFill>
                          <a:srgbClr val="FF0000"/>
                        </a:solidFill>
                      </a:endParaRPr>
                    </a:p>
                  </a:txBody>
                  <a:tcPr/>
                </a:tc>
                <a:tc>
                  <a:txBody>
                    <a:bodyPr/>
                    <a:lstStyle/>
                    <a:p>
                      <a:pPr algn="ctr"/>
                      <a:r>
                        <a:rPr lang="vi-VN" dirty="0" smtClean="0">
                          <a:solidFill>
                            <a:srgbClr val="FF0000"/>
                          </a:solidFill>
                        </a:rPr>
                        <a:t>1</a:t>
                      </a:r>
                      <a:endParaRPr lang="en-US" dirty="0">
                        <a:solidFill>
                          <a:srgbClr val="FF0000"/>
                        </a:solidFill>
                      </a:endParaRPr>
                    </a:p>
                  </a:txBody>
                  <a:tcPr/>
                </a:tc>
              </a:tr>
              <a:tr h="370840">
                <a:tc>
                  <a:txBody>
                    <a:bodyPr/>
                    <a:lstStyle/>
                    <a:p>
                      <a:pPr algn="ctr"/>
                      <a:r>
                        <a:rPr lang="vi-VN" dirty="0" smtClean="0">
                          <a:solidFill>
                            <a:srgbClr val="0070C0"/>
                          </a:solidFill>
                        </a:rPr>
                        <a:t>3</a:t>
                      </a:r>
                      <a:endParaRPr lang="en-US" dirty="0">
                        <a:solidFill>
                          <a:srgbClr val="0070C0"/>
                        </a:solidFill>
                      </a:endParaRPr>
                    </a:p>
                  </a:txBody>
                  <a:tcPr/>
                </a:tc>
                <a:tc>
                  <a:txBody>
                    <a:bodyPr/>
                    <a:lstStyle/>
                    <a:p>
                      <a:pPr algn="ctr"/>
                      <a:r>
                        <a:rPr lang="vi-VN" dirty="0" smtClean="0"/>
                        <a:t>3</a:t>
                      </a:r>
                      <a:endParaRPr lang="en-US" dirty="0"/>
                    </a:p>
                  </a:txBody>
                  <a:tcPr/>
                </a:tc>
                <a:tc>
                  <a:txBody>
                    <a:bodyPr/>
                    <a:lstStyle/>
                    <a:p>
                      <a:pPr algn="ctr"/>
                      <a:r>
                        <a:rPr lang="vi-VN" dirty="0" smtClean="0"/>
                        <a:t>4</a:t>
                      </a:r>
                      <a:endParaRPr lang="en-US" dirty="0"/>
                    </a:p>
                  </a:txBody>
                  <a:tcPr/>
                </a:tc>
                <a:tc>
                  <a:txBody>
                    <a:bodyPr/>
                    <a:lstStyle/>
                    <a:p>
                      <a:pPr algn="ctr"/>
                      <a:r>
                        <a:rPr lang="vi-VN" dirty="0" smtClean="0">
                          <a:solidFill>
                            <a:srgbClr val="FF0000"/>
                          </a:solidFill>
                        </a:rPr>
                        <a:t>0</a:t>
                      </a:r>
                      <a:endParaRPr lang="en-US" dirty="0">
                        <a:solidFill>
                          <a:srgbClr val="FF0000"/>
                        </a:solidFill>
                      </a:endParaRPr>
                    </a:p>
                  </a:txBody>
                  <a:tcPr/>
                </a:tc>
                <a:tc>
                  <a:txBody>
                    <a:bodyPr/>
                    <a:lstStyle/>
                    <a:p>
                      <a:pPr algn="ctr"/>
                      <a:r>
                        <a:rPr lang="vi-VN" dirty="0" smtClean="0">
                          <a:solidFill>
                            <a:srgbClr val="FF0000"/>
                          </a:solidFill>
                        </a:rPr>
                        <a:t>1</a:t>
                      </a:r>
                      <a:endParaRPr lang="en-US" dirty="0">
                        <a:solidFill>
                          <a:srgbClr val="FF0000"/>
                        </a:solidFill>
                      </a:endParaRPr>
                    </a:p>
                  </a:txBody>
                  <a:tcPr/>
                </a:tc>
                <a:tc>
                  <a:txBody>
                    <a:bodyPr/>
                    <a:lstStyle/>
                    <a:p>
                      <a:pPr algn="ctr"/>
                      <a:r>
                        <a:rPr lang="vi-VN" dirty="0" smtClean="0">
                          <a:solidFill>
                            <a:srgbClr val="FF0000"/>
                          </a:solidFill>
                        </a:rPr>
                        <a:t>2</a:t>
                      </a:r>
                      <a:endParaRPr lang="en-US" dirty="0">
                        <a:solidFill>
                          <a:srgbClr val="FF0000"/>
                        </a:solidFill>
                      </a:endParaRPr>
                    </a:p>
                  </a:txBody>
                  <a:tcPr/>
                </a:tc>
              </a:tr>
              <a:tr h="370840">
                <a:tc>
                  <a:txBody>
                    <a:bodyPr/>
                    <a:lstStyle/>
                    <a:p>
                      <a:pPr algn="ctr"/>
                      <a:r>
                        <a:rPr lang="vi-VN" dirty="0" smtClean="0">
                          <a:solidFill>
                            <a:srgbClr val="0070C0"/>
                          </a:solidFill>
                        </a:rPr>
                        <a:t>4</a:t>
                      </a:r>
                      <a:endParaRPr lang="en-US" dirty="0">
                        <a:solidFill>
                          <a:srgbClr val="0070C0"/>
                        </a:solidFill>
                      </a:endParaRPr>
                    </a:p>
                  </a:txBody>
                  <a:tcPr/>
                </a:tc>
                <a:tc>
                  <a:txBody>
                    <a:bodyPr/>
                    <a:lstStyle/>
                    <a:p>
                      <a:pPr algn="ctr"/>
                      <a:r>
                        <a:rPr lang="vi-VN" dirty="0" smtClean="0"/>
                        <a:t>4</a:t>
                      </a:r>
                      <a:endParaRPr lang="en-US" dirty="0"/>
                    </a:p>
                  </a:txBody>
                  <a:tcPr/>
                </a:tc>
                <a:tc>
                  <a:txBody>
                    <a:bodyPr/>
                    <a:lstStyle/>
                    <a:p>
                      <a:pPr algn="ctr"/>
                      <a:r>
                        <a:rPr lang="vi-VN" dirty="0" smtClean="0">
                          <a:solidFill>
                            <a:srgbClr val="FF0000"/>
                          </a:solidFill>
                        </a:rPr>
                        <a:t>0</a:t>
                      </a:r>
                      <a:endParaRPr lang="en-US" dirty="0">
                        <a:solidFill>
                          <a:srgbClr val="FF0000"/>
                        </a:solidFill>
                      </a:endParaRPr>
                    </a:p>
                  </a:txBody>
                  <a:tcPr/>
                </a:tc>
                <a:tc>
                  <a:txBody>
                    <a:bodyPr/>
                    <a:lstStyle/>
                    <a:p>
                      <a:pPr algn="ctr"/>
                      <a:r>
                        <a:rPr lang="vi-VN" dirty="0" smtClean="0">
                          <a:solidFill>
                            <a:srgbClr val="FF0000"/>
                          </a:solidFill>
                        </a:rPr>
                        <a:t>1</a:t>
                      </a:r>
                      <a:endParaRPr lang="en-US" dirty="0">
                        <a:solidFill>
                          <a:srgbClr val="FF0000"/>
                        </a:solidFill>
                      </a:endParaRPr>
                    </a:p>
                  </a:txBody>
                  <a:tcPr/>
                </a:tc>
                <a:tc>
                  <a:txBody>
                    <a:bodyPr/>
                    <a:lstStyle/>
                    <a:p>
                      <a:pPr algn="ctr"/>
                      <a:r>
                        <a:rPr lang="vi-VN" dirty="0" smtClean="0">
                          <a:solidFill>
                            <a:srgbClr val="FF0000"/>
                          </a:solidFill>
                        </a:rPr>
                        <a:t>2</a:t>
                      </a:r>
                      <a:endParaRPr lang="en-US" dirty="0">
                        <a:solidFill>
                          <a:srgbClr val="FF0000"/>
                        </a:solidFill>
                      </a:endParaRPr>
                    </a:p>
                  </a:txBody>
                  <a:tcPr/>
                </a:tc>
                <a:tc>
                  <a:txBody>
                    <a:bodyPr/>
                    <a:lstStyle/>
                    <a:p>
                      <a:pPr algn="ctr"/>
                      <a:r>
                        <a:rPr lang="vi-VN" dirty="0" smtClean="0">
                          <a:solidFill>
                            <a:srgbClr val="FF0000"/>
                          </a:solidFill>
                        </a:rPr>
                        <a:t>3</a:t>
                      </a:r>
                      <a:endParaRPr lang="en-US" dirty="0">
                        <a:solidFill>
                          <a:srgbClr val="FF0000"/>
                        </a:solidFill>
                      </a:endParaRPr>
                    </a:p>
                  </a:txBody>
                  <a:tcPr/>
                </a:tc>
              </a:tr>
            </a:tbl>
          </a:graphicData>
        </a:graphic>
      </p:graphicFrame>
      <p:sp>
        <p:nvSpPr>
          <p:cNvPr id="7" name="Rectangle 6"/>
          <p:cNvSpPr/>
          <p:nvPr/>
        </p:nvSpPr>
        <p:spPr>
          <a:xfrm>
            <a:off x="7583660" y="3202784"/>
            <a:ext cx="3560590" cy="596574"/>
          </a:xfrm>
          <a:prstGeom prst="rect">
            <a:avLst/>
          </a:prstGeom>
        </p:spPr>
        <p:txBody>
          <a:bodyPr wrap="none">
            <a:spAutoFit/>
          </a:bodyPr>
          <a:lstStyle/>
          <a:p>
            <a:pPr>
              <a:lnSpc>
                <a:spcPct val="130000"/>
              </a:lnSpc>
              <a:spcBef>
                <a:spcPts val="600"/>
              </a:spcBef>
              <a:spcAft>
                <a:spcPts val="600"/>
              </a:spcAft>
              <a:tabLst>
                <a:tab pos="342900" algn="l"/>
              </a:tabLst>
            </a:pPr>
            <a:r>
              <a:rPr lang="vi-VN" sz="2800" dirty="0">
                <a:latin typeface="Times New Roman" panose="02020603050405020304" pitchFamily="18" charset="0"/>
                <a:cs typeface="Times New Roman" panose="02020603050405020304" pitchFamily="18" charset="0"/>
              </a:rPr>
              <a:t>Bảng trường hợp m = 5</a:t>
            </a:r>
          </a:p>
        </p:txBody>
      </p:sp>
      <p:sp>
        <p:nvSpPr>
          <p:cNvPr id="9" name="Rectangle 8"/>
          <p:cNvSpPr/>
          <p:nvPr/>
        </p:nvSpPr>
        <p:spPr>
          <a:xfrm>
            <a:off x="710565" y="3531728"/>
            <a:ext cx="6873095" cy="3046988"/>
          </a:xfrm>
          <a:prstGeom prst="rect">
            <a:avLst/>
          </a:prstGeom>
        </p:spPr>
        <p:txBody>
          <a:bodyPr wrap="square">
            <a:spAutoFit/>
          </a:bodyPr>
          <a:lstStyle/>
          <a:p>
            <a:pPr>
              <a:lnSpc>
                <a:spcPct val="130000"/>
              </a:lnSpc>
              <a:spcBef>
                <a:spcPts val="600"/>
              </a:spcBef>
              <a:spcAft>
                <a:spcPts val="600"/>
              </a:spcAft>
              <a:tabLst>
                <a:tab pos="342900" algn="l"/>
              </a:tabLst>
            </a:pPr>
            <a:r>
              <a:rPr lang="vi-VN" sz="2800" u="sng" dirty="0">
                <a:latin typeface="Times New Roman" panose="02020603050405020304" pitchFamily="18" charset="0"/>
                <a:cs typeface="Times New Roman" panose="02020603050405020304" pitchFamily="18" charset="0"/>
              </a:rPr>
              <a:t>Ví dụ</a:t>
            </a:r>
            <a:r>
              <a:rPr lang="vi-VN" sz="2800" dirty="0">
                <a:latin typeface="Times New Roman" panose="02020603050405020304" pitchFamily="18" charset="0"/>
                <a:cs typeface="Times New Roman" panose="02020603050405020304" pitchFamily="18" charset="0"/>
              </a:rPr>
              <a:t>: với </a:t>
            </a:r>
            <a:r>
              <a:rPr lang="vi-VN" sz="2800" i="1" dirty="0">
                <a:latin typeface="Times New Roman" panose="02020603050405020304" pitchFamily="18" charset="0"/>
                <a:cs typeface="Times New Roman" panose="02020603050405020304" pitchFamily="18" charset="0"/>
              </a:rPr>
              <a:t>m</a:t>
            </a:r>
            <a:r>
              <a:rPr lang="vi-VN" sz="2800" dirty="0">
                <a:latin typeface="Times New Roman" panose="02020603050405020304" pitchFamily="18" charset="0"/>
                <a:cs typeface="Times New Roman" panose="02020603050405020304" pitchFamily="18" charset="0"/>
              </a:rPr>
              <a:t> là một số nguyên dương xác định, tập </a:t>
            </a:r>
            <a:r>
              <a:rPr lang="vi-VN" sz="2800" i="1" dirty="0">
                <a:latin typeface="Times New Roman" panose="02020603050405020304" pitchFamily="18" charset="0"/>
                <a:cs typeface="Times New Roman" panose="02020603050405020304" pitchFamily="18" charset="0"/>
              </a:rPr>
              <a:t>G</a:t>
            </a:r>
            <a:r>
              <a:rPr lang="vi-VN" sz="2800" dirty="0">
                <a:latin typeface="Times New Roman" panose="02020603050405020304" pitchFamily="18" charset="0"/>
                <a:cs typeface="Times New Roman" panose="02020603050405020304" pitchFamily="18" charset="0"/>
              </a:rPr>
              <a:t> = {0, 1, ..., </a:t>
            </a:r>
            <a:r>
              <a:rPr lang="vi-VN" sz="2800" i="1" dirty="0">
                <a:latin typeface="Times New Roman" panose="02020603050405020304" pitchFamily="18" charset="0"/>
                <a:cs typeface="Times New Roman" panose="02020603050405020304" pitchFamily="18" charset="0"/>
              </a:rPr>
              <a:t>m</a:t>
            </a:r>
            <a:r>
              <a:rPr lang="vi-VN" sz="2800" dirty="0">
                <a:latin typeface="Times New Roman" panose="02020603050405020304" pitchFamily="18" charset="0"/>
                <a:cs typeface="Times New Roman" panose="02020603050405020304" pitchFamily="18" charset="0"/>
              </a:rPr>
              <a:t>-1} với phép cộng modulo </a:t>
            </a:r>
            <a:r>
              <a:rPr lang="vi-VN" sz="2800" i="1" dirty="0">
                <a:latin typeface="Times New Roman" panose="02020603050405020304" pitchFamily="18" charset="0"/>
                <a:cs typeface="Times New Roman" panose="02020603050405020304" pitchFamily="18" charset="0"/>
              </a:rPr>
              <a:t>m</a:t>
            </a:r>
            <a:r>
              <a:rPr lang="vi-VN" sz="2800" dirty="0">
                <a:latin typeface="Times New Roman" panose="02020603050405020304" pitchFamily="18" charset="0"/>
                <a:cs typeface="Times New Roman" panose="02020603050405020304" pitchFamily="18" charset="0"/>
              </a:rPr>
              <a:t> là một nhóm giao hoán và là một nhóm hữu hạn</a:t>
            </a:r>
            <a:r>
              <a:rPr lang="vi-VN" sz="2800" dirty="0" smtClean="0">
                <a:latin typeface="Times New Roman" panose="02020603050405020304" pitchFamily="18" charset="0"/>
                <a:cs typeface="Times New Roman" panose="02020603050405020304" pitchFamily="18" charset="0"/>
              </a:rPr>
              <a:t>.</a:t>
            </a:r>
          </a:p>
          <a:p>
            <a:pPr>
              <a:lnSpc>
                <a:spcPct val="130000"/>
              </a:lnSpc>
              <a:spcBef>
                <a:spcPts val="600"/>
              </a:spcBef>
              <a:spcAft>
                <a:spcPts val="600"/>
              </a:spcAft>
              <a:tabLst>
                <a:tab pos="342900" algn="l"/>
              </a:tabLst>
            </a:pPr>
            <a:r>
              <a:rPr lang="vi-VN" sz="2800" dirty="0" smtClean="0">
                <a:latin typeface="Times New Roman" panose="02020603050405020304" pitchFamily="18" charset="0"/>
                <a:cs typeface="Times New Roman" panose="02020603050405020304" pitchFamily="18" charset="0"/>
              </a:rPr>
              <a:t>Ta thấy rằng </a:t>
            </a:r>
            <a:r>
              <a:rPr lang="vi-VN" sz="2800" i="1" dirty="0" smtClean="0">
                <a:latin typeface="Times New Roman" panose="02020603050405020304" pitchFamily="18" charset="0"/>
                <a:cs typeface="Times New Roman" panose="02020603050405020304" pitchFamily="18" charset="0"/>
              </a:rPr>
              <a:t>G</a:t>
            </a:r>
            <a:r>
              <a:rPr lang="vi-VN" sz="2800" dirty="0" smtClean="0">
                <a:latin typeface="Times New Roman" panose="02020603050405020304" pitchFamily="18" charset="0"/>
                <a:cs typeface="Times New Roman" panose="02020603050405020304" pitchFamily="18" charset="0"/>
              </a:rPr>
              <a:t> là một trường giao hoán. </a:t>
            </a:r>
            <a:endParaRPr lang="vi-VN" sz="2800" dirty="0">
              <a:latin typeface="Times New Roman" panose="02020603050405020304" pitchFamily="18" charset="0"/>
              <a:cs typeface="Times New Roman" panose="02020603050405020304" pitchFamily="18" charset="0"/>
            </a:endParaRPr>
          </a:p>
        </p:txBody>
      </p:sp>
      <p:sp>
        <p:nvSpPr>
          <p:cNvPr id="10"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3.2	 Một số cấu trúc đại số cơ bản</a:t>
            </a:r>
          </a:p>
        </p:txBody>
      </p:sp>
      <p:cxnSp>
        <p:nvCxnSpPr>
          <p:cNvPr id="11" name="Straight Connector 10"/>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2394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957945"/>
                <a:ext cx="11496675" cy="5585732"/>
              </a:xfrm>
            </p:spPr>
            <p:txBody>
              <a:bodyPr>
                <a:normAutofit/>
              </a:bodyPr>
              <a:lstStyle/>
              <a:p>
                <a:pPr marL="857250" indent="-857250">
                  <a:lnSpc>
                    <a:spcPct val="130000"/>
                  </a:lnSpc>
                  <a:spcBef>
                    <a:spcPts val="600"/>
                  </a:spcBef>
                  <a:spcAft>
                    <a:spcPts val="600"/>
                  </a:spcAft>
                  <a:buNone/>
                  <a:tabLst>
                    <a:tab pos="800100" algn="l"/>
                  </a:tabLst>
                </a:pPr>
                <a:r>
                  <a:rPr lang="vi-VN" sz="2800" b="1" dirty="0" smtClean="0">
                    <a:solidFill>
                      <a:srgbClr val="66FF33"/>
                    </a:solidFill>
                    <a:latin typeface="Times New Roman" panose="02020603050405020304" pitchFamily="18" charset="0"/>
                    <a:cs typeface="Times New Roman" panose="02020603050405020304" pitchFamily="18" charset="0"/>
                  </a:rPr>
                  <a:t>3.2.5</a:t>
                </a:r>
                <a:r>
                  <a:rPr lang="vi-VN" sz="2800" b="1" dirty="0">
                    <a:solidFill>
                      <a:srgbClr val="66FF33"/>
                    </a:solidFill>
                    <a:latin typeface="Times New Roman" panose="02020603050405020304" pitchFamily="18" charset="0"/>
                    <a:cs typeface="Times New Roman" panose="02020603050405020304" pitchFamily="18" charset="0"/>
                  </a:rPr>
                  <a:t>	</a:t>
                </a:r>
                <a:r>
                  <a:rPr lang="vi-VN" sz="2800" b="1" dirty="0" smtClean="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d>
                      <m:dPr>
                        <m:begChr m:val="⟨"/>
                        <m:endChr m:val="⟩"/>
                        <m:ctrlPr>
                          <a:rPr lang="vi-VN" sz="3200" b="1" i="1">
                            <a:solidFill>
                              <a:srgbClr val="66FF33"/>
                            </a:solidFill>
                            <a:latin typeface="Cambria Math" panose="02040503050406030204" pitchFamily="18" charset="0"/>
                          </a:rPr>
                        </m:ctrlPr>
                      </m:dPr>
                      <m:e>
                        <m:r>
                          <a:rPr lang="vi-VN" sz="3200" b="1" i="1">
                            <a:solidFill>
                              <a:srgbClr val="66FF33"/>
                            </a:solidFill>
                            <a:latin typeface="Cambria Math" panose="02040503050406030204" pitchFamily="18" charset="0"/>
                          </a:rPr>
                          <m:t>𝑭</m:t>
                        </m:r>
                        <m:r>
                          <a:rPr lang="vi-VN" sz="3200" b="1" i="1">
                            <a:solidFill>
                              <a:srgbClr val="66FF33"/>
                            </a:solidFill>
                            <a:latin typeface="Cambria Math" panose="02040503050406030204" pitchFamily="18" charset="0"/>
                          </a:rPr>
                          <m:t>,+,</m:t>
                        </m:r>
                        <m:r>
                          <a:rPr lang="vi-VN" sz="2800" b="1" i="1">
                            <a:solidFill>
                              <a:srgbClr val="66FF33"/>
                            </a:solidFill>
                            <a:latin typeface="Cambria Math" panose="02040503050406030204" pitchFamily="18" charset="0"/>
                            <a:sym typeface="Symbol" panose="05050102010706020507" pitchFamily="18" charset="2"/>
                          </a:rPr>
                          <m:t></m:t>
                        </m:r>
                      </m:e>
                    </m:d>
                  </m:oMath>
                </a14:m>
                <a:r>
                  <a:rPr lang="vi-VN" sz="2800" b="1" dirty="0" smtClean="0">
                    <a:latin typeface="Times New Roman" panose="02020603050405020304" pitchFamily="18" charset="0"/>
                    <a:cs typeface="Times New Roman" panose="02020603050405020304" pitchFamily="18" charset="0"/>
                  </a:rPr>
                  <a:t>:</a:t>
                </a:r>
              </a:p>
              <a:p>
                <a:pPr marL="342900" indent="-342900">
                  <a:lnSpc>
                    <a:spcPct val="130000"/>
                  </a:lnSpc>
                  <a:spcBef>
                    <a:spcPts val="600"/>
                  </a:spcBef>
                  <a:spcAft>
                    <a:spcPts val="600"/>
                  </a:spcAft>
                  <a:buFont typeface="Wingdings" panose="05000000000000000000" pitchFamily="2" charset="2"/>
                  <a:buChar char="§"/>
                  <a:tabLst>
                    <a:tab pos="342900" algn="l"/>
                  </a:tabLst>
                </a:pPr>
                <a:r>
                  <a:rPr lang="vi-VN" sz="2800" i="1" dirty="0" smtClean="0">
                    <a:latin typeface="Times New Roman" panose="02020603050405020304" pitchFamily="18" charset="0"/>
                    <a:cs typeface="Times New Roman" panose="02020603050405020304" pitchFamily="18" charset="0"/>
                  </a:rPr>
                  <a:t>Trường giao hoán</a:t>
                </a:r>
                <a:r>
                  <a:rPr lang="vi-VN" sz="2800" dirty="0" smtClean="0">
                    <a:latin typeface="Times New Roman" panose="02020603050405020304" pitchFamily="18" charset="0"/>
                    <a:cs typeface="Times New Roman" panose="02020603050405020304" pitchFamily="18" charset="0"/>
                  </a:rPr>
                  <a:t>: một trường mà phép nhân có tính giao hoán thì được gọi là trường giao hoán.</a:t>
                </a:r>
              </a:p>
              <a:p>
                <a:pPr marL="342900" indent="-342900">
                  <a:lnSpc>
                    <a:spcPct val="130000"/>
                  </a:lnSpc>
                  <a:spcBef>
                    <a:spcPts val="600"/>
                  </a:spcBef>
                  <a:spcAft>
                    <a:spcPts val="600"/>
                  </a:spcAft>
                  <a:buFont typeface="Wingdings" panose="05000000000000000000" pitchFamily="2" charset="2"/>
                  <a:buChar char="§"/>
                  <a:tabLst>
                    <a:tab pos="342900" algn="l"/>
                  </a:tabLst>
                </a:pPr>
                <a:r>
                  <a:rPr lang="vi-VN" sz="2800" i="1" dirty="0" smtClean="0">
                    <a:latin typeface="Times New Roman" panose="02020603050405020304" pitchFamily="18" charset="0"/>
                    <a:cs typeface="Times New Roman" panose="02020603050405020304" pitchFamily="18" charset="0"/>
                  </a:rPr>
                  <a:t>Tính chất</a:t>
                </a:r>
                <a:r>
                  <a:rPr lang="vi-VN" sz="2800" dirty="0" smtClean="0">
                    <a:latin typeface="Times New Roman" panose="02020603050405020304" pitchFamily="18" charset="0"/>
                    <a:cs typeface="Times New Roman" panose="02020603050405020304" pitchFamily="18" charset="0"/>
                  </a:rPr>
                  <a:t> 1: mọi phần tử </a:t>
                </a:r>
                <a:r>
                  <a:rPr lang="vi-VN" sz="2800" i="1" dirty="0" smtClean="0">
                    <a:solidFill>
                      <a:srgbClr val="66FF33"/>
                    </a:solidFill>
                    <a:latin typeface="Times New Roman" panose="02020603050405020304" pitchFamily="18" charset="0"/>
                    <a:cs typeface="Times New Roman" panose="02020603050405020304" pitchFamily="18" charset="0"/>
                  </a:rPr>
                  <a:t>a</a:t>
                </a:r>
                <a:r>
                  <a:rPr lang="vi-VN" sz="2800" dirty="0" smtClean="0">
                    <a:latin typeface="Times New Roman" panose="02020603050405020304" pitchFamily="18" charset="0"/>
                    <a:cs typeface="Times New Roman" panose="02020603050405020304" pitchFamily="18" charset="0"/>
                  </a:rPr>
                  <a:t> của trường đều thỏa: </a:t>
                </a:r>
                <a:r>
                  <a:rPr lang="vi-VN" sz="2800" i="1" dirty="0" smtClean="0">
                    <a:solidFill>
                      <a:srgbClr val="66FF33"/>
                    </a:solidFill>
                    <a:latin typeface="Times New Roman" panose="02020603050405020304" pitchFamily="18" charset="0"/>
                    <a:cs typeface="Times New Roman" panose="02020603050405020304" pitchFamily="18" charset="0"/>
                  </a:rPr>
                  <a:t>a</a:t>
                </a:r>
                <a:r>
                  <a:rPr lang="vi-VN" sz="2800" dirty="0" smtClean="0">
                    <a:solidFill>
                      <a:srgbClr val="66FF33"/>
                    </a:solidFill>
                    <a:latin typeface="Times New Roman" panose="02020603050405020304" pitchFamily="18" charset="0"/>
                    <a:cs typeface="Times New Roman" panose="02020603050405020304" pitchFamily="18" charset="0"/>
                  </a:rPr>
                  <a:t> * 0 = 0</a:t>
                </a:r>
              </a:p>
              <a:p>
                <a:pPr marL="342900" indent="-342900">
                  <a:lnSpc>
                    <a:spcPct val="130000"/>
                  </a:lnSpc>
                  <a:spcBef>
                    <a:spcPts val="600"/>
                  </a:spcBef>
                  <a:spcAft>
                    <a:spcPts val="600"/>
                  </a:spcAft>
                  <a:buFont typeface="Wingdings" panose="05000000000000000000" pitchFamily="2" charset="2"/>
                  <a:buChar char="§"/>
                  <a:tabLst>
                    <a:tab pos="342900" algn="l"/>
                  </a:tabLst>
                </a:pPr>
                <a:r>
                  <a:rPr lang="vi-VN" sz="2800" i="1" dirty="0">
                    <a:latin typeface="Times New Roman" panose="02020603050405020304" pitchFamily="18" charset="0"/>
                    <a:cs typeface="Times New Roman" panose="02020603050405020304" pitchFamily="18" charset="0"/>
                  </a:rPr>
                  <a:t>Tính chất </a:t>
                </a:r>
                <a:r>
                  <a:rPr lang="vi-VN" sz="2800" dirty="0" smtClean="0">
                    <a:latin typeface="Times New Roman" panose="02020603050405020304" pitchFamily="18" charset="0"/>
                    <a:cs typeface="Times New Roman" panose="02020603050405020304" pitchFamily="18" charset="0"/>
                  </a:rPr>
                  <a:t>2: Nếu </a:t>
                </a:r>
                <a:r>
                  <a:rPr lang="vi-VN" sz="2800" i="1" dirty="0" smtClean="0">
                    <a:latin typeface="Times New Roman" panose="02020603050405020304" pitchFamily="18" charset="0"/>
                    <a:cs typeface="Times New Roman" panose="02020603050405020304" pitchFamily="18" charset="0"/>
                  </a:rPr>
                  <a:t>a, b </a:t>
                </a:r>
                <a:r>
                  <a:rPr lang="vi-VN" sz="2800" dirty="0" smtClean="0">
                    <a:latin typeface="Times New Roman" panose="02020603050405020304" pitchFamily="18" charset="0"/>
                    <a:cs typeface="Times New Roman" panose="02020603050405020304" pitchFamily="18" charset="0"/>
                  </a:rPr>
                  <a:t>là hai phần tử khác 0 của trường thì</a:t>
                </a:r>
                <a:r>
                  <a:rPr lang="vi-VN" sz="2800" dirty="0" smtClean="0">
                    <a:solidFill>
                      <a:srgbClr val="66FF33"/>
                    </a:solidFill>
                    <a:latin typeface="Times New Roman" panose="02020603050405020304" pitchFamily="18" charset="0"/>
                    <a:cs typeface="Times New Roman" panose="02020603050405020304" pitchFamily="18" charset="0"/>
                  </a:rPr>
                  <a:t> </a:t>
                </a:r>
                <a:r>
                  <a:rPr lang="vi-VN" sz="2800" i="1" dirty="0" smtClean="0">
                    <a:solidFill>
                      <a:srgbClr val="66FF33"/>
                    </a:solidFill>
                    <a:latin typeface="Times New Roman" panose="02020603050405020304" pitchFamily="18" charset="0"/>
                    <a:cs typeface="Times New Roman" panose="02020603050405020304" pitchFamily="18" charset="0"/>
                  </a:rPr>
                  <a:t>a * b</a:t>
                </a:r>
                <a:r>
                  <a:rPr lang="vi-VN" sz="2800" dirty="0" smtClean="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800" dirty="0" smtClean="0">
                    <a:solidFill>
                      <a:srgbClr val="66FF33"/>
                    </a:solidFill>
                    <a:latin typeface="Times New Roman" panose="02020603050405020304" pitchFamily="18" charset="0"/>
                    <a:cs typeface="Times New Roman" panose="02020603050405020304" pitchFamily="18" charset="0"/>
                  </a:rPr>
                  <a:t> 0</a:t>
                </a:r>
              </a:p>
              <a:p>
                <a:pPr marL="342900" indent="-342900">
                  <a:lnSpc>
                    <a:spcPct val="130000"/>
                  </a:lnSpc>
                  <a:spcBef>
                    <a:spcPts val="600"/>
                  </a:spcBef>
                  <a:spcAft>
                    <a:spcPts val="600"/>
                  </a:spcAft>
                  <a:buFont typeface="Wingdings" panose="05000000000000000000" pitchFamily="2" charset="2"/>
                  <a:buChar char="§"/>
                  <a:tabLst>
                    <a:tab pos="342900" algn="l"/>
                  </a:tabLst>
                </a:pPr>
                <a:r>
                  <a:rPr lang="vi-VN" sz="2800" i="1" dirty="0">
                    <a:latin typeface="Times New Roman" panose="02020603050405020304" pitchFamily="18" charset="0"/>
                    <a:cs typeface="Times New Roman" panose="02020603050405020304" pitchFamily="18" charset="0"/>
                  </a:rPr>
                  <a:t>Tính chất </a:t>
                </a:r>
                <a:r>
                  <a:rPr lang="vi-VN" sz="2800" dirty="0" smtClean="0">
                    <a:latin typeface="Times New Roman" panose="02020603050405020304" pitchFamily="18" charset="0"/>
                    <a:cs typeface="Times New Roman" panose="02020603050405020304" pitchFamily="18" charset="0"/>
                  </a:rPr>
                  <a:t>3: Nếu </a:t>
                </a:r>
                <a:r>
                  <a:rPr lang="vi-VN" sz="2800" dirty="0" smtClean="0">
                    <a:solidFill>
                      <a:srgbClr val="66FF33"/>
                    </a:solidFill>
                    <a:latin typeface="Times New Roman" panose="02020603050405020304" pitchFamily="18" charset="0"/>
                    <a:cs typeface="Times New Roman" panose="02020603050405020304" pitchFamily="18" charset="0"/>
                  </a:rPr>
                  <a:t>a </a:t>
                </a:r>
                <a:r>
                  <a:rPr lang="vi-VN" sz="2800" dirty="0" smtClean="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800" dirty="0" smtClean="0">
                    <a:solidFill>
                      <a:srgbClr val="66FF33"/>
                    </a:solidFill>
                    <a:latin typeface="Times New Roman" panose="02020603050405020304" pitchFamily="18" charset="0"/>
                    <a:cs typeface="Times New Roman" panose="02020603050405020304" pitchFamily="18" charset="0"/>
                  </a:rPr>
                  <a:t> 0,</a:t>
                </a:r>
                <a:r>
                  <a:rPr lang="vi-VN" sz="2800" dirty="0" smtClean="0">
                    <a:latin typeface="Times New Roman" panose="02020603050405020304" pitchFamily="18" charset="0"/>
                    <a:cs typeface="Times New Roman" panose="02020603050405020304" pitchFamily="18" charset="0"/>
                  </a:rPr>
                  <a:t> và </a:t>
                </a:r>
                <a:r>
                  <a:rPr lang="vi-VN" sz="2800" i="1" dirty="0" smtClean="0">
                    <a:solidFill>
                      <a:srgbClr val="66FF33"/>
                    </a:solidFill>
                    <a:latin typeface="Times New Roman" panose="02020603050405020304" pitchFamily="18" charset="0"/>
                    <a:cs typeface="Times New Roman" panose="02020603050405020304" pitchFamily="18" charset="0"/>
                  </a:rPr>
                  <a:t>a*b = a*c</a:t>
                </a:r>
                <a:r>
                  <a:rPr lang="vi-VN" sz="2800" i="1"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thì </a:t>
                </a:r>
                <a:r>
                  <a:rPr lang="vi-VN" sz="2800" i="1" dirty="0" smtClean="0">
                    <a:solidFill>
                      <a:srgbClr val="66FF33"/>
                    </a:solidFill>
                    <a:latin typeface="Times New Roman" panose="02020603050405020304" pitchFamily="18" charset="0"/>
                    <a:cs typeface="Times New Roman" panose="02020603050405020304" pitchFamily="18" charset="0"/>
                  </a:rPr>
                  <a:t>b = c</a:t>
                </a:r>
                <a:r>
                  <a:rPr lang="vi-VN" sz="2800" dirty="0" smtClean="0">
                    <a:latin typeface="Times New Roman" panose="02020603050405020304" pitchFamily="18" charset="0"/>
                    <a:cs typeface="Times New Roman" panose="02020603050405020304" pitchFamily="18" charset="0"/>
                  </a:rPr>
                  <a:t>. Hay nói cách khác, nếu a </a:t>
                </a:r>
                <a:r>
                  <a:rPr lang="vi-VN" sz="2800"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800" dirty="0" smtClean="0">
                    <a:latin typeface="Times New Roman" panose="02020603050405020304" pitchFamily="18" charset="0"/>
                    <a:cs typeface="Times New Roman" panose="02020603050405020304" pitchFamily="18" charset="0"/>
                  </a:rPr>
                  <a:t> 0 và </a:t>
                </a:r>
                <a:r>
                  <a:rPr lang="vi-VN" sz="2800" i="1" dirty="0" smtClean="0">
                    <a:latin typeface="Times New Roman" panose="02020603050405020304" pitchFamily="18" charset="0"/>
                    <a:cs typeface="Times New Roman" panose="02020603050405020304" pitchFamily="18" charset="0"/>
                  </a:rPr>
                  <a:t>b</a:t>
                </a:r>
                <a:r>
                  <a:rPr lang="vi-VN" sz="2800" i="1"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 </a:t>
                </a:r>
                <a:r>
                  <a:rPr lang="vi-VN" sz="2800" i="1" dirty="0" smtClean="0">
                    <a:latin typeface="Times New Roman" panose="02020603050405020304" pitchFamily="18" charset="0"/>
                    <a:cs typeface="Times New Roman" panose="02020603050405020304" pitchFamily="18" charset="0"/>
                  </a:rPr>
                  <a:t> c</a:t>
                </a:r>
                <a:r>
                  <a:rPr lang="vi-VN" sz="2800" dirty="0" smtClean="0">
                    <a:latin typeface="Times New Roman" panose="02020603050405020304" pitchFamily="18" charset="0"/>
                    <a:cs typeface="Times New Roman" panose="02020603050405020304" pitchFamily="18" charset="0"/>
                  </a:rPr>
                  <a:t> thì </a:t>
                </a:r>
                <a:r>
                  <a:rPr lang="vi-VN" sz="2800" i="1" dirty="0" smtClean="0">
                    <a:solidFill>
                      <a:srgbClr val="66FF33"/>
                    </a:solidFill>
                    <a:latin typeface="Times New Roman" panose="02020603050405020304" pitchFamily="18" charset="0"/>
                    <a:cs typeface="Times New Roman" panose="02020603050405020304" pitchFamily="18" charset="0"/>
                  </a:rPr>
                  <a:t>a*b </a:t>
                </a:r>
                <a:r>
                  <a:rPr lang="vi-VN" sz="2800"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800" i="1" dirty="0" smtClean="0">
                    <a:solidFill>
                      <a:srgbClr val="66FF33"/>
                    </a:solidFill>
                    <a:latin typeface="Times New Roman" panose="02020603050405020304" pitchFamily="18" charset="0"/>
                    <a:cs typeface="Times New Roman" panose="02020603050405020304" pitchFamily="18" charset="0"/>
                  </a:rPr>
                  <a:t> a*c</a:t>
                </a:r>
                <a:endParaRPr lang="vi-VN" sz="2800" dirty="0" smtClean="0">
                  <a:solidFill>
                    <a:srgbClr val="66FF33"/>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957945"/>
                <a:ext cx="11496675" cy="5585732"/>
              </a:xfrm>
              <a:blipFill rotWithShape="0">
                <a:blip r:embed="rId3"/>
                <a:stretch>
                  <a:fillRect l="-1060" r="-180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22</a:t>
            </a:fld>
            <a:endParaRPr lang="en-US"/>
          </a:p>
        </p:txBody>
      </p:sp>
      <p:sp>
        <p:nvSpPr>
          <p:cNvPr id="7"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3.2	 Một số cấu trúc đại số cơ bản</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296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957945"/>
                <a:ext cx="11496675" cy="5585732"/>
              </a:xfrm>
            </p:spPr>
            <p:txBody>
              <a:bodyPr>
                <a:normAutofit/>
              </a:bodyPr>
              <a:lstStyle/>
              <a:p>
                <a:pPr marL="800100" indent="-800100">
                  <a:lnSpc>
                    <a:spcPct val="130000"/>
                  </a:lnSpc>
                  <a:spcBef>
                    <a:spcPts val="600"/>
                  </a:spcBef>
                  <a:spcAft>
                    <a:spcPts val="600"/>
                  </a:spcAft>
                  <a:buNone/>
                  <a:tabLst>
                    <a:tab pos="800100" algn="l"/>
                  </a:tabLst>
                </a:pPr>
                <a:r>
                  <a:rPr lang="vi-VN" sz="2800" b="1" dirty="0" smtClean="0">
                    <a:solidFill>
                      <a:srgbClr val="66FF33"/>
                    </a:solidFill>
                    <a:latin typeface="Times New Roman" panose="02020603050405020304" pitchFamily="18" charset="0"/>
                    <a:cs typeface="Times New Roman" panose="02020603050405020304" pitchFamily="18" charset="0"/>
                  </a:rPr>
                  <a:t>3.2.5</a:t>
                </a:r>
                <a:r>
                  <a:rPr lang="vi-VN" sz="2800" b="1" dirty="0">
                    <a:solidFill>
                      <a:srgbClr val="66FF33"/>
                    </a:solidFill>
                    <a:latin typeface="Times New Roman" panose="02020603050405020304" pitchFamily="18" charset="0"/>
                    <a:cs typeface="Times New Roman" panose="02020603050405020304" pitchFamily="18" charset="0"/>
                  </a:rPr>
                  <a:t>	</a:t>
                </a:r>
                <a:r>
                  <a:rPr lang="en-US" sz="2800" b="1" dirty="0" smtClean="0">
                    <a:solidFill>
                      <a:srgbClr val="66FF33"/>
                    </a:solidFill>
                    <a:latin typeface="Times New Roman" panose="02020603050405020304" pitchFamily="18" charset="0"/>
                    <a:cs typeface="Times New Roman" panose="02020603050405020304" pitchFamily="18" charset="0"/>
                  </a:rPr>
                  <a:t> </a:t>
                </a:r>
                <a:r>
                  <a:rPr lang="vi-VN" sz="2800" b="1" dirty="0" smtClean="0">
                    <a:solidFill>
                      <a:srgbClr val="66FF33"/>
                    </a:solidFill>
                    <a:latin typeface="Times New Roman" panose="02020603050405020304" pitchFamily="18" charset="0"/>
                    <a:cs typeface="Times New Roman" panose="02020603050405020304" pitchFamily="18" charset="0"/>
                  </a:rPr>
                  <a:t>Trường </a:t>
                </a:r>
                <a14:m>
                  <m:oMath xmlns:m="http://schemas.openxmlformats.org/officeDocument/2006/math">
                    <m:d>
                      <m:dPr>
                        <m:begChr m:val="⟨"/>
                        <m:endChr m:val="⟩"/>
                        <m:ctrlPr>
                          <a:rPr lang="vi-VN" sz="3200" b="1" i="1">
                            <a:solidFill>
                              <a:srgbClr val="66FF33"/>
                            </a:solidFill>
                            <a:latin typeface="Cambria Math" panose="02040503050406030204" pitchFamily="18" charset="0"/>
                          </a:rPr>
                        </m:ctrlPr>
                      </m:dPr>
                      <m:e>
                        <m:r>
                          <a:rPr lang="vi-VN" sz="3200" b="1" i="1">
                            <a:solidFill>
                              <a:srgbClr val="66FF33"/>
                            </a:solidFill>
                            <a:latin typeface="Cambria Math" panose="02040503050406030204" pitchFamily="18" charset="0"/>
                          </a:rPr>
                          <m:t>𝑭</m:t>
                        </m:r>
                        <m:r>
                          <a:rPr lang="vi-VN" sz="3200" b="1" i="1">
                            <a:solidFill>
                              <a:srgbClr val="66FF33"/>
                            </a:solidFill>
                            <a:latin typeface="Cambria Math" panose="02040503050406030204" pitchFamily="18" charset="0"/>
                          </a:rPr>
                          <m:t>,+,</m:t>
                        </m:r>
                        <m:r>
                          <a:rPr lang="vi-VN" sz="2800" b="1" i="1">
                            <a:solidFill>
                              <a:srgbClr val="66FF33"/>
                            </a:solidFill>
                            <a:latin typeface="Cambria Math" panose="02040503050406030204" pitchFamily="18" charset="0"/>
                            <a:sym typeface="Symbol" panose="05050102010706020507" pitchFamily="18" charset="2"/>
                          </a:rPr>
                          <m:t></m:t>
                        </m:r>
                      </m:e>
                    </m:d>
                  </m:oMath>
                </a14:m>
                <a:r>
                  <a:rPr lang="vi-VN" sz="2800" b="1" dirty="0" smtClean="0">
                    <a:latin typeface="Times New Roman" panose="02020603050405020304" pitchFamily="18" charset="0"/>
                    <a:cs typeface="Times New Roman" panose="02020603050405020304" pitchFamily="18" charset="0"/>
                  </a:rPr>
                  <a:t>:</a:t>
                </a:r>
              </a:p>
              <a:p>
                <a:pPr marL="342900" indent="-342900">
                  <a:lnSpc>
                    <a:spcPct val="130000"/>
                  </a:lnSpc>
                  <a:spcBef>
                    <a:spcPts val="600"/>
                  </a:spcBef>
                  <a:spcAft>
                    <a:spcPts val="600"/>
                  </a:spcAft>
                  <a:buFont typeface="Wingdings" panose="05000000000000000000" pitchFamily="2" charset="2"/>
                  <a:buChar char="§"/>
                  <a:tabLst>
                    <a:tab pos="342900" algn="l"/>
                  </a:tabLst>
                </a:pPr>
                <a:r>
                  <a:rPr lang="vi-VN" sz="2800" i="1" dirty="0" smtClean="0">
                    <a:latin typeface="Times New Roman" panose="02020603050405020304" pitchFamily="18" charset="0"/>
                    <a:cs typeface="Times New Roman" panose="02020603050405020304" pitchFamily="18" charset="0"/>
                  </a:rPr>
                  <a:t>Trường giao hoán</a:t>
                </a:r>
                <a:r>
                  <a:rPr lang="vi-VN" sz="2800" dirty="0" smtClean="0">
                    <a:latin typeface="Times New Roman" panose="02020603050405020304" pitchFamily="18" charset="0"/>
                    <a:cs typeface="Times New Roman" panose="02020603050405020304" pitchFamily="18" charset="0"/>
                  </a:rPr>
                  <a:t>: một trường mà phép nhân có tính giao hoán thì được gọi là trường giao hoán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957945"/>
                <a:ext cx="11496675" cy="5585732"/>
              </a:xfrm>
              <a:blipFill rotWithShape="0">
                <a:blip r:embed="rId3"/>
                <a:stretch>
                  <a:fillRect l="-1060" r="-116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23</a:t>
            </a:fld>
            <a:endParaRPr lang="en-US"/>
          </a:p>
        </p:txBody>
      </p:sp>
      <p:sp>
        <p:nvSpPr>
          <p:cNvPr id="7" name="Rectangle 6"/>
          <p:cNvSpPr/>
          <p:nvPr/>
        </p:nvSpPr>
        <p:spPr>
          <a:xfrm>
            <a:off x="7275758" y="2823348"/>
            <a:ext cx="3560590" cy="652486"/>
          </a:xfrm>
          <a:prstGeom prst="rect">
            <a:avLst/>
          </a:prstGeom>
        </p:spPr>
        <p:txBody>
          <a:bodyPr wrap="none">
            <a:spAutoFit/>
          </a:bodyPr>
          <a:lstStyle/>
          <a:p>
            <a:pPr>
              <a:lnSpc>
                <a:spcPct val="130000"/>
              </a:lnSpc>
              <a:spcBef>
                <a:spcPts val="600"/>
              </a:spcBef>
              <a:spcAft>
                <a:spcPts val="600"/>
              </a:spcAft>
              <a:tabLst>
                <a:tab pos="342900" algn="l"/>
              </a:tabLst>
            </a:pPr>
            <a:r>
              <a:rPr lang="vi-VN" sz="2800" dirty="0">
                <a:latin typeface="Times New Roman" panose="02020603050405020304" pitchFamily="18" charset="0"/>
                <a:cs typeface="Times New Roman" panose="02020603050405020304" pitchFamily="18" charset="0"/>
              </a:rPr>
              <a:t>Bảng trường hợp m </a:t>
            </a:r>
            <a:r>
              <a:rPr lang="vi-VN" sz="2800" dirty="0" smtClean="0">
                <a:latin typeface="Times New Roman" panose="02020603050405020304" pitchFamily="18" charset="0"/>
                <a:cs typeface="Times New Roman" panose="02020603050405020304" pitchFamily="18" charset="0"/>
              </a:rPr>
              <a:t>= 6</a:t>
            </a:r>
            <a:endParaRPr lang="vi-VN" sz="2800" dirty="0">
              <a:latin typeface="Times New Roman" panose="02020603050405020304" pitchFamily="18" charset="0"/>
              <a:cs typeface="Times New Roman" panose="02020603050405020304" pitchFamily="18" charset="0"/>
            </a:endParaRPr>
          </a:p>
        </p:txBody>
      </p:sp>
      <p:sp>
        <p:nvSpPr>
          <p:cNvPr id="9" name="Rectangle 8"/>
          <p:cNvSpPr/>
          <p:nvPr/>
        </p:nvSpPr>
        <p:spPr>
          <a:xfrm>
            <a:off x="342899" y="3371841"/>
            <a:ext cx="6096000" cy="2277034"/>
          </a:xfrm>
          <a:prstGeom prst="rect">
            <a:avLst/>
          </a:prstGeom>
        </p:spPr>
        <p:txBody>
          <a:bodyPr>
            <a:spAutoFit/>
          </a:bodyPr>
          <a:lstStyle/>
          <a:p>
            <a:pPr>
              <a:lnSpc>
                <a:spcPct val="130000"/>
              </a:lnSpc>
              <a:spcBef>
                <a:spcPts val="600"/>
              </a:spcBef>
              <a:spcAft>
                <a:spcPts val="600"/>
              </a:spcAft>
              <a:tabLst>
                <a:tab pos="342900" algn="l"/>
              </a:tabLst>
            </a:pPr>
            <a:r>
              <a:rPr lang="vi-VN" sz="2800" dirty="0">
                <a:latin typeface="Times New Roman" panose="02020603050405020304" pitchFamily="18" charset="0"/>
                <a:cs typeface="Times New Roman" panose="02020603050405020304" pitchFamily="18" charset="0"/>
              </a:rPr>
              <a:t>Ví dụ: với </a:t>
            </a:r>
            <a:r>
              <a:rPr lang="vi-VN" sz="2800" i="1" dirty="0">
                <a:latin typeface="Times New Roman" panose="02020603050405020304" pitchFamily="18" charset="0"/>
                <a:cs typeface="Times New Roman" panose="02020603050405020304" pitchFamily="18" charset="0"/>
              </a:rPr>
              <a:t>m</a:t>
            </a:r>
            <a:r>
              <a:rPr lang="vi-VN" sz="2800" dirty="0">
                <a:latin typeface="Times New Roman" panose="02020603050405020304" pitchFamily="18" charset="0"/>
                <a:cs typeface="Times New Roman" panose="02020603050405020304" pitchFamily="18" charset="0"/>
              </a:rPr>
              <a:t> là một số nguyên dương xác định, tập G = {0, 1, ..., </a:t>
            </a:r>
            <a:r>
              <a:rPr lang="vi-VN" sz="2800" i="1" dirty="0">
                <a:latin typeface="Times New Roman" panose="02020603050405020304" pitchFamily="18" charset="0"/>
                <a:cs typeface="Times New Roman" panose="02020603050405020304" pitchFamily="18" charset="0"/>
              </a:rPr>
              <a:t>m</a:t>
            </a:r>
            <a:r>
              <a:rPr lang="vi-VN" sz="2800" dirty="0">
                <a:latin typeface="Times New Roman" panose="02020603050405020304" pitchFamily="18" charset="0"/>
                <a:cs typeface="Times New Roman" panose="02020603050405020304" pitchFamily="18" charset="0"/>
              </a:rPr>
              <a:t>-1} với phép cộng modulo m là một nhóm giao hoán và là một nhóm hữu hạn.</a:t>
            </a:r>
          </a:p>
        </p:txBody>
      </p:sp>
      <p:graphicFrame>
        <p:nvGraphicFramePr>
          <p:cNvPr id="10" name="Table 9"/>
          <p:cNvGraphicFramePr>
            <a:graphicFrameLocks noGrp="1"/>
          </p:cNvGraphicFramePr>
          <p:nvPr>
            <p:extLst>
              <p:ext uri="{D42A27DB-BD31-4B8C-83A1-F6EECF244321}">
                <p14:modId xmlns:p14="http://schemas.microsoft.com/office/powerpoint/2010/main" val="2985479503"/>
              </p:ext>
            </p:extLst>
          </p:nvPr>
        </p:nvGraphicFramePr>
        <p:xfrm>
          <a:off x="7047865" y="3429636"/>
          <a:ext cx="4244975" cy="3114040"/>
        </p:xfrm>
        <a:graphic>
          <a:graphicData uri="http://schemas.openxmlformats.org/drawingml/2006/table">
            <a:tbl>
              <a:tblPr firstRow="1" bandRow="1">
                <a:tableStyleId>{5C22544A-7EE6-4342-B048-85BDC9FD1C3A}</a:tableStyleId>
              </a:tblPr>
              <a:tblGrid>
                <a:gridCol w="554355"/>
                <a:gridCol w="585470"/>
                <a:gridCol w="619125"/>
                <a:gridCol w="600075"/>
                <a:gridCol w="628650"/>
                <a:gridCol w="685800"/>
                <a:gridCol w="571500"/>
              </a:tblGrid>
              <a:tr h="370840">
                <a:tc gridSpan="7">
                  <a:txBody>
                    <a:bodyPr/>
                    <a:lstStyle/>
                    <a:p>
                      <a:pPr algn="ctr"/>
                      <a:r>
                        <a:rPr lang="vi-VN" i="1" dirty="0" smtClean="0"/>
                        <a:t>m</a:t>
                      </a:r>
                      <a:r>
                        <a:rPr lang="vi-VN" dirty="0" smtClean="0"/>
                        <a:t> = 6</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r>
              <a:tr h="370840">
                <a:tc>
                  <a:txBody>
                    <a:bodyPr/>
                    <a:lstStyle/>
                    <a:p>
                      <a:pPr algn="ctr"/>
                      <a:r>
                        <a:rPr lang="en-US" sz="2800" dirty="0" smtClean="0">
                          <a:solidFill>
                            <a:srgbClr val="FF0000"/>
                          </a:solidFill>
                          <a:sym typeface="Symbol" panose="05050102010706020507" pitchFamily="18" charset="2"/>
                        </a:rPr>
                        <a:t></a:t>
                      </a:r>
                      <a:endParaRPr lang="en-US" sz="2800" dirty="0">
                        <a:solidFill>
                          <a:srgbClr val="FF0000"/>
                        </a:solidFill>
                      </a:endParaRPr>
                    </a:p>
                  </a:txBody>
                  <a:tcPr/>
                </a:tc>
                <a:tc>
                  <a:txBody>
                    <a:bodyPr/>
                    <a:lstStyle/>
                    <a:p>
                      <a:pPr algn="ctr"/>
                      <a:r>
                        <a:rPr lang="vi-VN" dirty="0" smtClean="0">
                          <a:solidFill>
                            <a:srgbClr val="0070C0"/>
                          </a:solidFill>
                        </a:rPr>
                        <a:t>0</a:t>
                      </a:r>
                      <a:endParaRPr lang="en-US" dirty="0">
                        <a:solidFill>
                          <a:srgbClr val="0070C0"/>
                        </a:solidFill>
                      </a:endParaRPr>
                    </a:p>
                  </a:txBody>
                  <a:tcPr/>
                </a:tc>
                <a:tc>
                  <a:txBody>
                    <a:bodyPr/>
                    <a:lstStyle/>
                    <a:p>
                      <a:pPr algn="ctr"/>
                      <a:r>
                        <a:rPr lang="vi-VN" dirty="0" smtClean="0">
                          <a:solidFill>
                            <a:srgbClr val="0070C0"/>
                          </a:solidFill>
                        </a:rPr>
                        <a:t>1</a:t>
                      </a:r>
                      <a:endParaRPr lang="en-US" dirty="0">
                        <a:solidFill>
                          <a:srgbClr val="0070C0"/>
                        </a:solidFill>
                      </a:endParaRPr>
                    </a:p>
                  </a:txBody>
                  <a:tcPr/>
                </a:tc>
                <a:tc>
                  <a:txBody>
                    <a:bodyPr/>
                    <a:lstStyle/>
                    <a:p>
                      <a:pPr algn="ctr"/>
                      <a:r>
                        <a:rPr lang="vi-VN" dirty="0" smtClean="0">
                          <a:solidFill>
                            <a:srgbClr val="0070C0"/>
                          </a:solidFill>
                        </a:rPr>
                        <a:t>2</a:t>
                      </a:r>
                      <a:endParaRPr lang="en-US" dirty="0">
                        <a:solidFill>
                          <a:srgbClr val="0070C0"/>
                        </a:solidFill>
                      </a:endParaRPr>
                    </a:p>
                  </a:txBody>
                  <a:tcPr/>
                </a:tc>
                <a:tc>
                  <a:txBody>
                    <a:bodyPr/>
                    <a:lstStyle/>
                    <a:p>
                      <a:pPr algn="ctr"/>
                      <a:r>
                        <a:rPr lang="vi-VN" dirty="0" smtClean="0">
                          <a:solidFill>
                            <a:srgbClr val="0070C0"/>
                          </a:solidFill>
                        </a:rPr>
                        <a:t>3</a:t>
                      </a:r>
                      <a:endParaRPr lang="en-US" dirty="0">
                        <a:solidFill>
                          <a:srgbClr val="0070C0"/>
                        </a:solidFill>
                      </a:endParaRPr>
                    </a:p>
                  </a:txBody>
                  <a:tcPr/>
                </a:tc>
                <a:tc>
                  <a:txBody>
                    <a:bodyPr/>
                    <a:lstStyle/>
                    <a:p>
                      <a:pPr algn="ctr"/>
                      <a:r>
                        <a:rPr lang="vi-VN" dirty="0" smtClean="0">
                          <a:solidFill>
                            <a:srgbClr val="0070C0"/>
                          </a:solidFill>
                        </a:rPr>
                        <a:t>4</a:t>
                      </a:r>
                      <a:endParaRPr lang="en-US" dirty="0">
                        <a:solidFill>
                          <a:srgbClr val="0070C0"/>
                        </a:solidFill>
                      </a:endParaRPr>
                    </a:p>
                  </a:txBody>
                  <a:tcPr/>
                </a:tc>
                <a:tc>
                  <a:txBody>
                    <a:bodyPr/>
                    <a:lstStyle/>
                    <a:p>
                      <a:pPr algn="ctr"/>
                      <a:r>
                        <a:rPr lang="vi-VN" dirty="0" smtClean="0">
                          <a:solidFill>
                            <a:srgbClr val="0070C0"/>
                          </a:solidFill>
                        </a:rPr>
                        <a:t>5</a:t>
                      </a:r>
                      <a:endParaRPr lang="en-US" dirty="0">
                        <a:solidFill>
                          <a:srgbClr val="0070C0"/>
                        </a:solidFill>
                      </a:endParaRPr>
                    </a:p>
                  </a:txBody>
                  <a:tcPr/>
                </a:tc>
              </a:tr>
              <a:tr h="370840">
                <a:tc>
                  <a:txBody>
                    <a:bodyPr/>
                    <a:lstStyle/>
                    <a:p>
                      <a:pPr algn="ctr"/>
                      <a:r>
                        <a:rPr lang="vi-VN" dirty="0" smtClean="0">
                          <a:solidFill>
                            <a:srgbClr val="0070C0"/>
                          </a:solidFill>
                        </a:rPr>
                        <a:t>0</a:t>
                      </a:r>
                      <a:endParaRPr lang="en-US" dirty="0">
                        <a:solidFill>
                          <a:srgbClr val="0070C0"/>
                        </a:solidFill>
                      </a:endParaRPr>
                    </a:p>
                  </a:txBody>
                  <a:tcPr/>
                </a:tc>
                <a:tc>
                  <a:txBody>
                    <a:bodyPr/>
                    <a:lstStyle/>
                    <a:p>
                      <a:pPr algn="ctr"/>
                      <a:r>
                        <a:rPr lang="vi-VN" dirty="0" smtClean="0"/>
                        <a:t>0</a:t>
                      </a:r>
                      <a:endParaRPr lang="en-US" dirty="0"/>
                    </a:p>
                  </a:txBody>
                  <a:tcPr/>
                </a:tc>
                <a:tc>
                  <a:txBody>
                    <a:bodyPr/>
                    <a:lstStyle/>
                    <a:p>
                      <a:pPr algn="ctr"/>
                      <a:r>
                        <a:rPr lang="vi-VN" u="none" dirty="0" smtClean="0"/>
                        <a:t>1</a:t>
                      </a:r>
                      <a:endParaRPr lang="en-US" u="none" dirty="0"/>
                    </a:p>
                  </a:txBody>
                  <a:tcPr/>
                </a:tc>
                <a:tc>
                  <a:txBody>
                    <a:bodyPr/>
                    <a:lstStyle/>
                    <a:p>
                      <a:pPr algn="ctr"/>
                      <a:r>
                        <a:rPr lang="vi-VN" dirty="0" smtClean="0"/>
                        <a:t>2</a:t>
                      </a:r>
                      <a:endParaRPr lang="en-US" dirty="0"/>
                    </a:p>
                  </a:txBody>
                  <a:tcPr/>
                </a:tc>
                <a:tc>
                  <a:txBody>
                    <a:bodyPr/>
                    <a:lstStyle/>
                    <a:p>
                      <a:pPr algn="ctr"/>
                      <a:r>
                        <a:rPr lang="vi-VN" dirty="0" smtClean="0"/>
                        <a:t>3</a:t>
                      </a:r>
                      <a:endParaRPr lang="en-US" dirty="0"/>
                    </a:p>
                  </a:txBody>
                  <a:tcPr/>
                </a:tc>
                <a:tc>
                  <a:txBody>
                    <a:bodyPr/>
                    <a:lstStyle/>
                    <a:p>
                      <a:pPr algn="ctr"/>
                      <a:r>
                        <a:rPr lang="vi-VN" dirty="0" smtClean="0"/>
                        <a:t>4</a:t>
                      </a:r>
                      <a:endParaRPr lang="en-US" dirty="0"/>
                    </a:p>
                  </a:txBody>
                  <a:tcPr/>
                </a:tc>
                <a:tc>
                  <a:txBody>
                    <a:bodyPr/>
                    <a:lstStyle/>
                    <a:p>
                      <a:pPr algn="ctr"/>
                      <a:r>
                        <a:rPr lang="vi-VN" dirty="0" smtClean="0"/>
                        <a:t>5</a:t>
                      </a:r>
                      <a:endParaRPr lang="en-US" dirty="0"/>
                    </a:p>
                  </a:txBody>
                  <a:tcPr/>
                </a:tc>
              </a:tr>
              <a:tr h="370840">
                <a:tc>
                  <a:txBody>
                    <a:bodyPr/>
                    <a:lstStyle/>
                    <a:p>
                      <a:pPr algn="ctr"/>
                      <a:r>
                        <a:rPr lang="vi-VN" dirty="0" smtClean="0">
                          <a:solidFill>
                            <a:srgbClr val="0070C0"/>
                          </a:solidFill>
                        </a:rPr>
                        <a:t>1</a:t>
                      </a:r>
                      <a:endParaRPr lang="en-US" dirty="0">
                        <a:solidFill>
                          <a:srgbClr val="0070C0"/>
                        </a:solidFill>
                      </a:endParaRPr>
                    </a:p>
                  </a:txBody>
                  <a:tcPr/>
                </a:tc>
                <a:tc>
                  <a:txBody>
                    <a:bodyPr/>
                    <a:lstStyle/>
                    <a:p>
                      <a:pPr algn="ctr"/>
                      <a:r>
                        <a:rPr lang="vi-VN" dirty="0" smtClean="0"/>
                        <a:t>1</a:t>
                      </a:r>
                      <a:endParaRPr lang="en-US" dirty="0"/>
                    </a:p>
                  </a:txBody>
                  <a:tcPr/>
                </a:tc>
                <a:tc>
                  <a:txBody>
                    <a:bodyPr/>
                    <a:lstStyle/>
                    <a:p>
                      <a:pPr algn="ctr"/>
                      <a:r>
                        <a:rPr lang="vi-VN" dirty="0" smtClean="0"/>
                        <a:t>2</a:t>
                      </a:r>
                      <a:endParaRPr lang="en-US" dirty="0"/>
                    </a:p>
                  </a:txBody>
                  <a:tcPr/>
                </a:tc>
                <a:tc>
                  <a:txBody>
                    <a:bodyPr/>
                    <a:lstStyle/>
                    <a:p>
                      <a:pPr algn="ctr"/>
                      <a:r>
                        <a:rPr lang="vi-VN" dirty="0" smtClean="0"/>
                        <a:t>3</a:t>
                      </a:r>
                      <a:endParaRPr lang="en-US" dirty="0"/>
                    </a:p>
                  </a:txBody>
                  <a:tcPr/>
                </a:tc>
                <a:tc>
                  <a:txBody>
                    <a:bodyPr/>
                    <a:lstStyle/>
                    <a:p>
                      <a:pPr algn="ctr"/>
                      <a:r>
                        <a:rPr lang="vi-VN" dirty="0" smtClean="0"/>
                        <a:t>4</a:t>
                      </a:r>
                      <a:endParaRPr lang="en-US" dirty="0"/>
                    </a:p>
                  </a:txBody>
                  <a:tcPr/>
                </a:tc>
                <a:tc>
                  <a:txBody>
                    <a:bodyPr/>
                    <a:lstStyle/>
                    <a:p>
                      <a:pPr algn="ctr"/>
                      <a:r>
                        <a:rPr lang="vi-VN" dirty="0" smtClean="0"/>
                        <a:t>5</a:t>
                      </a:r>
                      <a:endParaRPr lang="en-US" dirty="0">
                        <a:solidFill>
                          <a:srgbClr val="FF0000"/>
                        </a:solidFill>
                      </a:endParaRPr>
                    </a:p>
                  </a:txBody>
                  <a:tcPr/>
                </a:tc>
                <a:tc>
                  <a:txBody>
                    <a:bodyPr/>
                    <a:lstStyle/>
                    <a:p>
                      <a:pPr algn="ctr"/>
                      <a:r>
                        <a:rPr lang="vi-VN" dirty="0" smtClean="0">
                          <a:solidFill>
                            <a:srgbClr val="FF0000"/>
                          </a:solidFill>
                        </a:rPr>
                        <a:t>0</a:t>
                      </a:r>
                      <a:endParaRPr lang="en-US" dirty="0">
                        <a:solidFill>
                          <a:srgbClr val="FF0000"/>
                        </a:solidFill>
                      </a:endParaRPr>
                    </a:p>
                  </a:txBody>
                  <a:tcPr/>
                </a:tc>
              </a:tr>
              <a:tr h="370840">
                <a:tc>
                  <a:txBody>
                    <a:bodyPr/>
                    <a:lstStyle/>
                    <a:p>
                      <a:pPr algn="ctr"/>
                      <a:r>
                        <a:rPr lang="vi-VN" dirty="0" smtClean="0">
                          <a:solidFill>
                            <a:srgbClr val="0070C0"/>
                          </a:solidFill>
                        </a:rPr>
                        <a:t>2</a:t>
                      </a:r>
                      <a:endParaRPr lang="en-US" dirty="0">
                        <a:solidFill>
                          <a:srgbClr val="0070C0"/>
                        </a:solidFill>
                      </a:endParaRPr>
                    </a:p>
                  </a:txBody>
                  <a:tcPr/>
                </a:tc>
                <a:tc>
                  <a:txBody>
                    <a:bodyPr/>
                    <a:lstStyle/>
                    <a:p>
                      <a:pPr algn="ctr"/>
                      <a:r>
                        <a:rPr lang="vi-VN" dirty="0" smtClean="0"/>
                        <a:t>2</a:t>
                      </a:r>
                      <a:endParaRPr lang="en-US" dirty="0"/>
                    </a:p>
                  </a:txBody>
                  <a:tcPr/>
                </a:tc>
                <a:tc>
                  <a:txBody>
                    <a:bodyPr/>
                    <a:lstStyle/>
                    <a:p>
                      <a:pPr algn="ctr"/>
                      <a:r>
                        <a:rPr lang="vi-VN" dirty="0" smtClean="0"/>
                        <a:t>3</a:t>
                      </a:r>
                      <a:endParaRPr lang="en-US" dirty="0"/>
                    </a:p>
                  </a:txBody>
                  <a:tcPr/>
                </a:tc>
                <a:tc>
                  <a:txBody>
                    <a:bodyPr/>
                    <a:lstStyle/>
                    <a:p>
                      <a:pPr algn="ctr"/>
                      <a:r>
                        <a:rPr lang="vi-VN" dirty="0" smtClean="0"/>
                        <a:t>4</a:t>
                      </a:r>
                      <a:endParaRPr lang="en-US" dirty="0"/>
                    </a:p>
                  </a:txBody>
                  <a:tcPr/>
                </a:tc>
                <a:tc>
                  <a:txBody>
                    <a:bodyPr/>
                    <a:lstStyle/>
                    <a:p>
                      <a:pPr algn="ctr"/>
                      <a:r>
                        <a:rPr lang="vi-VN" dirty="0" smtClean="0"/>
                        <a:t>5</a:t>
                      </a:r>
                      <a:endParaRPr lang="en-US" dirty="0">
                        <a:solidFill>
                          <a:srgbClr val="FF0000"/>
                        </a:solidFill>
                      </a:endParaRPr>
                    </a:p>
                  </a:txBody>
                  <a:tcPr/>
                </a:tc>
                <a:tc>
                  <a:txBody>
                    <a:bodyPr/>
                    <a:lstStyle/>
                    <a:p>
                      <a:pPr algn="ctr"/>
                      <a:r>
                        <a:rPr lang="vi-VN" dirty="0" smtClean="0">
                          <a:solidFill>
                            <a:srgbClr val="FF0000"/>
                          </a:solidFill>
                        </a:rPr>
                        <a:t>0</a:t>
                      </a:r>
                      <a:endParaRPr lang="en-US" dirty="0">
                        <a:solidFill>
                          <a:srgbClr val="FF0000"/>
                        </a:solidFill>
                      </a:endParaRPr>
                    </a:p>
                  </a:txBody>
                  <a:tcPr/>
                </a:tc>
                <a:tc>
                  <a:txBody>
                    <a:bodyPr/>
                    <a:lstStyle/>
                    <a:p>
                      <a:pPr algn="ctr"/>
                      <a:r>
                        <a:rPr lang="vi-VN" dirty="0" smtClean="0">
                          <a:solidFill>
                            <a:srgbClr val="FF0000"/>
                          </a:solidFill>
                        </a:rPr>
                        <a:t>1</a:t>
                      </a:r>
                      <a:endParaRPr lang="en-US" dirty="0">
                        <a:solidFill>
                          <a:srgbClr val="FF0000"/>
                        </a:solidFill>
                      </a:endParaRPr>
                    </a:p>
                  </a:txBody>
                  <a:tcPr/>
                </a:tc>
              </a:tr>
              <a:tr h="370840">
                <a:tc>
                  <a:txBody>
                    <a:bodyPr/>
                    <a:lstStyle/>
                    <a:p>
                      <a:pPr algn="ctr"/>
                      <a:r>
                        <a:rPr lang="vi-VN" dirty="0" smtClean="0">
                          <a:solidFill>
                            <a:srgbClr val="0070C0"/>
                          </a:solidFill>
                        </a:rPr>
                        <a:t>3</a:t>
                      </a:r>
                      <a:endParaRPr lang="en-US" dirty="0">
                        <a:solidFill>
                          <a:srgbClr val="0070C0"/>
                        </a:solidFill>
                      </a:endParaRPr>
                    </a:p>
                  </a:txBody>
                  <a:tcPr/>
                </a:tc>
                <a:tc>
                  <a:txBody>
                    <a:bodyPr/>
                    <a:lstStyle/>
                    <a:p>
                      <a:pPr algn="ctr"/>
                      <a:r>
                        <a:rPr lang="vi-VN" dirty="0" smtClean="0"/>
                        <a:t>3</a:t>
                      </a:r>
                      <a:endParaRPr lang="en-US" dirty="0"/>
                    </a:p>
                  </a:txBody>
                  <a:tcPr/>
                </a:tc>
                <a:tc>
                  <a:txBody>
                    <a:bodyPr/>
                    <a:lstStyle/>
                    <a:p>
                      <a:pPr algn="ctr"/>
                      <a:r>
                        <a:rPr lang="vi-VN" dirty="0" smtClean="0"/>
                        <a:t>4</a:t>
                      </a:r>
                      <a:endParaRPr lang="en-US" dirty="0"/>
                    </a:p>
                  </a:txBody>
                  <a:tcPr/>
                </a:tc>
                <a:tc>
                  <a:txBody>
                    <a:bodyPr/>
                    <a:lstStyle/>
                    <a:p>
                      <a:pPr algn="ctr"/>
                      <a:r>
                        <a:rPr lang="vi-VN" dirty="0" smtClean="0"/>
                        <a:t>5</a:t>
                      </a:r>
                      <a:endParaRPr lang="en-US" dirty="0">
                        <a:solidFill>
                          <a:srgbClr val="FF0000"/>
                        </a:solidFill>
                      </a:endParaRPr>
                    </a:p>
                  </a:txBody>
                  <a:tcPr/>
                </a:tc>
                <a:tc>
                  <a:txBody>
                    <a:bodyPr/>
                    <a:lstStyle/>
                    <a:p>
                      <a:pPr algn="ctr"/>
                      <a:r>
                        <a:rPr lang="vi-VN" dirty="0" smtClean="0">
                          <a:solidFill>
                            <a:srgbClr val="FF0000"/>
                          </a:solidFill>
                        </a:rPr>
                        <a:t>0</a:t>
                      </a:r>
                      <a:endParaRPr lang="en-US" dirty="0">
                        <a:solidFill>
                          <a:srgbClr val="FF0000"/>
                        </a:solidFill>
                      </a:endParaRPr>
                    </a:p>
                  </a:txBody>
                  <a:tcPr/>
                </a:tc>
                <a:tc>
                  <a:txBody>
                    <a:bodyPr/>
                    <a:lstStyle/>
                    <a:p>
                      <a:pPr algn="ctr"/>
                      <a:r>
                        <a:rPr lang="vi-VN" dirty="0" smtClean="0">
                          <a:solidFill>
                            <a:srgbClr val="FF0000"/>
                          </a:solidFill>
                        </a:rPr>
                        <a:t>1</a:t>
                      </a:r>
                      <a:endParaRPr lang="en-US" dirty="0">
                        <a:solidFill>
                          <a:srgbClr val="FF0000"/>
                        </a:solidFill>
                      </a:endParaRPr>
                    </a:p>
                  </a:txBody>
                  <a:tcPr/>
                </a:tc>
                <a:tc>
                  <a:txBody>
                    <a:bodyPr/>
                    <a:lstStyle/>
                    <a:p>
                      <a:pPr algn="ctr"/>
                      <a:r>
                        <a:rPr lang="vi-VN" dirty="0" smtClean="0">
                          <a:solidFill>
                            <a:srgbClr val="FF0000"/>
                          </a:solidFill>
                        </a:rPr>
                        <a:t>2</a:t>
                      </a:r>
                      <a:endParaRPr lang="en-US" dirty="0">
                        <a:solidFill>
                          <a:srgbClr val="FF0000"/>
                        </a:solidFill>
                      </a:endParaRPr>
                    </a:p>
                  </a:txBody>
                  <a:tcPr/>
                </a:tc>
              </a:tr>
              <a:tr h="370840">
                <a:tc>
                  <a:txBody>
                    <a:bodyPr/>
                    <a:lstStyle/>
                    <a:p>
                      <a:pPr algn="ctr"/>
                      <a:r>
                        <a:rPr lang="vi-VN" dirty="0" smtClean="0">
                          <a:solidFill>
                            <a:srgbClr val="0070C0"/>
                          </a:solidFill>
                        </a:rPr>
                        <a:t>4</a:t>
                      </a:r>
                      <a:endParaRPr lang="en-US" dirty="0">
                        <a:solidFill>
                          <a:srgbClr val="0070C0"/>
                        </a:solidFill>
                      </a:endParaRPr>
                    </a:p>
                  </a:txBody>
                  <a:tcPr/>
                </a:tc>
                <a:tc>
                  <a:txBody>
                    <a:bodyPr/>
                    <a:lstStyle/>
                    <a:p>
                      <a:pPr algn="ctr"/>
                      <a:r>
                        <a:rPr lang="vi-VN" dirty="0" smtClean="0"/>
                        <a:t>4</a:t>
                      </a:r>
                      <a:endParaRPr lang="en-US" dirty="0"/>
                    </a:p>
                  </a:txBody>
                  <a:tcPr/>
                </a:tc>
                <a:tc>
                  <a:txBody>
                    <a:bodyPr/>
                    <a:lstStyle/>
                    <a:p>
                      <a:pPr algn="ctr"/>
                      <a:r>
                        <a:rPr lang="vi-VN" dirty="0" smtClean="0"/>
                        <a:t>5</a:t>
                      </a:r>
                      <a:endParaRPr lang="en-US" dirty="0">
                        <a:solidFill>
                          <a:srgbClr val="FF0000"/>
                        </a:solidFill>
                      </a:endParaRPr>
                    </a:p>
                  </a:txBody>
                  <a:tcPr/>
                </a:tc>
                <a:tc>
                  <a:txBody>
                    <a:bodyPr/>
                    <a:lstStyle/>
                    <a:p>
                      <a:pPr algn="ctr"/>
                      <a:r>
                        <a:rPr lang="vi-VN" dirty="0" smtClean="0">
                          <a:solidFill>
                            <a:srgbClr val="FF0000"/>
                          </a:solidFill>
                        </a:rPr>
                        <a:t>0</a:t>
                      </a:r>
                      <a:endParaRPr lang="en-US" dirty="0">
                        <a:solidFill>
                          <a:srgbClr val="FF0000"/>
                        </a:solidFill>
                      </a:endParaRPr>
                    </a:p>
                  </a:txBody>
                  <a:tcPr/>
                </a:tc>
                <a:tc>
                  <a:txBody>
                    <a:bodyPr/>
                    <a:lstStyle/>
                    <a:p>
                      <a:pPr algn="ctr"/>
                      <a:r>
                        <a:rPr lang="vi-VN" dirty="0" smtClean="0">
                          <a:solidFill>
                            <a:srgbClr val="FF0000"/>
                          </a:solidFill>
                        </a:rPr>
                        <a:t>1</a:t>
                      </a:r>
                      <a:endParaRPr lang="en-US" dirty="0">
                        <a:solidFill>
                          <a:srgbClr val="FF0000"/>
                        </a:solidFill>
                      </a:endParaRPr>
                    </a:p>
                  </a:txBody>
                  <a:tcPr/>
                </a:tc>
                <a:tc>
                  <a:txBody>
                    <a:bodyPr/>
                    <a:lstStyle/>
                    <a:p>
                      <a:pPr algn="ctr"/>
                      <a:r>
                        <a:rPr lang="vi-VN" dirty="0" smtClean="0">
                          <a:solidFill>
                            <a:srgbClr val="FF0000"/>
                          </a:solidFill>
                        </a:rPr>
                        <a:t>2</a:t>
                      </a:r>
                      <a:endParaRPr lang="en-US" dirty="0">
                        <a:solidFill>
                          <a:srgbClr val="FF0000"/>
                        </a:solidFill>
                      </a:endParaRPr>
                    </a:p>
                  </a:txBody>
                  <a:tcPr/>
                </a:tc>
                <a:tc>
                  <a:txBody>
                    <a:bodyPr/>
                    <a:lstStyle/>
                    <a:p>
                      <a:pPr algn="ctr"/>
                      <a:r>
                        <a:rPr lang="vi-VN" dirty="0" smtClean="0">
                          <a:solidFill>
                            <a:srgbClr val="FF0000"/>
                          </a:solidFill>
                        </a:rPr>
                        <a:t>3</a:t>
                      </a:r>
                      <a:endParaRPr lang="en-US" dirty="0">
                        <a:solidFill>
                          <a:srgbClr val="FF0000"/>
                        </a:solidFill>
                      </a:endParaRPr>
                    </a:p>
                  </a:txBody>
                  <a:tcPr/>
                </a:tc>
              </a:tr>
              <a:tr h="370840">
                <a:tc>
                  <a:txBody>
                    <a:bodyPr/>
                    <a:lstStyle/>
                    <a:p>
                      <a:pPr algn="ctr"/>
                      <a:r>
                        <a:rPr lang="vi-VN" dirty="0" smtClean="0">
                          <a:solidFill>
                            <a:srgbClr val="0070C0"/>
                          </a:solidFill>
                        </a:rPr>
                        <a:t>5</a:t>
                      </a:r>
                      <a:endParaRPr lang="en-US" dirty="0">
                        <a:solidFill>
                          <a:srgbClr val="0070C0"/>
                        </a:solidFill>
                      </a:endParaRPr>
                    </a:p>
                  </a:txBody>
                  <a:tcPr/>
                </a:tc>
                <a:tc>
                  <a:txBody>
                    <a:bodyPr/>
                    <a:lstStyle/>
                    <a:p>
                      <a:pPr algn="ctr"/>
                      <a:r>
                        <a:rPr lang="vi-VN" dirty="0" smtClean="0"/>
                        <a:t>5</a:t>
                      </a:r>
                      <a:endParaRPr lang="en-US" dirty="0"/>
                    </a:p>
                  </a:txBody>
                  <a:tcPr/>
                </a:tc>
                <a:tc>
                  <a:txBody>
                    <a:bodyPr/>
                    <a:lstStyle/>
                    <a:p>
                      <a:pPr algn="ctr"/>
                      <a:r>
                        <a:rPr lang="vi-VN" dirty="0" smtClean="0">
                          <a:solidFill>
                            <a:srgbClr val="FF0000"/>
                          </a:solidFill>
                        </a:rPr>
                        <a:t>0</a:t>
                      </a:r>
                      <a:endParaRPr lang="en-US" dirty="0">
                        <a:solidFill>
                          <a:srgbClr val="FF0000"/>
                        </a:solidFill>
                      </a:endParaRPr>
                    </a:p>
                  </a:txBody>
                  <a:tcPr/>
                </a:tc>
                <a:tc>
                  <a:txBody>
                    <a:bodyPr/>
                    <a:lstStyle/>
                    <a:p>
                      <a:pPr algn="ctr"/>
                      <a:r>
                        <a:rPr lang="vi-VN" dirty="0" smtClean="0">
                          <a:solidFill>
                            <a:srgbClr val="FF0000"/>
                          </a:solidFill>
                        </a:rPr>
                        <a:t>1</a:t>
                      </a:r>
                      <a:endParaRPr lang="en-US" dirty="0">
                        <a:solidFill>
                          <a:srgbClr val="FF0000"/>
                        </a:solidFill>
                      </a:endParaRPr>
                    </a:p>
                  </a:txBody>
                  <a:tcPr/>
                </a:tc>
                <a:tc>
                  <a:txBody>
                    <a:bodyPr/>
                    <a:lstStyle/>
                    <a:p>
                      <a:pPr algn="ctr"/>
                      <a:r>
                        <a:rPr lang="vi-VN" dirty="0" smtClean="0">
                          <a:solidFill>
                            <a:srgbClr val="FF0000"/>
                          </a:solidFill>
                        </a:rPr>
                        <a:t>2</a:t>
                      </a:r>
                      <a:endParaRPr lang="en-US" dirty="0">
                        <a:solidFill>
                          <a:srgbClr val="FF0000"/>
                        </a:solidFill>
                      </a:endParaRPr>
                    </a:p>
                  </a:txBody>
                  <a:tcPr/>
                </a:tc>
                <a:tc>
                  <a:txBody>
                    <a:bodyPr/>
                    <a:lstStyle/>
                    <a:p>
                      <a:pPr algn="ctr"/>
                      <a:r>
                        <a:rPr lang="vi-VN" dirty="0" smtClean="0">
                          <a:solidFill>
                            <a:srgbClr val="FF0000"/>
                          </a:solidFill>
                        </a:rPr>
                        <a:t>3</a:t>
                      </a:r>
                      <a:endParaRPr lang="en-US" dirty="0">
                        <a:solidFill>
                          <a:srgbClr val="FF0000"/>
                        </a:solidFill>
                      </a:endParaRPr>
                    </a:p>
                  </a:txBody>
                  <a:tcPr/>
                </a:tc>
                <a:tc>
                  <a:txBody>
                    <a:bodyPr/>
                    <a:lstStyle/>
                    <a:p>
                      <a:pPr algn="ctr"/>
                      <a:r>
                        <a:rPr lang="vi-VN" dirty="0" smtClean="0">
                          <a:solidFill>
                            <a:srgbClr val="FF0000"/>
                          </a:solidFill>
                        </a:rPr>
                        <a:t>4</a:t>
                      </a:r>
                      <a:endParaRPr lang="en-US" dirty="0">
                        <a:solidFill>
                          <a:srgbClr val="FF0000"/>
                        </a:solidFill>
                      </a:endParaRPr>
                    </a:p>
                  </a:txBody>
                  <a:tcPr/>
                </a:tc>
              </a:tr>
            </a:tbl>
          </a:graphicData>
        </a:graphic>
      </p:graphicFrame>
      <p:sp>
        <p:nvSpPr>
          <p:cNvPr id="11"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3.2	 Một số cấu trúc đại số cơ bản</a:t>
            </a:r>
          </a:p>
        </p:txBody>
      </p:sp>
      <p:cxnSp>
        <p:nvCxnSpPr>
          <p:cNvPr id="12" name="Straight Connector 11"/>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934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957944"/>
                <a:ext cx="10949940" cy="5585732"/>
              </a:xfrm>
            </p:spPr>
            <p:txBody>
              <a:bodyPr>
                <a:normAutofit/>
              </a:bodyPr>
              <a:lstStyle/>
              <a:p>
                <a:pPr marL="857250" indent="-857250">
                  <a:lnSpc>
                    <a:spcPct val="130000"/>
                  </a:lnSpc>
                  <a:spcBef>
                    <a:spcPts val="600"/>
                  </a:spcBef>
                  <a:spcAft>
                    <a:spcPts val="600"/>
                  </a:spcAft>
                  <a:buNone/>
                  <a:tabLst>
                    <a:tab pos="800100" algn="l"/>
                  </a:tabLst>
                </a:pPr>
                <a:r>
                  <a:rPr lang="vi-VN" sz="2800" b="1" dirty="0" smtClean="0">
                    <a:solidFill>
                      <a:srgbClr val="66FF33"/>
                    </a:solidFill>
                    <a:latin typeface="Times New Roman" panose="02020603050405020304" pitchFamily="18" charset="0"/>
                    <a:cs typeface="Times New Roman" panose="02020603050405020304" pitchFamily="18" charset="0"/>
                  </a:rPr>
                  <a:t>3.2.5</a:t>
                </a:r>
                <a:r>
                  <a:rPr lang="en-US" sz="2800" b="1" dirty="0" smtClean="0">
                    <a:solidFill>
                      <a:srgbClr val="66FF33"/>
                    </a:solidFill>
                    <a:latin typeface="Times New Roman" panose="02020603050405020304" pitchFamily="18" charset="0"/>
                    <a:cs typeface="Times New Roman" panose="02020603050405020304" pitchFamily="18" charset="0"/>
                  </a:rPr>
                  <a:t> </a:t>
                </a:r>
                <a:r>
                  <a:rPr lang="vi-VN" sz="2800" b="1" dirty="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d>
                      <m:dPr>
                        <m:begChr m:val="⟨"/>
                        <m:endChr m:val="⟩"/>
                        <m:ctrlPr>
                          <a:rPr lang="vi-VN" sz="3200" b="1" i="1">
                            <a:solidFill>
                              <a:srgbClr val="66FF33"/>
                            </a:solidFill>
                            <a:latin typeface="Cambria Math" panose="02040503050406030204" pitchFamily="18" charset="0"/>
                          </a:rPr>
                        </m:ctrlPr>
                      </m:dPr>
                      <m:e>
                        <m:r>
                          <a:rPr lang="vi-VN" sz="3200" b="1" i="1">
                            <a:solidFill>
                              <a:srgbClr val="66FF33"/>
                            </a:solidFill>
                            <a:latin typeface="Cambria Math" panose="02040503050406030204" pitchFamily="18" charset="0"/>
                          </a:rPr>
                          <m:t>𝑭</m:t>
                        </m:r>
                        <m:r>
                          <a:rPr lang="vi-VN" sz="3200" b="1" i="1">
                            <a:solidFill>
                              <a:srgbClr val="66FF33"/>
                            </a:solidFill>
                            <a:latin typeface="Cambria Math" panose="02040503050406030204" pitchFamily="18" charset="0"/>
                          </a:rPr>
                          <m:t>,+,</m:t>
                        </m:r>
                        <m:r>
                          <a:rPr lang="vi-VN" sz="2800" b="1" i="1">
                            <a:solidFill>
                              <a:srgbClr val="66FF33"/>
                            </a:solidFill>
                            <a:latin typeface="Cambria Math" panose="02040503050406030204" pitchFamily="18" charset="0"/>
                            <a:sym typeface="Symbol" panose="05050102010706020507" pitchFamily="18" charset="2"/>
                          </a:rPr>
                          <m:t></m:t>
                        </m:r>
                      </m:e>
                    </m:d>
                  </m:oMath>
                </a14:m>
                <a:r>
                  <a:rPr lang="vi-VN" sz="2800" b="1" dirty="0" smtClean="0">
                    <a:latin typeface="Times New Roman" panose="02020603050405020304" pitchFamily="18" charset="0"/>
                    <a:cs typeface="Times New Roman" panose="02020603050405020304" pitchFamily="18" charset="0"/>
                  </a:rPr>
                  <a:t>:</a:t>
                </a:r>
              </a:p>
              <a:p>
                <a:pPr marL="457200" indent="-457200">
                  <a:lnSpc>
                    <a:spcPct val="130000"/>
                  </a:lnSpc>
                  <a:spcBef>
                    <a:spcPts val="300"/>
                  </a:spcBef>
                  <a:spcAft>
                    <a:spcPts val="300"/>
                  </a:spcAft>
                  <a:buFont typeface="Wingdings" panose="05000000000000000000" pitchFamily="2" charset="2"/>
                  <a:buChar char="§"/>
                </a:pPr>
                <a:r>
                  <a:rPr lang="vi-VN" sz="2600" b="1" dirty="0" smtClean="0">
                    <a:solidFill>
                      <a:srgbClr val="BC79FF"/>
                    </a:solidFill>
                    <a:latin typeface="Times New Roman" panose="02020603050405020304" pitchFamily="18" charset="0"/>
                    <a:cs typeface="Times New Roman" panose="02020603050405020304" pitchFamily="18" charset="0"/>
                  </a:rPr>
                  <a:t>Bậc</a:t>
                </a:r>
                <a:r>
                  <a:rPr lang="vi-VN" sz="2600" dirty="0" smtClean="0">
                    <a:solidFill>
                      <a:srgbClr val="BC79FF"/>
                    </a:solidFill>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của một </a:t>
                </a:r>
                <a:r>
                  <a:rPr lang="vi-VN" sz="2600" dirty="0" smtClean="0">
                    <a:latin typeface="Times New Roman" panose="02020603050405020304" pitchFamily="18" charset="0"/>
                    <a:cs typeface="Times New Roman" panose="02020603050405020304" pitchFamily="18" charset="0"/>
                  </a:rPr>
                  <a:t>trường là số phần tử của một trường.</a:t>
                </a:r>
              </a:p>
              <a:p>
                <a:pPr marL="914400" lvl="1" indent="-457200">
                  <a:lnSpc>
                    <a:spcPct val="130000"/>
                  </a:lnSpc>
                  <a:buFont typeface="Arial" panose="020B0604020202020204" pitchFamily="34" charset="0"/>
                  <a:buChar char="•"/>
                </a:pPr>
                <a:r>
                  <a:rPr lang="vi-VN" sz="2600" dirty="0" smtClean="0">
                    <a:latin typeface="Times New Roman" panose="02020603050405020304" pitchFamily="18" charset="0"/>
                    <a:cs typeface="Times New Roman" panose="02020603050405020304" pitchFamily="18" charset="0"/>
                  </a:rPr>
                  <a:t>Một trường có số phần tử hữu hạn được gọi là trường hữu hạn</a:t>
                </a:r>
              </a:p>
              <a:p>
                <a:pPr marL="914400" lvl="1" indent="-457200">
                  <a:lnSpc>
                    <a:spcPct val="130000"/>
                  </a:lnSpc>
                  <a:buFont typeface="Arial" panose="020B0604020202020204" pitchFamily="34" charset="0"/>
                  <a:buChar char="•"/>
                </a:pPr>
                <a:r>
                  <a:rPr lang="vi-VN" sz="2600" dirty="0" smtClean="0">
                    <a:latin typeface="Times New Roman" panose="02020603050405020304" pitchFamily="18" charset="0"/>
                    <a:cs typeface="Times New Roman" panose="02020603050405020304" pitchFamily="18" charset="0"/>
                  </a:rPr>
                  <a:t>Một trường có số phần tử vô hạn được gọi là trường vô hạn </a:t>
                </a:r>
                <a:endParaRPr lang="en-US" sz="2600" dirty="0">
                  <a:latin typeface="Times New Roman" panose="02020603050405020304" pitchFamily="18" charset="0"/>
                  <a:cs typeface="Times New Roman" panose="02020603050405020304" pitchFamily="18" charset="0"/>
                </a:endParaRPr>
              </a:p>
              <a:p>
                <a:pPr marL="457200" indent="-457200">
                  <a:lnSpc>
                    <a:spcPct val="130000"/>
                  </a:lnSpc>
                  <a:spcBef>
                    <a:spcPts val="300"/>
                  </a:spcBef>
                  <a:spcAft>
                    <a:spcPts val="300"/>
                  </a:spcAft>
                  <a:buFont typeface="Wingdings" panose="05000000000000000000" pitchFamily="2" charset="2"/>
                  <a:buChar char="§"/>
                </a:pPr>
                <a:r>
                  <a:rPr lang="vi-VN" sz="2600" b="1" i="1" dirty="0" smtClean="0">
                    <a:solidFill>
                      <a:srgbClr val="BC79FF"/>
                    </a:solidFill>
                    <a:latin typeface="Times New Roman" panose="02020603050405020304" pitchFamily="18" charset="0"/>
                    <a:cs typeface="Times New Roman" panose="02020603050405020304" pitchFamily="18" charset="0"/>
                  </a:rPr>
                  <a:t>Trường GF(q)</a:t>
                </a:r>
                <a:r>
                  <a:rPr lang="vi-VN" sz="2600" dirty="0" smtClean="0">
                    <a:solidFill>
                      <a:srgbClr val="BC79FF"/>
                    </a:solidFill>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là trường có số phần tử hữu hạn. Nếu bậc của trường Galois là </a:t>
                </a:r>
                <a:r>
                  <a:rPr lang="vi-VN" sz="2600" i="1" dirty="0" smtClean="0">
                    <a:latin typeface="Times New Roman" panose="02020603050405020304" pitchFamily="18" charset="0"/>
                    <a:cs typeface="Times New Roman" panose="02020603050405020304" pitchFamily="18" charset="0"/>
                  </a:rPr>
                  <a:t>q</a:t>
                </a:r>
                <a:r>
                  <a:rPr lang="vi-VN" sz="2600" dirty="0" smtClean="0">
                    <a:latin typeface="Times New Roman" panose="02020603050405020304" pitchFamily="18" charset="0"/>
                    <a:cs typeface="Times New Roman" panose="02020603050405020304" pitchFamily="18" charset="0"/>
                  </a:rPr>
                  <a:t> thì trường được ký hiệu </a:t>
                </a:r>
                <a:r>
                  <a:rPr lang="vi-VN" sz="2600" dirty="0">
                    <a:latin typeface="Times New Roman" panose="02020603050405020304" pitchFamily="18" charset="0"/>
                    <a:cs typeface="Times New Roman" panose="02020603050405020304" pitchFamily="18" charset="0"/>
                  </a:rPr>
                  <a:t>là </a:t>
                </a:r>
                <a:r>
                  <a:rPr lang="vi-VN" sz="2600" i="1" dirty="0">
                    <a:solidFill>
                      <a:srgbClr val="66FF33"/>
                    </a:solidFill>
                    <a:latin typeface="Times New Roman" panose="02020603050405020304" pitchFamily="18" charset="0"/>
                    <a:cs typeface="Times New Roman" panose="02020603050405020304" pitchFamily="18" charset="0"/>
                  </a:rPr>
                  <a:t>GF(q)</a:t>
                </a:r>
                <a:endParaRPr lang="vi-VN" sz="2600" i="1" dirty="0" smtClean="0">
                  <a:solidFill>
                    <a:srgbClr val="66FF33"/>
                  </a:solidFill>
                  <a:latin typeface="Times New Roman" panose="02020603050405020304" pitchFamily="18" charset="0"/>
                  <a:cs typeface="Times New Roman" panose="02020603050405020304" pitchFamily="18" charset="0"/>
                </a:endParaRPr>
              </a:p>
              <a:p>
                <a:pPr marL="457200" indent="-457200">
                  <a:lnSpc>
                    <a:spcPct val="130000"/>
                  </a:lnSpc>
                  <a:spcBef>
                    <a:spcPts val="300"/>
                  </a:spcBef>
                  <a:spcAft>
                    <a:spcPts val="300"/>
                  </a:spcAft>
                  <a:buFont typeface="Wingdings" panose="05000000000000000000" pitchFamily="2" charset="2"/>
                  <a:buChar char="§"/>
                </a:pPr>
                <a:r>
                  <a:rPr lang="vi-VN" sz="2600" b="1" i="1" dirty="0" smtClean="0">
                    <a:solidFill>
                      <a:srgbClr val="BC79FF"/>
                    </a:solidFill>
                    <a:latin typeface="Times New Roman" panose="02020603050405020304" pitchFamily="18" charset="0"/>
                    <a:cs typeface="Times New Roman" panose="02020603050405020304" pitchFamily="18" charset="0"/>
                  </a:rPr>
                  <a:t>Trị riêng của một trường </a:t>
                </a:r>
                <a:r>
                  <a:rPr lang="vi-VN" sz="2600" dirty="0" smtClean="0">
                    <a:latin typeface="Times New Roman" panose="02020603050405020304" pitchFamily="18" charset="0"/>
                    <a:cs typeface="Times New Roman" panose="02020603050405020304" pitchFamily="18" charset="0"/>
                  </a:rPr>
                  <a:t>ký hiệu là số nguyên dương nhỏ nhất (</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600" dirty="0" smtClean="0">
                    <a:latin typeface="Times New Roman" panose="02020603050405020304" pitchFamily="18" charset="0"/>
                    <a:cs typeface="Times New Roman" panose="02020603050405020304" pitchFamily="18" charset="0"/>
                  </a:rPr>
                  <a:t>) sao cho: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957944"/>
                <a:ext cx="10949940" cy="5585732"/>
              </a:xfrm>
              <a:blipFill rotWithShape="0">
                <a:blip r:embed="rId3"/>
                <a:stretch>
                  <a:fillRect l="-1113" r="-89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24</a:t>
            </a:fld>
            <a:endParaRPr lang="en-US"/>
          </a:p>
        </p:txBody>
      </p:sp>
      <mc:AlternateContent xmlns:mc="http://schemas.openxmlformats.org/markup-compatibility/2006" xmlns:a14="http://schemas.microsoft.com/office/drawing/2010/main">
        <mc:Choice Requires="a14">
          <p:sp>
            <p:nvSpPr>
              <p:cNvPr id="4" name="Rectangle 3"/>
              <p:cNvSpPr/>
              <p:nvPr/>
            </p:nvSpPr>
            <p:spPr>
              <a:xfrm>
                <a:off x="4954769" y="5082232"/>
                <a:ext cx="1577611" cy="1237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en-US" sz="2600" i="1" smtClean="0">
                              <a:solidFill>
                                <a:srgbClr val="66FF33"/>
                              </a:solidFill>
                              <a:latin typeface="Cambria Math" panose="02040503050406030204" pitchFamily="18" charset="0"/>
                            </a:rPr>
                          </m:ctrlPr>
                        </m:naryPr>
                        <m:sub>
                          <m:r>
                            <a:rPr lang="en-US" sz="2600" i="1">
                              <a:solidFill>
                                <a:srgbClr val="66FF33"/>
                              </a:solidFill>
                              <a:latin typeface="Cambria Math" panose="02040503050406030204" pitchFamily="18" charset="0"/>
                            </a:rPr>
                            <m:t>𝑖</m:t>
                          </m:r>
                          <m:r>
                            <a:rPr lang="en-US" sz="2600" i="0">
                              <a:solidFill>
                                <a:srgbClr val="66FF33"/>
                              </a:solidFill>
                              <a:latin typeface="Cambria Math" panose="02040503050406030204" pitchFamily="18" charset="0"/>
                            </a:rPr>
                            <m:t>=1</m:t>
                          </m:r>
                        </m:sub>
                        <m:sup>
                          <m:r>
                            <a:rPr lang="en-US" sz="2600" i="1">
                              <a:solidFill>
                                <a:srgbClr val="66FF33"/>
                              </a:solidFill>
                              <a:latin typeface="Cambria Math" panose="02040503050406030204" pitchFamily="18" charset="0"/>
                            </a:rPr>
                            <m:t>𝜆</m:t>
                          </m:r>
                        </m:sup>
                        <m:e>
                          <m:r>
                            <a:rPr lang="en-US" sz="2600" i="0">
                              <a:solidFill>
                                <a:srgbClr val="66FF33"/>
                              </a:solidFill>
                              <a:latin typeface="Cambria Math" panose="02040503050406030204" pitchFamily="18" charset="0"/>
                            </a:rPr>
                            <m:t>1=0</m:t>
                          </m:r>
                        </m:e>
                      </m:nary>
                    </m:oMath>
                  </m:oMathPara>
                </a14:m>
                <a:endParaRPr lang="en-US" sz="2600" dirty="0">
                  <a:solidFill>
                    <a:srgbClr val="66FF33"/>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954769" y="5082232"/>
                <a:ext cx="1577611" cy="1237134"/>
              </a:xfrm>
              <a:prstGeom prst="rect">
                <a:avLst/>
              </a:prstGeom>
              <a:blipFill rotWithShape="0">
                <a:blip r:embed="rId4"/>
                <a:stretch>
                  <a:fillRect/>
                </a:stretch>
              </a:blipFill>
            </p:spPr>
            <p:txBody>
              <a:bodyPr/>
              <a:lstStyle/>
              <a:p>
                <a:r>
                  <a:rPr lang="en-US">
                    <a:noFill/>
                  </a:rPr>
                  <a:t> </a:t>
                </a:r>
              </a:p>
            </p:txBody>
          </p:sp>
        </mc:Fallback>
      </mc:AlternateContent>
      <p:sp>
        <p:nvSpPr>
          <p:cNvPr id="8"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latin typeface="Times New Roman" panose="02020603050405020304" pitchFamily="18" charset="0"/>
                <a:cs typeface="Times New Roman" panose="02020603050405020304" pitchFamily="18" charset="0"/>
              </a:rPr>
              <a:t>3.2	 Một số cấu trúc đại số cơ bản</a:t>
            </a:r>
          </a:p>
        </p:txBody>
      </p:sp>
      <p:cxnSp>
        <p:nvCxnSpPr>
          <p:cNvPr id="9" name="Straight Connector 8"/>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3785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957945"/>
                <a:ext cx="11772901" cy="5585732"/>
              </a:xfrm>
            </p:spPr>
            <p:txBody>
              <a:bodyPr>
                <a:noAutofit/>
              </a:bodyPr>
              <a:lstStyle/>
              <a:p>
                <a:pPr marL="857250" indent="-857250">
                  <a:lnSpc>
                    <a:spcPct val="130000"/>
                  </a:lnSpc>
                  <a:spcBef>
                    <a:spcPts val="600"/>
                  </a:spcBef>
                  <a:spcAft>
                    <a:spcPts val="600"/>
                  </a:spcAft>
                  <a:buNone/>
                  <a:tabLst>
                    <a:tab pos="800100" algn="l"/>
                  </a:tabLst>
                </a:pPr>
                <a:r>
                  <a:rPr lang="vi-VN" sz="2600" b="1" dirty="0" smtClean="0">
                    <a:solidFill>
                      <a:srgbClr val="66FF33"/>
                    </a:solidFill>
                    <a:latin typeface="Times New Roman" panose="02020603050405020304" pitchFamily="18" charset="0"/>
                    <a:cs typeface="Times New Roman" panose="02020603050405020304" pitchFamily="18" charset="0"/>
                  </a:rPr>
                  <a:t>3.2.5</a:t>
                </a:r>
                <a:r>
                  <a:rPr lang="vi-VN" sz="2600" b="1" dirty="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d>
                      <m:dPr>
                        <m:begChr m:val="⟨"/>
                        <m:endChr m:val="⟩"/>
                        <m:ctrlPr>
                          <a:rPr lang="vi-VN" sz="2600" b="1" i="1">
                            <a:solidFill>
                              <a:srgbClr val="66FF33"/>
                            </a:solidFill>
                            <a:latin typeface="Cambria Math" panose="02040503050406030204" pitchFamily="18" charset="0"/>
                          </a:rPr>
                        </m:ctrlPr>
                      </m:dPr>
                      <m:e>
                        <m:r>
                          <a:rPr lang="vi-VN" sz="2600" b="1" i="1">
                            <a:solidFill>
                              <a:srgbClr val="66FF33"/>
                            </a:solidFill>
                            <a:latin typeface="Cambria Math" panose="02040503050406030204" pitchFamily="18" charset="0"/>
                          </a:rPr>
                          <m:t>𝑭</m:t>
                        </m:r>
                        <m:r>
                          <a:rPr lang="vi-VN" sz="2600" b="1" i="1">
                            <a:solidFill>
                              <a:srgbClr val="66FF33"/>
                            </a:solidFill>
                            <a:latin typeface="Cambria Math" panose="02040503050406030204" pitchFamily="18" charset="0"/>
                          </a:rPr>
                          <m:t>,+,</m:t>
                        </m:r>
                      </m:e>
                    </m:d>
                  </m:oMath>
                </a14:m>
                <a:r>
                  <a:rPr lang="vi-VN" sz="2600" b="1" dirty="0">
                    <a:latin typeface="Times New Roman" panose="02020603050405020304" pitchFamily="18" charset="0"/>
                    <a:cs typeface="Times New Roman" panose="02020603050405020304" pitchFamily="18" charset="0"/>
                  </a:rPr>
                  <a:t>:</a:t>
                </a:r>
                <a:endParaRPr lang="vi-VN" sz="2600" b="1" dirty="0" smtClean="0">
                  <a:latin typeface="Times New Roman" panose="02020603050405020304" pitchFamily="18" charset="0"/>
                  <a:cs typeface="Times New Roman" panose="02020603050405020304" pitchFamily="18" charset="0"/>
                </a:endParaRPr>
              </a:p>
              <a:p>
                <a:pPr marL="342900" indent="-342900">
                  <a:lnSpc>
                    <a:spcPct val="130000"/>
                  </a:lnSpc>
                  <a:spcBef>
                    <a:spcPts val="600"/>
                  </a:spcBef>
                  <a:spcAft>
                    <a:spcPts val="600"/>
                  </a:spcAft>
                  <a:buFont typeface="Wingdings" panose="05000000000000000000" pitchFamily="2" charset="2"/>
                  <a:buChar char="§"/>
                  <a:tabLst>
                    <a:tab pos="342900" algn="l"/>
                  </a:tabLst>
                </a:pPr>
                <a:r>
                  <a:rPr lang="vi-VN" sz="2600" b="1" i="1" dirty="0" smtClean="0">
                    <a:solidFill>
                      <a:srgbClr val="BC79FF"/>
                    </a:solidFill>
                    <a:latin typeface="Times New Roman" panose="02020603050405020304" pitchFamily="18" charset="0"/>
                    <a:cs typeface="Times New Roman" panose="02020603050405020304" pitchFamily="18" charset="0"/>
                  </a:rPr>
                  <a:t>Chu kỳ của một phần tử </a:t>
                </a:r>
                <a:r>
                  <a:rPr lang="vi-VN" sz="2600" i="1" dirty="0" smtClean="0">
                    <a:latin typeface="Times New Roman" panose="02020603050405020304" pitchFamily="18" charset="0"/>
                    <a:cs typeface="Times New Roman" panose="02020603050405020304" pitchFamily="18" charset="0"/>
                  </a:rPr>
                  <a:t>a</a:t>
                </a:r>
                <a:r>
                  <a:rPr lang="vi-VN" sz="2600" dirty="0" smtClean="0">
                    <a:latin typeface="Times New Roman" panose="02020603050405020304" pitchFamily="18" charset="0"/>
                    <a:cs typeface="Times New Roman" panose="02020603050405020304" pitchFamily="18" charset="0"/>
                  </a:rPr>
                  <a:t> của một trường </a:t>
                </a:r>
                <a:r>
                  <a:rPr lang="vi-VN" sz="2600" i="1" dirty="0" smtClean="0">
                    <a:latin typeface="Times New Roman" panose="02020603050405020304" pitchFamily="18" charset="0"/>
                    <a:cs typeface="Times New Roman" panose="02020603050405020304" pitchFamily="18" charset="0"/>
                  </a:rPr>
                  <a:t>GF</a:t>
                </a:r>
                <a:r>
                  <a:rPr lang="vi-VN" sz="2600" dirty="0" smtClean="0">
                    <a:latin typeface="Times New Roman" panose="02020603050405020304" pitchFamily="18" charset="0"/>
                    <a:cs typeface="Times New Roman" panose="02020603050405020304" pitchFamily="18" charset="0"/>
                  </a:rPr>
                  <a:t>(</a:t>
                </a:r>
                <a:r>
                  <a:rPr lang="vi-VN" sz="2600" i="1" dirty="0" smtClean="0">
                    <a:latin typeface="Times New Roman" panose="02020603050405020304" pitchFamily="18" charset="0"/>
                    <a:cs typeface="Times New Roman" panose="02020603050405020304" pitchFamily="18" charset="0"/>
                  </a:rPr>
                  <a:t>q</a:t>
                </a:r>
                <a:r>
                  <a:rPr lang="vi-VN" sz="2600" dirty="0" smtClean="0">
                    <a:latin typeface="Times New Roman" panose="02020603050405020304" pitchFamily="18" charset="0"/>
                    <a:cs typeface="Times New Roman" panose="02020603050405020304" pitchFamily="18" charset="0"/>
                  </a:rPr>
                  <a:t>) là một số nguyên dương nhỏ nhất </a:t>
                </a:r>
                <a:r>
                  <a:rPr lang="vi-VN" sz="2600" i="1" dirty="0" smtClean="0">
                    <a:latin typeface="Times New Roman" panose="02020603050405020304" pitchFamily="18" charset="0"/>
                    <a:cs typeface="Times New Roman" panose="02020603050405020304" pitchFamily="18" charset="0"/>
                  </a:rPr>
                  <a:t>n</a:t>
                </a:r>
                <a:r>
                  <a:rPr lang="vi-VN" sz="2600" dirty="0" smtClean="0">
                    <a:latin typeface="Times New Roman" panose="02020603050405020304" pitchFamily="18" charset="0"/>
                    <a:cs typeface="Times New Roman" panose="02020603050405020304" pitchFamily="18" charset="0"/>
                  </a:rPr>
                  <a:t> sao cho </a:t>
                </a:r>
                <a:r>
                  <a:rPr lang="vi-VN" sz="2600" i="1" dirty="0" smtClean="0">
                    <a:solidFill>
                      <a:srgbClr val="66FF33"/>
                    </a:solidFill>
                    <a:latin typeface="Times New Roman" panose="02020603050405020304" pitchFamily="18" charset="0"/>
                    <a:cs typeface="Times New Roman" panose="02020603050405020304" pitchFamily="18" charset="0"/>
                  </a:rPr>
                  <a:t>a</a:t>
                </a:r>
                <a:r>
                  <a:rPr lang="vi-VN" sz="2600" baseline="30000" dirty="0" smtClean="0">
                    <a:solidFill>
                      <a:srgbClr val="66FF33"/>
                    </a:solidFill>
                    <a:latin typeface="Times New Roman" panose="02020603050405020304" pitchFamily="18" charset="0"/>
                    <a:cs typeface="Times New Roman" panose="02020603050405020304" pitchFamily="18" charset="0"/>
                  </a:rPr>
                  <a:t>n</a:t>
                </a:r>
                <a:r>
                  <a:rPr lang="vi-VN" sz="2600" dirty="0" smtClean="0">
                    <a:solidFill>
                      <a:srgbClr val="66FF33"/>
                    </a:solidFill>
                    <a:latin typeface="Times New Roman" panose="02020603050405020304" pitchFamily="18" charset="0"/>
                    <a:cs typeface="Times New Roman" panose="02020603050405020304" pitchFamily="18" charset="0"/>
                  </a:rPr>
                  <a:t> = 1</a:t>
                </a:r>
              </a:p>
              <a:p>
                <a:pPr marL="0" indent="0">
                  <a:lnSpc>
                    <a:spcPct val="130000"/>
                  </a:lnSpc>
                  <a:spcBef>
                    <a:spcPts val="600"/>
                  </a:spcBef>
                  <a:spcAft>
                    <a:spcPts val="600"/>
                  </a:spcAft>
                  <a:buNone/>
                  <a:tabLst>
                    <a:tab pos="342900" algn="l"/>
                  </a:tabLst>
                </a:pPr>
                <a:r>
                  <a:rPr lang="vi-VN" sz="2600" u="sng" dirty="0" smtClean="0">
                    <a:latin typeface="Times New Roman" panose="02020603050405020304" pitchFamily="18" charset="0"/>
                    <a:cs typeface="Times New Roman" panose="02020603050405020304" pitchFamily="18" charset="0"/>
                  </a:rPr>
                  <a:t>Ví dụ</a:t>
                </a:r>
                <a:r>
                  <a:rPr lang="vi-VN" sz="2600" dirty="0" smtClean="0">
                    <a:latin typeface="Times New Roman" panose="02020603050405020304" pitchFamily="18" charset="0"/>
                    <a:cs typeface="Times New Roman" panose="02020603050405020304" pitchFamily="18" charset="0"/>
                  </a:rPr>
                  <a:t>: Xét trường GF(</a:t>
                </a:r>
                <a:r>
                  <a:rPr lang="vi-VN" sz="2600" i="1" dirty="0" smtClean="0">
                    <a:latin typeface="Times New Roman" panose="02020603050405020304" pitchFamily="18" charset="0"/>
                    <a:cs typeface="Times New Roman" panose="02020603050405020304" pitchFamily="18" charset="0"/>
                  </a:rPr>
                  <a:t>q</a:t>
                </a:r>
                <a:r>
                  <a:rPr lang="vi-VN" sz="2600" dirty="0" smtClean="0">
                    <a:latin typeface="Times New Roman" panose="02020603050405020304" pitchFamily="18" charset="0"/>
                    <a:cs typeface="Times New Roman" panose="02020603050405020304" pitchFamily="18" charset="0"/>
                  </a:rPr>
                  <a:t>) = {0, 1, 2, 3, 4, 5, 6} với hai phép </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600" dirty="0" smtClean="0">
                    <a:latin typeface="Times New Roman" panose="02020603050405020304" pitchFamily="18" charset="0"/>
                    <a:cs typeface="Times New Roman" panose="02020603050405020304" pitchFamily="18" charset="0"/>
                  </a:rPr>
                  <a:t> và </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 </a:t>
                </a:r>
              </a:p>
              <a:p>
                <a:pPr marL="514350" indent="-514350">
                  <a:lnSpc>
                    <a:spcPct val="130000"/>
                  </a:lnSpc>
                  <a:spcBef>
                    <a:spcPts val="600"/>
                  </a:spcBef>
                  <a:spcAft>
                    <a:spcPts val="600"/>
                  </a:spcAft>
                  <a:buAutoNum type="alphaLcParenR"/>
                  <a:tabLst>
                    <a:tab pos="342900" algn="l"/>
                  </a:tabLst>
                </a:pPr>
                <a:r>
                  <a:rPr lang="vi-VN" sz="2600" dirty="0" smtClean="0">
                    <a:latin typeface="Times New Roman" panose="02020603050405020304" pitchFamily="18" charset="0"/>
                    <a:cs typeface="Times New Roman" panose="02020603050405020304" pitchFamily="18" charset="0"/>
                    <a:sym typeface="Symbol" panose="05050102010706020507" pitchFamily="18" charset="2"/>
                  </a:rPr>
                  <a:t>Xác định trị riêng của trường GF(</a:t>
                </a:r>
                <a:r>
                  <a:rPr lang="vi-VN" sz="2600" i="1" dirty="0" smtClean="0">
                    <a:latin typeface="Times New Roman" panose="02020603050405020304" pitchFamily="18" charset="0"/>
                    <a:cs typeface="Times New Roman" panose="02020603050405020304" pitchFamily="18" charset="0"/>
                    <a:sym typeface="Symbol" panose="05050102010706020507" pitchFamily="18" charset="2"/>
                  </a:rPr>
                  <a:t>q</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a:t>
                </a:r>
              </a:p>
              <a:p>
                <a:pPr marL="514350" indent="-514350">
                  <a:lnSpc>
                    <a:spcPct val="130000"/>
                  </a:lnSpc>
                  <a:spcBef>
                    <a:spcPts val="600"/>
                  </a:spcBef>
                  <a:spcAft>
                    <a:spcPts val="600"/>
                  </a:spcAft>
                  <a:buAutoNum type="alphaLcParenR"/>
                  <a:tabLst>
                    <a:tab pos="342900" algn="l"/>
                  </a:tabLst>
                </a:pPr>
                <a:r>
                  <a:rPr lang="vi-VN" sz="2600" dirty="0" smtClean="0">
                    <a:latin typeface="Times New Roman" panose="02020603050405020304" pitchFamily="18" charset="0"/>
                    <a:cs typeface="Times New Roman" panose="02020603050405020304" pitchFamily="18" charset="0"/>
                    <a:sym typeface="Symbol" panose="05050102010706020507" pitchFamily="18" charset="2"/>
                  </a:rPr>
                  <a:t>Xác định chu kỳ của các phần tử khác 0 của trường GF(</a:t>
                </a:r>
                <a:r>
                  <a:rPr lang="vi-VN" sz="2600" i="1" dirty="0" smtClean="0">
                    <a:latin typeface="Times New Roman" panose="02020603050405020304" pitchFamily="18" charset="0"/>
                    <a:cs typeface="Times New Roman" panose="02020603050405020304" pitchFamily="18" charset="0"/>
                    <a:sym typeface="Symbol" panose="05050102010706020507" pitchFamily="18" charset="2"/>
                  </a:rPr>
                  <a:t>q</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957945"/>
                <a:ext cx="11772901" cy="5585732"/>
              </a:xfrm>
              <a:blipFill rotWithShape="0">
                <a:blip r:embed="rId3"/>
                <a:stretch>
                  <a:fillRect l="-932" r="-98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25</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0274994"/>
              </p:ext>
            </p:extLst>
          </p:nvPr>
        </p:nvGraphicFramePr>
        <p:xfrm>
          <a:off x="1752600" y="4904316"/>
          <a:ext cx="8684851" cy="975360"/>
        </p:xfrm>
        <a:graphic>
          <a:graphicData uri="http://schemas.openxmlformats.org/drawingml/2006/table">
            <a:tbl>
              <a:tblPr firstRow="1" bandRow="1">
                <a:tableStyleId>{5C22544A-7EE6-4342-B048-85BDC9FD1C3A}</a:tableStyleId>
              </a:tblPr>
              <a:tblGrid>
                <a:gridCol w="1717993"/>
                <a:gridCol w="1161143"/>
                <a:gridCol w="1161143"/>
                <a:gridCol w="1161143"/>
                <a:gridCol w="1161143"/>
                <a:gridCol w="1161143"/>
                <a:gridCol w="1161143"/>
              </a:tblGrid>
              <a:tr h="370840">
                <a:tc>
                  <a:txBody>
                    <a:bodyPr/>
                    <a:lstStyle/>
                    <a:p>
                      <a:r>
                        <a:rPr lang="vi-VN" sz="2600" dirty="0" smtClean="0"/>
                        <a:t>Phần tử</a:t>
                      </a:r>
                      <a:endParaRPr lang="en-US" sz="2600" dirty="0"/>
                    </a:p>
                  </a:txBody>
                  <a:tcPr/>
                </a:tc>
                <a:tc>
                  <a:txBody>
                    <a:bodyPr/>
                    <a:lstStyle/>
                    <a:p>
                      <a:pPr algn="ctr"/>
                      <a:r>
                        <a:rPr lang="vi-VN" sz="2600" dirty="0" smtClean="0"/>
                        <a:t>1</a:t>
                      </a:r>
                      <a:endParaRPr lang="en-US" sz="2600" dirty="0"/>
                    </a:p>
                  </a:txBody>
                  <a:tcPr/>
                </a:tc>
                <a:tc>
                  <a:txBody>
                    <a:bodyPr/>
                    <a:lstStyle/>
                    <a:p>
                      <a:pPr algn="ctr"/>
                      <a:r>
                        <a:rPr lang="vi-VN" sz="2600" dirty="0" smtClean="0"/>
                        <a:t>2</a:t>
                      </a:r>
                      <a:endParaRPr lang="en-US" sz="2600" dirty="0"/>
                    </a:p>
                  </a:txBody>
                  <a:tcPr/>
                </a:tc>
                <a:tc>
                  <a:txBody>
                    <a:bodyPr/>
                    <a:lstStyle/>
                    <a:p>
                      <a:pPr algn="ctr"/>
                      <a:r>
                        <a:rPr lang="vi-VN" sz="2600" dirty="0" smtClean="0"/>
                        <a:t>3</a:t>
                      </a:r>
                      <a:endParaRPr lang="en-US" sz="2600" dirty="0"/>
                    </a:p>
                  </a:txBody>
                  <a:tcPr/>
                </a:tc>
                <a:tc>
                  <a:txBody>
                    <a:bodyPr/>
                    <a:lstStyle/>
                    <a:p>
                      <a:pPr algn="ctr"/>
                      <a:r>
                        <a:rPr lang="vi-VN" sz="2600" dirty="0" smtClean="0"/>
                        <a:t>4</a:t>
                      </a:r>
                      <a:endParaRPr lang="en-US" sz="2600" dirty="0"/>
                    </a:p>
                  </a:txBody>
                  <a:tcPr/>
                </a:tc>
                <a:tc>
                  <a:txBody>
                    <a:bodyPr/>
                    <a:lstStyle/>
                    <a:p>
                      <a:pPr algn="ctr"/>
                      <a:r>
                        <a:rPr lang="vi-VN" sz="2600" dirty="0" smtClean="0"/>
                        <a:t>5</a:t>
                      </a:r>
                      <a:endParaRPr lang="en-US" sz="2600" dirty="0"/>
                    </a:p>
                  </a:txBody>
                  <a:tcPr/>
                </a:tc>
                <a:tc>
                  <a:txBody>
                    <a:bodyPr/>
                    <a:lstStyle/>
                    <a:p>
                      <a:pPr algn="ctr"/>
                      <a:r>
                        <a:rPr lang="vi-VN" sz="2600" dirty="0" smtClean="0"/>
                        <a:t>6</a:t>
                      </a:r>
                      <a:endParaRPr lang="en-US" sz="2600" dirty="0"/>
                    </a:p>
                  </a:txBody>
                  <a:tcPr/>
                </a:tc>
              </a:tr>
              <a:tr h="370840">
                <a:tc>
                  <a:txBody>
                    <a:bodyPr/>
                    <a:lstStyle/>
                    <a:p>
                      <a:r>
                        <a:rPr lang="vi-VN" sz="2600" dirty="0" smtClean="0"/>
                        <a:t>Chu kỳ</a:t>
                      </a:r>
                      <a:endParaRPr lang="en-US" sz="2600" dirty="0"/>
                    </a:p>
                  </a:txBody>
                  <a:tcPr/>
                </a:tc>
                <a:tc>
                  <a:txBody>
                    <a:bodyPr/>
                    <a:lstStyle/>
                    <a:p>
                      <a:pPr algn="ctr"/>
                      <a:r>
                        <a:rPr lang="vi-VN" sz="2600" dirty="0" smtClean="0"/>
                        <a:t>1</a:t>
                      </a:r>
                      <a:endParaRPr lang="en-US" sz="2600" dirty="0"/>
                    </a:p>
                  </a:txBody>
                  <a:tcPr/>
                </a:tc>
                <a:tc>
                  <a:txBody>
                    <a:bodyPr/>
                    <a:lstStyle/>
                    <a:p>
                      <a:pPr algn="ctr"/>
                      <a:r>
                        <a:rPr lang="vi-VN" sz="2600" dirty="0" smtClean="0"/>
                        <a:t>3</a:t>
                      </a:r>
                      <a:endParaRPr lang="en-US" sz="2600" dirty="0"/>
                    </a:p>
                  </a:txBody>
                  <a:tcPr/>
                </a:tc>
                <a:tc>
                  <a:txBody>
                    <a:bodyPr/>
                    <a:lstStyle/>
                    <a:p>
                      <a:pPr algn="ctr"/>
                      <a:r>
                        <a:rPr lang="vi-VN" sz="2600" dirty="0" smtClean="0"/>
                        <a:t>6</a:t>
                      </a:r>
                      <a:endParaRPr lang="en-US" sz="2600" dirty="0"/>
                    </a:p>
                  </a:txBody>
                  <a:tcPr/>
                </a:tc>
                <a:tc>
                  <a:txBody>
                    <a:bodyPr/>
                    <a:lstStyle/>
                    <a:p>
                      <a:pPr algn="ctr"/>
                      <a:r>
                        <a:rPr lang="vi-VN" sz="2600" dirty="0" smtClean="0"/>
                        <a:t>3</a:t>
                      </a:r>
                      <a:endParaRPr lang="en-US" sz="2600" dirty="0"/>
                    </a:p>
                  </a:txBody>
                  <a:tcPr/>
                </a:tc>
                <a:tc>
                  <a:txBody>
                    <a:bodyPr/>
                    <a:lstStyle/>
                    <a:p>
                      <a:pPr algn="ctr"/>
                      <a:r>
                        <a:rPr lang="vi-VN" sz="2600" dirty="0" smtClean="0"/>
                        <a:t>6</a:t>
                      </a:r>
                      <a:endParaRPr lang="en-US" sz="2600" dirty="0"/>
                    </a:p>
                  </a:txBody>
                  <a:tcPr/>
                </a:tc>
                <a:tc>
                  <a:txBody>
                    <a:bodyPr/>
                    <a:lstStyle/>
                    <a:p>
                      <a:pPr algn="ctr"/>
                      <a:r>
                        <a:rPr lang="vi-VN" sz="2600" dirty="0" smtClean="0"/>
                        <a:t>2</a:t>
                      </a:r>
                      <a:endParaRPr lang="en-US" sz="2600" dirty="0"/>
                    </a:p>
                  </a:txBody>
                  <a:tcPr/>
                </a:tc>
              </a:tr>
            </a:tbl>
          </a:graphicData>
        </a:graphic>
      </p:graphicFrame>
      <p:sp>
        <p:nvSpPr>
          <p:cNvPr id="9"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3.2	 Một số cấu trúc đại số cơ bản</a:t>
            </a:r>
          </a:p>
        </p:txBody>
      </p:sp>
      <p:cxnSp>
        <p:nvCxnSpPr>
          <p:cNvPr id="10" name="Straight Connector 9"/>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1052289"/>
                <a:ext cx="11772901" cy="5491387"/>
              </a:xfrm>
            </p:spPr>
            <p:txBody>
              <a:bodyPr>
                <a:noAutofit/>
              </a:bodyPr>
              <a:lstStyle/>
              <a:p>
                <a:pPr marL="857250" indent="-857250">
                  <a:lnSpc>
                    <a:spcPct val="130000"/>
                  </a:lnSpc>
                  <a:spcBef>
                    <a:spcPts val="600"/>
                  </a:spcBef>
                  <a:spcAft>
                    <a:spcPts val="600"/>
                  </a:spcAft>
                  <a:buNone/>
                  <a:tabLst>
                    <a:tab pos="800100" algn="l"/>
                  </a:tabLst>
                </a:pPr>
                <a:r>
                  <a:rPr lang="vi-VN" sz="2600" dirty="0" smtClean="0">
                    <a:solidFill>
                      <a:srgbClr val="66FF33"/>
                    </a:solidFill>
                    <a:latin typeface="Times New Roman" panose="02020603050405020304" pitchFamily="18" charset="0"/>
                    <a:cs typeface="Times New Roman" panose="02020603050405020304" pitchFamily="18" charset="0"/>
                  </a:rPr>
                  <a:t>3.2.5</a:t>
                </a:r>
                <a:r>
                  <a:rPr lang="vi-VN" sz="2600" dirty="0">
                    <a:solidFill>
                      <a:srgbClr val="66FF33"/>
                    </a:solidFill>
                    <a:latin typeface="Times New Roman" panose="02020603050405020304" pitchFamily="18" charset="0"/>
                    <a:cs typeface="Times New Roman" panose="02020603050405020304" pitchFamily="18" charset="0"/>
                  </a:rPr>
                  <a:t>	</a:t>
                </a:r>
                <a:r>
                  <a:rPr lang="vi-VN" sz="2800" dirty="0">
                    <a:solidFill>
                      <a:srgbClr val="66FF33"/>
                    </a:solidFill>
                    <a:latin typeface="Times New Roman" panose="02020603050405020304" pitchFamily="18" charset="0"/>
                    <a:cs typeface="Times New Roman" panose="02020603050405020304" pitchFamily="18" charset="0"/>
                  </a:rPr>
                  <a:t>Trường </a:t>
                </a:r>
                <a14:m>
                  <m:oMath xmlns:m="http://schemas.openxmlformats.org/officeDocument/2006/math">
                    <m:d>
                      <m:dPr>
                        <m:begChr m:val="⟨"/>
                        <m:endChr m:val="⟩"/>
                        <m:ctrlPr>
                          <a:rPr lang="vi-VN" sz="3200" i="1">
                            <a:solidFill>
                              <a:srgbClr val="66FF33"/>
                            </a:solidFill>
                            <a:latin typeface="Cambria Math" panose="02040503050406030204" pitchFamily="18" charset="0"/>
                          </a:rPr>
                        </m:ctrlPr>
                      </m:dPr>
                      <m:e>
                        <m:r>
                          <m:rPr>
                            <m:sty m:val="p"/>
                          </m:rPr>
                          <a:rPr lang="vi-VN" sz="3200" i="1">
                            <a:solidFill>
                              <a:srgbClr val="66FF33"/>
                            </a:solidFill>
                            <a:latin typeface="Cambria Math" panose="02040503050406030204" pitchFamily="18" charset="0"/>
                          </a:rPr>
                          <m:t>F</m:t>
                        </m:r>
                        <m:r>
                          <a:rPr lang="vi-VN" sz="3200" i="1">
                            <a:solidFill>
                              <a:srgbClr val="66FF33"/>
                            </a:solidFill>
                            <a:latin typeface="Cambria Math" panose="02040503050406030204" pitchFamily="18" charset="0"/>
                          </a:rPr>
                          <m:t>,+,</m:t>
                        </m:r>
                        <m:r>
                          <a:rPr lang="vi-VN" sz="2800" i="1">
                            <a:solidFill>
                              <a:srgbClr val="66FF33"/>
                            </a:solidFill>
                            <a:latin typeface="Cambria Math" panose="02040503050406030204" pitchFamily="18" charset="0"/>
                            <a:sym typeface="Symbol" panose="05050102010706020507" pitchFamily="18" charset="2"/>
                          </a:rPr>
                          <m:t></m:t>
                        </m:r>
                      </m:e>
                    </m:d>
                  </m:oMath>
                </a14:m>
                <a:r>
                  <a:rPr lang="vi-VN" sz="2800" dirty="0" smtClean="0">
                    <a:latin typeface="Times New Roman" panose="02020603050405020304" pitchFamily="18" charset="0"/>
                    <a:cs typeface="Times New Roman" panose="02020603050405020304" pitchFamily="18" charset="0"/>
                  </a:rPr>
                  <a:t>:</a:t>
                </a:r>
              </a:p>
              <a:p>
                <a:pPr>
                  <a:lnSpc>
                    <a:spcPct val="130000"/>
                  </a:lnSpc>
                  <a:spcBef>
                    <a:spcPts val="600"/>
                  </a:spcBef>
                  <a:spcAft>
                    <a:spcPts val="600"/>
                  </a:spcAft>
                  <a:buFont typeface="Wingdings" panose="05000000000000000000" pitchFamily="2" charset="2"/>
                  <a:buChar char="§"/>
                  <a:tabLst>
                    <a:tab pos="342900" algn="l"/>
                  </a:tabLst>
                </a:pPr>
                <a:r>
                  <a:rPr lang="vi-VN" sz="2600" dirty="0" smtClean="0">
                    <a:latin typeface="Times New Roman" panose="02020603050405020304" pitchFamily="18" charset="0"/>
                    <a:cs typeface="Times New Roman" panose="02020603050405020304" pitchFamily="18" charset="0"/>
                  </a:rPr>
                  <a:t> </a:t>
                </a:r>
                <a:r>
                  <a:rPr lang="vi-VN" sz="2600" i="1" dirty="0">
                    <a:solidFill>
                      <a:srgbClr val="BC79FF"/>
                    </a:solidFill>
                    <a:latin typeface="Times New Roman" panose="02020603050405020304" pitchFamily="18" charset="0"/>
                    <a:cs typeface="Times New Roman" panose="02020603050405020304" pitchFamily="18" charset="0"/>
                    <a:sym typeface="Symbol" panose="05050102010706020507" pitchFamily="18" charset="2"/>
                  </a:rPr>
                  <a:t>Trị riêng của </a:t>
                </a:r>
                <a:r>
                  <a:rPr lang="vi-VN" sz="2600" i="1" dirty="0" smtClean="0">
                    <a:solidFill>
                      <a:srgbClr val="BC79FF"/>
                    </a:solidFill>
                    <a:latin typeface="Times New Roman" panose="02020603050405020304" pitchFamily="18" charset="0"/>
                    <a:cs typeface="Times New Roman" panose="02020603050405020304" pitchFamily="18" charset="0"/>
                    <a:sym typeface="Symbol" panose="05050102010706020507" pitchFamily="18" charset="2"/>
                  </a:rPr>
                  <a:t>trường </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được trình bày theo bảng sau:</a:t>
                </a:r>
                <a:endParaRPr lang="vi-VN" sz="2600" dirty="0" smtClean="0">
                  <a:latin typeface="Times New Roman" panose="02020603050405020304" pitchFamily="18" charset="0"/>
                  <a:cs typeface="Times New Roman" panose="02020603050405020304" pitchFamily="18" charset="0"/>
                </a:endParaRPr>
              </a:p>
              <a:p>
                <a:pPr marL="617220" lvl="1" indent="-342900">
                  <a:lnSpc>
                    <a:spcPct val="130000"/>
                  </a:lnSpc>
                  <a:spcBef>
                    <a:spcPts val="600"/>
                  </a:spcBef>
                  <a:spcAft>
                    <a:spcPts val="600"/>
                  </a:spcAft>
                  <a:buFont typeface="Wingdings" panose="05000000000000000000" pitchFamily="2" charset="2"/>
                  <a:buChar char="§"/>
                  <a:tabLst>
                    <a:tab pos="342900" algn="l"/>
                  </a:tabLst>
                </a:pPr>
                <a:endParaRPr lang="vi-VN" sz="2600" dirty="0" smtClean="0">
                  <a:latin typeface="Times New Roman" panose="02020603050405020304" pitchFamily="18" charset="0"/>
                  <a:cs typeface="Times New Roman" panose="02020603050405020304" pitchFamily="18" charset="0"/>
                </a:endParaRPr>
              </a:p>
              <a:p>
                <a:pPr>
                  <a:lnSpc>
                    <a:spcPct val="130000"/>
                  </a:lnSpc>
                  <a:spcBef>
                    <a:spcPts val="600"/>
                  </a:spcBef>
                  <a:spcAft>
                    <a:spcPts val="600"/>
                  </a:spcAft>
                  <a:buFont typeface="Wingdings" panose="05000000000000000000" pitchFamily="2" charset="2"/>
                  <a:buChar char="§"/>
                  <a:tabLst>
                    <a:tab pos="342900" algn="l"/>
                  </a:tabLst>
                </a:pPr>
                <a:endParaRPr lang="vi-VN" sz="2600" dirty="0" smtClean="0">
                  <a:latin typeface="Times New Roman" panose="02020603050405020304" pitchFamily="18" charset="0"/>
                  <a:cs typeface="Times New Roman" panose="02020603050405020304" pitchFamily="18" charset="0"/>
                </a:endParaRPr>
              </a:p>
              <a:p>
                <a:pPr>
                  <a:lnSpc>
                    <a:spcPct val="130000"/>
                  </a:lnSpc>
                  <a:spcBef>
                    <a:spcPts val="600"/>
                  </a:spcBef>
                  <a:spcAft>
                    <a:spcPts val="600"/>
                  </a:spcAft>
                  <a:buFont typeface="Wingdings" panose="05000000000000000000" pitchFamily="2" charset="2"/>
                  <a:buChar char="§"/>
                  <a:tabLst>
                    <a:tab pos="342900" algn="l"/>
                  </a:tabLst>
                </a:pPr>
                <a:r>
                  <a:rPr lang="vi-VN" sz="2600" dirty="0" smtClean="0">
                    <a:latin typeface="Times New Roman" panose="02020603050405020304" pitchFamily="18" charset="0"/>
                    <a:cs typeface="Times New Roman" panose="02020603050405020304" pitchFamily="18" charset="0"/>
                  </a:rPr>
                  <a:t>Định lý: Chu kỳ của một phần tử bất kỳ khác 0 của một trường GF(q) là </a:t>
                </a:r>
                <a:r>
                  <a:rPr lang="vi-VN" sz="2600" dirty="0" smtClean="0">
                    <a:solidFill>
                      <a:srgbClr val="66FF33"/>
                    </a:solidFill>
                    <a:latin typeface="Times New Roman" panose="02020603050405020304" pitchFamily="18" charset="0"/>
                    <a:cs typeface="Times New Roman" panose="02020603050405020304" pitchFamily="18" charset="0"/>
                  </a:rPr>
                  <a:t>ước số của </a:t>
                </a:r>
                <a:r>
                  <a:rPr lang="vi-VN" sz="2600" i="1" dirty="0" smtClean="0">
                    <a:solidFill>
                      <a:srgbClr val="66FF33"/>
                    </a:solidFill>
                    <a:latin typeface="Times New Roman" panose="02020603050405020304" pitchFamily="18" charset="0"/>
                    <a:cs typeface="Times New Roman" panose="02020603050405020304" pitchFamily="18" charset="0"/>
                  </a:rPr>
                  <a:t>q</a:t>
                </a:r>
                <a:r>
                  <a:rPr lang="vi-VN" sz="2600" dirty="0" smtClean="0">
                    <a:solidFill>
                      <a:srgbClr val="66FF33"/>
                    </a:solidFill>
                    <a:latin typeface="Times New Roman" panose="02020603050405020304" pitchFamily="18" charset="0"/>
                    <a:cs typeface="Times New Roman" panose="02020603050405020304" pitchFamily="18" charset="0"/>
                  </a:rPr>
                  <a:t>-1</a:t>
                </a:r>
              </a:p>
              <a:p>
                <a:pPr>
                  <a:lnSpc>
                    <a:spcPct val="130000"/>
                  </a:lnSpc>
                  <a:spcBef>
                    <a:spcPts val="600"/>
                  </a:spcBef>
                  <a:spcAft>
                    <a:spcPts val="600"/>
                  </a:spcAft>
                  <a:buFont typeface="Wingdings" panose="05000000000000000000" pitchFamily="2" charset="2"/>
                  <a:buChar char="§"/>
                  <a:tabLst>
                    <a:tab pos="342900" algn="l"/>
                  </a:tabLst>
                </a:pPr>
                <a:r>
                  <a:rPr lang="vi-VN" sz="2600" i="1" dirty="0" smtClean="0">
                    <a:solidFill>
                      <a:srgbClr val="BC79FF"/>
                    </a:solidFill>
                    <a:latin typeface="Times New Roman" panose="02020603050405020304" pitchFamily="18" charset="0"/>
                    <a:cs typeface="Times New Roman" panose="02020603050405020304" pitchFamily="18" charset="0"/>
                  </a:rPr>
                  <a:t>Phần tử cơ sở</a:t>
                </a:r>
                <a:r>
                  <a:rPr lang="vi-VN" sz="2600" dirty="0" smtClean="0">
                    <a:latin typeface="Times New Roman" panose="02020603050405020304" pitchFamily="18" charset="0"/>
                    <a:cs typeface="Times New Roman" panose="02020603050405020304" pitchFamily="18" charset="0"/>
                  </a:rPr>
                  <a:t>: một phần tử </a:t>
                </a:r>
                <a:r>
                  <a:rPr lang="vi-VN" sz="2600" i="1" dirty="0" smtClean="0">
                    <a:latin typeface="Times New Roman" panose="02020603050405020304" pitchFamily="18" charset="0"/>
                    <a:cs typeface="Times New Roman" panose="02020603050405020304" pitchFamily="18" charset="0"/>
                  </a:rPr>
                  <a:t>a</a:t>
                </a:r>
                <a:r>
                  <a:rPr lang="vi-VN" sz="2600" dirty="0" smtClean="0">
                    <a:latin typeface="Times New Roman" panose="02020603050405020304" pitchFamily="18" charset="0"/>
                    <a:cs typeface="Times New Roman" panose="02020603050405020304" pitchFamily="18" charset="0"/>
                  </a:rPr>
                  <a:t> khác 0 của một trường </a:t>
                </a:r>
                <a:r>
                  <a:rPr lang="vi-VN" sz="2600" i="1" dirty="0" smtClean="0">
                    <a:latin typeface="Times New Roman" panose="02020603050405020304" pitchFamily="18" charset="0"/>
                    <a:cs typeface="Times New Roman" panose="02020603050405020304" pitchFamily="18" charset="0"/>
                  </a:rPr>
                  <a:t>GF(q)</a:t>
                </a:r>
                <a:r>
                  <a:rPr lang="vi-VN" sz="2600" dirty="0" smtClean="0">
                    <a:latin typeface="Times New Roman" panose="02020603050405020304" pitchFamily="18" charset="0"/>
                    <a:cs typeface="Times New Roman" panose="02020603050405020304" pitchFamily="18" charset="0"/>
                  </a:rPr>
                  <a:t> được gọi là phần tử cơ sở nếu chu kỳ của </a:t>
                </a:r>
                <a:r>
                  <a:rPr lang="vi-VN" sz="2600" i="1" dirty="0" smtClean="0">
                    <a:latin typeface="Times New Roman" panose="02020603050405020304" pitchFamily="18" charset="0"/>
                    <a:cs typeface="Times New Roman" panose="02020603050405020304" pitchFamily="18" charset="0"/>
                  </a:rPr>
                  <a:t>a</a:t>
                </a:r>
                <a:r>
                  <a:rPr lang="vi-VN" sz="2600" dirty="0" smtClean="0">
                    <a:latin typeface="Times New Roman" panose="02020603050405020304" pitchFamily="18" charset="0"/>
                    <a:cs typeface="Times New Roman" panose="02020603050405020304" pitchFamily="18" charset="0"/>
                  </a:rPr>
                  <a:t> bằng </a:t>
                </a:r>
                <a:r>
                  <a:rPr lang="vi-VN" sz="2600" i="1" dirty="0" smtClean="0">
                    <a:solidFill>
                      <a:srgbClr val="66FF33"/>
                    </a:solidFill>
                    <a:latin typeface="Times New Roman" panose="02020603050405020304" pitchFamily="18" charset="0"/>
                    <a:cs typeface="Times New Roman" panose="02020603050405020304" pitchFamily="18" charset="0"/>
                  </a:rPr>
                  <a:t>q</a:t>
                </a:r>
                <a:r>
                  <a:rPr lang="vi-VN" sz="2600" dirty="0" smtClean="0">
                    <a:solidFill>
                      <a:srgbClr val="66FF33"/>
                    </a:solidFill>
                    <a:latin typeface="Times New Roman" panose="02020603050405020304" pitchFamily="18" charset="0"/>
                    <a:cs typeface="Times New Roman" panose="02020603050405020304" pitchFamily="18" charset="0"/>
                  </a:rPr>
                  <a:t>-1</a:t>
                </a:r>
                <a:r>
                  <a:rPr lang="vi-VN" sz="2600" dirty="0" smtClean="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1052289"/>
                <a:ext cx="11772901" cy="5491387"/>
              </a:xfrm>
              <a:blipFill rotWithShape="0">
                <a:blip r:embed="rId3"/>
                <a:stretch>
                  <a:fillRect l="-932" r="-1242"/>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26</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673347308"/>
              </p:ext>
            </p:extLst>
          </p:nvPr>
        </p:nvGraphicFramePr>
        <p:xfrm>
          <a:off x="1812925" y="2643716"/>
          <a:ext cx="8684851" cy="975360"/>
        </p:xfrm>
        <a:graphic>
          <a:graphicData uri="http://schemas.openxmlformats.org/drawingml/2006/table">
            <a:tbl>
              <a:tblPr firstRow="1" bandRow="1">
                <a:tableStyleId>{5C22544A-7EE6-4342-B048-85BDC9FD1C3A}</a:tableStyleId>
              </a:tblPr>
              <a:tblGrid>
                <a:gridCol w="1717993"/>
                <a:gridCol w="1161143"/>
                <a:gridCol w="1161143"/>
                <a:gridCol w="1161143"/>
                <a:gridCol w="1161143"/>
                <a:gridCol w="1161143"/>
                <a:gridCol w="1161143"/>
              </a:tblGrid>
              <a:tr h="370840">
                <a:tc>
                  <a:txBody>
                    <a:bodyPr/>
                    <a:lstStyle/>
                    <a:p>
                      <a:r>
                        <a:rPr lang="vi-VN" sz="2600" dirty="0" smtClean="0"/>
                        <a:t>Phần tử</a:t>
                      </a:r>
                      <a:endParaRPr lang="en-US" sz="2600" dirty="0"/>
                    </a:p>
                  </a:txBody>
                  <a:tcPr/>
                </a:tc>
                <a:tc>
                  <a:txBody>
                    <a:bodyPr/>
                    <a:lstStyle/>
                    <a:p>
                      <a:pPr algn="ctr"/>
                      <a:r>
                        <a:rPr lang="vi-VN" sz="2600" dirty="0" smtClean="0"/>
                        <a:t>1</a:t>
                      </a:r>
                      <a:endParaRPr lang="en-US" sz="2600" dirty="0"/>
                    </a:p>
                  </a:txBody>
                  <a:tcPr/>
                </a:tc>
                <a:tc>
                  <a:txBody>
                    <a:bodyPr/>
                    <a:lstStyle/>
                    <a:p>
                      <a:pPr algn="ctr"/>
                      <a:r>
                        <a:rPr lang="vi-VN" sz="2600" dirty="0" smtClean="0"/>
                        <a:t>2</a:t>
                      </a:r>
                      <a:endParaRPr lang="en-US" sz="2600" dirty="0"/>
                    </a:p>
                  </a:txBody>
                  <a:tcPr/>
                </a:tc>
                <a:tc>
                  <a:txBody>
                    <a:bodyPr/>
                    <a:lstStyle/>
                    <a:p>
                      <a:pPr algn="ctr"/>
                      <a:r>
                        <a:rPr lang="vi-VN" sz="2600" dirty="0" smtClean="0"/>
                        <a:t>3</a:t>
                      </a:r>
                      <a:endParaRPr lang="en-US" sz="2600" dirty="0"/>
                    </a:p>
                  </a:txBody>
                  <a:tcPr/>
                </a:tc>
                <a:tc>
                  <a:txBody>
                    <a:bodyPr/>
                    <a:lstStyle/>
                    <a:p>
                      <a:pPr algn="ctr"/>
                      <a:r>
                        <a:rPr lang="vi-VN" sz="2600" dirty="0" smtClean="0"/>
                        <a:t>4</a:t>
                      </a:r>
                      <a:endParaRPr lang="en-US" sz="2600" dirty="0"/>
                    </a:p>
                  </a:txBody>
                  <a:tcPr/>
                </a:tc>
                <a:tc>
                  <a:txBody>
                    <a:bodyPr/>
                    <a:lstStyle/>
                    <a:p>
                      <a:pPr algn="ctr"/>
                      <a:r>
                        <a:rPr lang="vi-VN" sz="2600" dirty="0" smtClean="0"/>
                        <a:t>5</a:t>
                      </a:r>
                      <a:endParaRPr lang="en-US" sz="2600" dirty="0"/>
                    </a:p>
                  </a:txBody>
                  <a:tcPr/>
                </a:tc>
                <a:tc>
                  <a:txBody>
                    <a:bodyPr/>
                    <a:lstStyle/>
                    <a:p>
                      <a:pPr algn="ctr"/>
                      <a:r>
                        <a:rPr lang="vi-VN" sz="2600" dirty="0" smtClean="0"/>
                        <a:t>6</a:t>
                      </a:r>
                      <a:endParaRPr lang="en-US" sz="2600" dirty="0"/>
                    </a:p>
                  </a:txBody>
                  <a:tcPr/>
                </a:tc>
              </a:tr>
              <a:tr h="370840">
                <a:tc>
                  <a:txBody>
                    <a:bodyPr/>
                    <a:lstStyle/>
                    <a:p>
                      <a:r>
                        <a:rPr lang="vi-VN" sz="2600" dirty="0" smtClean="0"/>
                        <a:t>Chu kỳ</a:t>
                      </a:r>
                      <a:endParaRPr lang="en-US" sz="2600" dirty="0"/>
                    </a:p>
                  </a:txBody>
                  <a:tcPr/>
                </a:tc>
                <a:tc>
                  <a:txBody>
                    <a:bodyPr/>
                    <a:lstStyle/>
                    <a:p>
                      <a:pPr algn="ctr"/>
                      <a:r>
                        <a:rPr lang="vi-VN" sz="2600" dirty="0" smtClean="0"/>
                        <a:t>1</a:t>
                      </a:r>
                      <a:endParaRPr lang="en-US" sz="2600" dirty="0"/>
                    </a:p>
                  </a:txBody>
                  <a:tcPr/>
                </a:tc>
                <a:tc>
                  <a:txBody>
                    <a:bodyPr/>
                    <a:lstStyle/>
                    <a:p>
                      <a:pPr algn="ctr"/>
                      <a:r>
                        <a:rPr lang="vi-VN" sz="2600" dirty="0" smtClean="0"/>
                        <a:t>3</a:t>
                      </a:r>
                      <a:endParaRPr lang="en-US" sz="2600" dirty="0"/>
                    </a:p>
                  </a:txBody>
                  <a:tcPr/>
                </a:tc>
                <a:tc>
                  <a:txBody>
                    <a:bodyPr/>
                    <a:lstStyle/>
                    <a:p>
                      <a:pPr algn="ctr"/>
                      <a:r>
                        <a:rPr lang="vi-VN" sz="2600" dirty="0" smtClean="0"/>
                        <a:t>6</a:t>
                      </a:r>
                      <a:endParaRPr lang="en-US" sz="2600" dirty="0"/>
                    </a:p>
                  </a:txBody>
                  <a:tcPr/>
                </a:tc>
                <a:tc>
                  <a:txBody>
                    <a:bodyPr/>
                    <a:lstStyle/>
                    <a:p>
                      <a:pPr algn="ctr"/>
                      <a:r>
                        <a:rPr lang="vi-VN" sz="2600" dirty="0" smtClean="0"/>
                        <a:t>3</a:t>
                      </a:r>
                      <a:endParaRPr lang="en-US" sz="2600" dirty="0"/>
                    </a:p>
                  </a:txBody>
                  <a:tcPr/>
                </a:tc>
                <a:tc>
                  <a:txBody>
                    <a:bodyPr/>
                    <a:lstStyle/>
                    <a:p>
                      <a:pPr algn="ctr"/>
                      <a:r>
                        <a:rPr lang="vi-VN" sz="2600" dirty="0" smtClean="0"/>
                        <a:t>6</a:t>
                      </a:r>
                      <a:endParaRPr lang="en-US" sz="2600" dirty="0"/>
                    </a:p>
                  </a:txBody>
                  <a:tcPr/>
                </a:tc>
                <a:tc>
                  <a:txBody>
                    <a:bodyPr/>
                    <a:lstStyle/>
                    <a:p>
                      <a:pPr algn="ctr"/>
                      <a:r>
                        <a:rPr lang="vi-VN" sz="2600" dirty="0" smtClean="0"/>
                        <a:t>2</a:t>
                      </a:r>
                      <a:endParaRPr lang="en-US" sz="2600" dirty="0"/>
                    </a:p>
                  </a:txBody>
                  <a:tcPr/>
                </a:tc>
              </a:tr>
            </a:tbl>
          </a:graphicData>
        </a:graphic>
      </p:graphicFrame>
      <p:sp>
        <p:nvSpPr>
          <p:cNvPr id="9"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3.2	 Một số cấu trúc đại số cơ bản</a:t>
            </a:r>
          </a:p>
        </p:txBody>
      </p:sp>
      <p:cxnSp>
        <p:nvCxnSpPr>
          <p:cNvPr id="10" name="Straight Connector 9"/>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2827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1052289"/>
                <a:ext cx="11772901" cy="5491387"/>
              </a:xfrm>
            </p:spPr>
            <p:txBody>
              <a:bodyPr>
                <a:noAutofit/>
              </a:bodyPr>
              <a:lstStyle/>
              <a:p>
                <a:pPr marL="857250" indent="-857250">
                  <a:lnSpc>
                    <a:spcPct val="130000"/>
                  </a:lnSpc>
                  <a:spcBef>
                    <a:spcPts val="600"/>
                  </a:spcBef>
                  <a:spcAft>
                    <a:spcPts val="600"/>
                  </a:spcAft>
                  <a:buNone/>
                  <a:tabLst>
                    <a:tab pos="800100" algn="l"/>
                  </a:tabLst>
                </a:pPr>
                <a:r>
                  <a:rPr lang="vi-VN" sz="2800" dirty="0" smtClean="0">
                    <a:solidFill>
                      <a:srgbClr val="66FF33"/>
                    </a:solidFill>
                    <a:latin typeface="Times New Roman" panose="02020603050405020304" pitchFamily="18" charset="0"/>
                    <a:cs typeface="Times New Roman" panose="02020603050405020304" pitchFamily="18" charset="0"/>
                  </a:rPr>
                  <a:t>3.2.5</a:t>
                </a:r>
                <a:r>
                  <a:rPr lang="vi-VN" sz="2800" dirty="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d>
                      <m:dPr>
                        <m:begChr m:val="⟨"/>
                        <m:endChr m:val="⟩"/>
                        <m:ctrlPr>
                          <a:rPr lang="vi-VN" sz="2800" i="1">
                            <a:solidFill>
                              <a:srgbClr val="66FF33"/>
                            </a:solidFill>
                            <a:latin typeface="Cambria Math" panose="02040503050406030204" pitchFamily="18" charset="0"/>
                          </a:rPr>
                        </m:ctrlPr>
                      </m:dPr>
                      <m:e>
                        <m:r>
                          <m:rPr>
                            <m:sty m:val="p"/>
                          </m:rPr>
                          <a:rPr lang="vi-VN" sz="2800" i="1">
                            <a:solidFill>
                              <a:srgbClr val="66FF33"/>
                            </a:solidFill>
                            <a:latin typeface="Cambria Math" panose="02040503050406030204" pitchFamily="18" charset="0"/>
                          </a:rPr>
                          <m:t>F</m:t>
                        </m:r>
                        <m:r>
                          <a:rPr lang="vi-VN" sz="2800" i="1">
                            <a:solidFill>
                              <a:srgbClr val="66FF33"/>
                            </a:solidFill>
                            <a:latin typeface="Cambria Math" panose="02040503050406030204" pitchFamily="18" charset="0"/>
                          </a:rPr>
                          <m:t>,+,</m:t>
                        </m:r>
                      </m:e>
                    </m:d>
                  </m:oMath>
                </a14:m>
                <a:r>
                  <a:rPr lang="vi-VN" sz="2800" dirty="0" smtClean="0">
                    <a:latin typeface="Times New Roman" panose="02020603050405020304" pitchFamily="18" charset="0"/>
                    <a:cs typeface="Times New Roman" panose="02020603050405020304" pitchFamily="18" charset="0"/>
                  </a:rPr>
                  <a:t>:</a:t>
                </a:r>
              </a:p>
              <a:p>
                <a:pPr marL="0" indent="0">
                  <a:lnSpc>
                    <a:spcPct val="130000"/>
                  </a:lnSpc>
                  <a:spcBef>
                    <a:spcPts val="600"/>
                  </a:spcBef>
                  <a:spcAft>
                    <a:spcPts val="600"/>
                  </a:spcAft>
                  <a:buNone/>
                  <a:tabLst>
                    <a:tab pos="342900" algn="l"/>
                  </a:tabLst>
                </a:pPr>
                <a:r>
                  <a:rPr lang="vi-VN" sz="2600" u="sng" dirty="0" smtClean="0">
                    <a:latin typeface="Times New Roman" panose="02020603050405020304" pitchFamily="18" charset="0"/>
                    <a:cs typeface="Times New Roman" panose="02020603050405020304" pitchFamily="18" charset="0"/>
                  </a:rPr>
                  <a:t>Ví dụ</a:t>
                </a:r>
                <a:r>
                  <a:rPr lang="vi-VN" sz="2600" dirty="0" smtClean="0">
                    <a:latin typeface="Times New Roman" panose="02020603050405020304" pitchFamily="18" charset="0"/>
                    <a:cs typeface="Times New Roman" panose="02020603050405020304" pitchFamily="18" charset="0"/>
                  </a:rPr>
                  <a:t>: Xét trường GF(7) = {0, 1, 2, 3, 4, 5, 6} với hai phép </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600" dirty="0" smtClean="0">
                    <a:latin typeface="Times New Roman" panose="02020603050405020304" pitchFamily="18" charset="0"/>
                    <a:cs typeface="Times New Roman" panose="02020603050405020304" pitchFamily="18" charset="0"/>
                  </a:rPr>
                  <a:t> và </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 Trị riêng của trường này là 7, còn chu kỳ của các phần tử khác 0 của trường được trình bày theo bảng sau:</a:t>
                </a:r>
              </a:p>
              <a:p>
                <a:pPr marL="0" indent="0">
                  <a:lnSpc>
                    <a:spcPct val="130000"/>
                  </a:lnSpc>
                  <a:spcBef>
                    <a:spcPts val="600"/>
                  </a:spcBef>
                  <a:spcAft>
                    <a:spcPts val="600"/>
                  </a:spcAft>
                  <a:buNone/>
                  <a:tabLst>
                    <a:tab pos="342900" algn="l"/>
                  </a:tabLst>
                </a:pPr>
                <a:endParaRPr lang="vi-VN" sz="2600" dirty="0">
                  <a:latin typeface="Times New Roman" panose="02020603050405020304" pitchFamily="18" charset="0"/>
                  <a:cs typeface="Times New Roman" panose="02020603050405020304" pitchFamily="18" charset="0"/>
                  <a:sym typeface="Symbol" panose="05050102010706020507" pitchFamily="18" charset="2"/>
                </a:endParaRPr>
              </a:p>
              <a:p>
                <a:pPr marL="0" indent="0">
                  <a:lnSpc>
                    <a:spcPct val="130000"/>
                  </a:lnSpc>
                  <a:spcBef>
                    <a:spcPts val="600"/>
                  </a:spcBef>
                  <a:spcAft>
                    <a:spcPts val="600"/>
                  </a:spcAft>
                  <a:buNone/>
                  <a:tabLst>
                    <a:tab pos="342900" algn="l"/>
                  </a:tabLst>
                </a:pPr>
                <a:endParaRPr lang="vi-VN" sz="2600" dirty="0" smtClean="0">
                  <a:latin typeface="Times New Roman" panose="02020603050405020304" pitchFamily="18" charset="0"/>
                  <a:cs typeface="Times New Roman" panose="02020603050405020304" pitchFamily="18" charset="0"/>
                  <a:sym typeface="Symbol" panose="05050102010706020507" pitchFamily="18" charset="2"/>
                </a:endParaRPr>
              </a:p>
              <a:p>
                <a:pPr marL="0" indent="0">
                  <a:lnSpc>
                    <a:spcPct val="110000"/>
                  </a:lnSpc>
                  <a:spcBef>
                    <a:spcPts val="600"/>
                  </a:spcBef>
                  <a:spcAft>
                    <a:spcPts val="600"/>
                  </a:spcAft>
                  <a:buNone/>
                  <a:tabLst>
                    <a:tab pos="342900" algn="l"/>
                  </a:tabLst>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 </a:t>
                </a:r>
                <a:r>
                  <a:rPr lang="vi-VN" sz="2600" i="1" dirty="0" smtClean="0">
                    <a:latin typeface="Times New Roman" panose="02020603050405020304" pitchFamily="18" charset="0"/>
                    <a:cs typeface="Times New Roman" panose="02020603050405020304" pitchFamily="18" charset="0"/>
                    <a:sym typeface="Symbol" panose="05050102010706020507" pitchFamily="18" charset="2"/>
                  </a:rPr>
                  <a:t>Nhận xét về trường GF</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(7)</a:t>
                </a:r>
                <a:r>
                  <a:rPr lang="vi-VN" sz="2600" i="1" dirty="0" smtClean="0">
                    <a:latin typeface="Times New Roman" panose="02020603050405020304" pitchFamily="18" charset="0"/>
                    <a:cs typeface="Times New Roman" panose="02020603050405020304" pitchFamily="18" charset="0"/>
                    <a:sym typeface="Symbol" panose="05050102010706020507" pitchFamily="18" charset="2"/>
                  </a:rPr>
                  <a:t> trên</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a:t>
                </a:r>
              </a:p>
              <a:p>
                <a:pPr marL="0" indent="0">
                  <a:lnSpc>
                    <a:spcPct val="110000"/>
                  </a:lnSpc>
                  <a:spcBef>
                    <a:spcPts val="600"/>
                  </a:spcBef>
                  <a:spcAft>
                    <a:spcPts val="600"/>
                  </a:spcAft>
                  <a:buNone/>
                  <a:tabLst>
                    <a:tab pos="342900" algn="l"/>
                  </a:tabLst>
                </a:pPr>
                <a:r>
                  <a:rPr lang="vi-VN" sz="2600" dirty="0" smtClean="0">
                    <a:latin typeface="Times New Roman" panose="02020603050405020304" pitchFamily="18" charset="0"/>
                    <a:cs typeface="Times New Roman" panose="02020603050405020304" pitchFamily="18" charset="0"/>
                    <a:sym typeface="Symbol" panose="05050102010706020507" pitchFamily="18" charset="2"/>
                  </a:rPr>
                  <a:t>Chu kỳ của các phần tử khác 0 của trường đều là ước số của 6. Các phần tử 3 và 5 có chu kỳ bằng 6, nên hai phần tử này là phần tử cơ sở của trường GF(7).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1052289"/>
                <a:ext cx="11772901" cy="5491387"/>
              </a:xfrm>
              <a:blipFill rotWithShape="0">
                <a:blip r:embed="rId3"/>
                <a:stretch>
                  <a:fillRect l="-103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27</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550025267"/>
              </p:ext>
            </p:extLst>
          </p:nvPr>
        </p:nvGraphicFramePr>
        <p:xfrm>
          <a:off x="1706789" y="3654727"/>
          <a:ext cx="8684851" cy="975360"/>
        </p:xfrm>
        <a:graphic>
          <a:graphicData uri="http://schemas.openxmlformats.org/drawingml/2006/table">
            <a:tbl>
              <a:tblPr firstRow="1" bandRow="1">
                <a:tableStyleId>{5C22544A-7EE6-4342-B048-85BDC9FD1C3A}</a:tableStyleId>
              </a:tblPr>
              <a:tblGrid>
                <a:gridCol w="1717993"/>
                <a:gridCol w="1161143"/>
                <a:gridCol w="1161143"/>
                <a:gridCol w="1161143"/>
                <a:gridCol w="1161143"/>
                <a:gridCol w="1161143"/>
                <a:gridCol w="1161143"/>
              </a:tblGrid>
              <a:tr h="370840">
                <a:tc>
                  <a:txBody>
                    <a:bodyPr/>
                    <a:lstStyle/>
                    <a:p>
                      <a:r>
                        <a:rPr lang="vi-VN" sz="2600" dirty="0" smtClean="0"/>
                        <a:t>Phần tử</a:t>
                      </a:r>
                      <a:endParaRPr lang="en-US" sz="2600" dirty="0"/>
                    </a:p>
                  </a:txBody>
                  <a:tcPr/>
                </a:tc>
                <a:tc>
                  <a:txBody>
                    <a:bodyPr/>
                    <a:lstStyle/>
                    <a:p>
                      <a:pPr algn="ctr"/>
                      <a:r>
                        <a:rPr lang="vi-VN" sz="2600" dirty="0" smtClean="0"/>
                        <a:t>1</a:t>
                      </a:r>
                      <a:endParaRPr lang="en-US" sz="2600" dirty="0"/>
                    </a:p>
                  </a:txBody>
                  <a:tcPr/>
                </a:tc>
                <a:tc>
                  <a:txBody>
                    <a:bodyPr/>
                    <a:lstStyle/>
                    <a:p>
                      <a:pPr algn="ctr"/>
                      <a:r>
                        <a:rPr lang="vi-VN" sz="2600" dirty="0" smtClean="0"/>
                        <a:t>2</a:t>
                      </a:r>
                      <a:endParaRPr lang="en-US" sz="2600" dirty="0"/>
                    </a:p>
                  </a:txBody>
                  <a:tcPr/>
                </a:tc>
                <a:tc>
                  <a:txBody>
                    <a:bodyPr/>
                    <a:lstStyle/>
                    <a:p>
                      <a:pPr algn="ctr"/>
                      <a:r>
                        <a:rPr lang="vi-VN" sz="2600" dirty="0" smtClean="0"/>
                        <a:t>3</a:t>
                      </a:r>
                      <a:endParaRPr lang="en-US" sz="2600" dirty="0"/>
                    </a:p>
                  </a:txBody>
                  <a:tcPr/>
                </a:tc>
                <a:tc>
                  <a:txBody>
                    <a:bodyPr/>
                    <a:lstStyle/>
                    <a:p>
                      <a:pPr algn="ctr"/>
                      <a:r>
                        <a:rPr lang="vi-VN" sz="2600" dirty="0" smtClean="0"/>
                        <a:t>4</a:t>
                      </a:r>
                      <a:endParaRPr lang="en-US" sz="2600" dirty="0"/>
                    </a:p>
                  </a:txBody>
                  <a:tcPr/>
                </a:tc>
                <a:tc>
                  <a:txBody>
                    <a:bodyPr/>
                    <a:lstStyle/>
                    <a:p>
                      <a:pPr algn="ctr"/>
                      <a:r>
                        <a:rPr lang="vi-VN" sz="2600" dirty="0" smtClean="0"/>
                        <a:t>5</a:t>
                      </a:r>
                      <a:endParaRPr lang="en-US" sz="2600" dirty="0"/>
                    </a:p>
                  </a:txBody>
                  <a:tcPr/>
                </a:tc>
                <a:tc>
                  <a:txBody>
                    <a:bodyPr/>
                    <a:lstStyle/>
                    <a:p>
                      <a:pPr algn="ctr"/>
                      <a:r>
                        <a:rPr lang="vi-VN" sz="2600" dirty="0" smtClean="0"/>
                        <a:t>6</a:t>
                      </a:r>
                      <a:endParaRPr lang="en-US" sz="2600" dirty="0"/>
                    </a:p>
                  </a:txBody>
                  <a:tcPr/>
                </a:tc>
              </a:tr>
              <a:tr h="370840">
                <a:tc>
                  <a:txBody>
                    <a:bodyPr/>
                    <a:lstStyle/>
                    <a:p>
                      <a:r>
                        <a:rPr lang="vi-VN" sz="2600" dirty="0" smtClean="0"/>
                        <a:t>Chu kỳ</a:t>
                      </a:r>
                      <a:endParaRPr lang="en-US" sz="2600" dirty="0"/>
                    </a:p>
                  </a:txBody>
                  <a:tcPr/>
                </a:tc>
                <a:tc>
                  <a:txBody>
                    <a:bodyPr/>
                    <a:lstStyle/>
                    <a:p>
                      <a:pPr algn="ctr"/>
                      <a:r>
                        <a:rPr lang="vi-VN" sz="2600" dirty="0" smtClean="0"/>
                        <a:t>1</a:t>
                      </a:r>
                      <a:endParaRPr lang="en-US" sz="2600" dirty="0"/>
                    </a:p>
                  </a:txBody>
                  <a:tcPr/>
                </a:tc>
                <a:tc>
                  <a:txBody>
                    <a:bodyPr/>
                    <a:lstStyle/>
                    <a:p>
                      <a:pPr algn="ctr"/>
                      <a:r>
                        <a:rPr lang="vi-VN" sz="2600" dirty="0" smtClean="0"/>
                        <a:t>3</a:t>
                      </a:r>
                      <a:endParaRPr lang="en-US" sz="2600" dirty="0"/>
                    </a:p>
                  </a:txBody>
                  <a:tcPr/>
                </a:tc>
                <a:tc>
                  <a:txBody>
                    <a:bodyPr/>
                    <a:lstStyle/>
                    <a:p>
                      <a:pPr algn="ctr"/>
                      <a:r>
                        <a:rPr lang="vi-VN" sz="2600" dirty="0" smtClean="0"/>
                        <a:t>6</a:t>
                      </a:r>
                      <a:endParaRPr lang="en-US" sz="2600" dirty="0"/>
                    </a:p>
                  </a:txBody>
                  <a:tcPr/>
                </a:tc>
                <a:tc>
                  <a:txBody>
                    <a:bodyPr/>
                    <a:lstStyle/>
                    <a:p>
                      <a:pPr algn="ctr"/>
                      <a:r>
                        <a:rPr lang="vi-VN" sz="2600" dirty="0" smtClean="0"/>
                        <a:t>3</a:t>
                      </a:r>
                      <a:endParaRPr lang="en-US" sz="2600" dirty="0"/>
                    </a:p>
                  </a:txBody>
                  <a:tcPr/>
                </a:tc>
                <a:tc>
                  <a:txBody>
                    <a:bodyPr/>
                    <a:lstStyle/>
                    <a:p>
                      <a:pPr algn="ctr"/>
                      <a:r>
                        <a:rPr lang="vi-VN" sz="2600" dirty="0" smtClean="0"/>
                        <a:t>6</a:t>
                      </a:r>
                      <a:endParaRPr lang="en-US" sz="2600" dirty="0"/>
                    </a:p>
                  </a:txBody>
                  <a:tcPr/>
                </a:tc>
                <a:tc>
                  <a:txBody>
                    <a:bodyPr/>
                    <a:lstStyle/>
                    <a:p>
                      <a:pPr algn="ctr"/>
                      <a:r>
                        <a:rPr lang="vi-VN" sz="2600" dirty="0" smtClean="0"/>
                        <a:t>2</a:t>
                      </a:r>
                      <a:endParaRPr lang="en-US" sz="2600" dirty="0"/>
                    </a:p>
                  </a:txBody>
                  <a:tcPr/>
                </a:tc>
              </a:tr>
            </a:tbl>
          </a:graphicData>
        </a:graphic>
      </p:graphicFrame>
      <p:sp>
        <p:nvSpPr>
          <p:cNvPr id="9"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3.2	 Một số cấu trúc đại số cơ bản</a:t>
            </a:r>
          </a:p>
        </p:txBody>
      </p:sp>
      <p:cxnSp>
        <p:nvCxnSpPr>
          <p:cNvPr id="10" name="Straight Connector 9"/>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66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1052289"/>
                <a:ext cx="11772901" cy="5491387"/>
              </a:xfrm>
            </p:spPr>
            <p:txBody>
              <a:bodyPr>
                <a:noAutofit/>
              </a:bodyPr>
              <a:lstStyle/>
              <a:p>
                <a:pPr marL="857250" indent="-857250">
                  <a:lnSpc>
                    <a:spcPct val="130000"/>
                  </a:lnSpc>
                  <a:spcBef>
                    <a:spcPts val="600"/>
                  </a:spcBef>
                  <a:spcAft>
                    <a:spcPts val="600"/>
                  </a:spcAft>
                  <a:buNone/>
                  <a:tabLst>
                    <a:tab pos="800100" algn="l"/>
                  </a:tabLst>
                </a:pPr>
                <a:r>
                  <a:rPr lang="vi-VN" sz="2800" dirty="0" smtClean="0">
                    <a:solidFill>
                      <a:srgbClr val="66FF33"/>
                    </a:solidFill>
                    <a:latin typeface="Times New Roman" panose="02020603050405020304" pitchFamily="18" charset="0"/>
                    <a:cs typeface="Times New Roman" panose="02020603050405020304" pitchFamily="18" charset="0"/>
                  </a:rPr>
                  <a:t>3.2.6</a:t>
                </a:r>
                <a:r>
                  <a:rPr lang="vi-VN" sz="2800" dirty="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r>
                      <a:rPr lang="vi-VN" sz="2800" i="1" dirty="0" smtClean="0">
                        <a:solidFill>
                          <a:srgbClr val="66FF33"/>
                        </a:solidFill>
                        <a:latin typeface="Cambria Math" panose="02040503050406030204" pitchFamily="18" charset="0"/>
                        <a:cs typeface="Times New Roman" panose="02020603050405020304" pitchFamily="18" charset="0"/>
                      </a:rPr>
                      <m:t>𝐺𝐹</m:t>
                    </m:r>
                  </m:oMath>
                </a14:m>
                <a:r>
                  <a:rPr lang="vi-VN" sz="2800" dirty="0" smtClean="0">
                    <a:solidFill>
                      <a:srgbClr val="66FF33"/>
                    </a:solidFill>
                    <a:latin typeface="Times New Roman" panose="02020603050405020304" pitchFamily="18" charset="0"/>
                    <a:cs typeface="Times New Roman" panose="02020603050405020304" pitchFamily="18" charset="0"/>
                  </a:rPr>
                  <a:t>(2)</a:t>
                </a:r>
                <a:r>
                  <a:rPr lang="vi-VN" sz="2800" dirty="0" smtClean="0">
                    <a:latin typeface="Times New Roman" panose="02020603050405020304" pitchFamily="18" charset="0"/>
                    <a:cs typeface="Times New Roman" panose="02020603050405020304" pitchFamily="18" charset="0"/>
                  </a:rPr>
                  <a:t>:</a:t>
                </a:r>
              </a:p>
              <a:p>
                <a:pPr marL="457200" indent="-457200">
                  <a:lnSpc>
                    <a:spcPct val="130000"/>
                  </a:lnSpc>
                  <a:spcBef>
                    <a:spcPts val="600"/>
                  </a:spcBef>
                  <a:spcAft>
                    <a:spcPts val="600"/>
                  </a:spcAft>
                  <a:buNone/>
                </a:pPr>
                <a:r>
                  <a:rPr lang="vi-VN" sz="2600" dirty="0" smtClean="0">
                    <a:latin typeface="Times New Roman" panose="02020603050405020304" pitchFamily="18" charset="0"/>
                    <a:cs typeface="Times New Roman" panose="02020603050405020304" pitchFamily="18" charset="0"/>
                  </a:rPr>
                  <a:t>	Trường GF(2) bao gồm hai phần tử {0, 1} với hai phép + và * như sau:</a:t>
                </a:r>
              </a:p>
              <a:p>
                <a:pPr marL="857250" indent="-857250">
                  <a:lnSpc>
                    <a:spcPct val="130000"/>
                  </a:lnSpc>
                  <a:spcBef>
                    <a:spcPts val="600"/>
                  </a:spcBef>
                  <a:spcAft>
                    <a:spcPts val="600"/>
                  </a:spcAft>
                  <a:buNone/>
                  <a:tabLst>
                    <a:tab pos="800100" algn="l"/>
                  </a:tabLst>
                </a:pPr>
                <a:endParaRPr lang="vi-VN" sz="2600" dirty="0" smtClean="0">
                  <a:latin typeface="Times New Roman" panose="02020603050405020304" pitchFamily="18" charset="0"/>
                  <a:cs typeface="Times New Roman" panose="02020603050405020304" pitchFamily="18" charset="0"/>
                </a:endParaRPr>
              </a:p>
              <a:p>
                <a:pPr marL="857250" indent="-857250">
                  <a:lnSpc>
                    <a:spcPct val="130000"/>
                  </a:lnSpc>
                  <a:spcBef>
                    <a:spcPts val="600"/>
                  </a:spcBef>
                  <a:spcAft>
                    <a:spcPts val="600"/>
                  </a:spcAft>
                  <a:buNone/>
                  <a:tabLst>
                    <a:tab pos="800100" algn="l"/>
                  </a:tabLst>
                </a:pPr>
                <a:endParaRPr lang="vi-VN" sz="2600" dirty="0" smtClean="0">
                  <a:latin typeface="Times New Roman" panose="02020603050405020304" pitchFamily="18" charset="0"/>
                  <a:cs typeface="Times New Roman" panose="02020603050405020304" pitchFamily="18" charset="0"/>
                </a:endParaRPr>
              </a:p>
              <a:p>
                <a:pPr marL="857250" indent="-857250">
                  <a:lnSpc>
                    <a:spcPct val="130000"/>
                  </a:lnSpc>
                  <a:spcBef>
                    <a:spcPts val="600"/>
                  </a:spcBef>
                  <a:spcAft>
                    <a:spcPts val="600"/>
                  </a:spcAft>
                  <a:buNone/>
                  <a:tabLst>
                    <a:tab pos="800100" algn="l"/>
                  </a:tabLst>
                </a:pPr>
                <a:endParaRPr lang="vi-VN" sz="2600" dirty="0">
                  <a:latin typeface="Times New Roman" panose="02020603050405020304" pitchFamily="18" charset="0"/>
                  <a:cs typeface="Times New Roman" panose="02020603050405020304" pitchFamily="18" charset="0"/>
                </a:endParaRPr>
              </a:p>
              <a:p>
                <a:pPr marL="457200" indent="-457200">
                  <a:lnSpc>
                    <a:spcPct val="130000"/>
                  </a:lnSpc>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Đa thức trên trường </a:t>
                </a:r>
                <a:r>
                  <a:rPr lang="vi-VN" sz="2600" i="1" dirty="0" smtClean="0">
                    <a:latin typeface="Times New Roman" panose="02020603050405020304" pitchFamily="18" charset="0"/>
                    <a:cs typeface="Times New Roman" panose="02020603050405020304" pitchFamily="18" charset="0"/>
                  </a:rPr>
                  <a:t>GF</a:t>
                </a:r>
                <a:r>
                  <a:rPr lang="vi-VN" sz="2600" dirty="0" smtClean="0">
                    <a:latin typeface="Times New Roman" panose="02020603050405020304" pitchFamily="18" charset="0"/>
                    <a:cs typeface="Times New Roman" panose="02020603050405020304" pitchFamily="18" charset="0"/>
                  </a:rPr>
                  <a:t>(2): Một đa thức trên trường </a:t>
                </a:r>
                <a:r>
                  <a:rPr lang="vi-VN" sz="2600" i="1" dirty="0" smtClean="0">
                    <a:latin typeface="Times New Roman" panose="02020603050405020304" pitchFamily="18" charset="0"/>
                    <a:cs typeface="Times New Roman" panose="02020603050405020304" pitchFamily="18" charset="0"/>
                  </a:rPr>
                  <a:t>GF</a:t>
                </a:r>
                <a:r>
                  <a:rPr lang="vi-VN" sz="2600" dirty="0" smtClean="0">
                    <a:latin typeface="Times New Roman" panose="02020603050405020304" pitchFamily="18" charset="0"/>
                    <a:cs typeface="Times New Roman" panose="02020603050405020304" pitchFamily="18" charset="0"/>
                  </a:rPr>
                  <a:t>(2), chẳng hạn ký hiệu là f(x), là đa thức có dạng: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a:latin typeface="Cambria Math" panose="02040503050406030204" pitchFamily="18" charset="0"/>
                          </a:rPr>
                          <m:t>0</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a:latin typeface="Cambria Math" panose="02040503050406030204" pitchFamily="18" charset="0"/>
                          </a:rPr>
                          <m:t>1</m:t>
                        </m:r>
                      </m:sub>
                    </m:sSub>
                    <m:r>
                      <a:rPr lang="en-US" sz="2400" i="1">
                        <a:latin typeface="Cambria Math" panose="02040503050406030204" pitchFamily="18" charset="0"/>
                      </a:rPr>
                      <m:t>𝑥</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a:latin typeface="Cambria Math" panose="02040503050406030204" pitchFamily="18" charset="0"/>
                          </a:rPr>
                          <m:t>2</m:t>
                        </m:r>
                      </m:sup>
                    </m:sSup>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𝑛</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𝑛</m:t>
                        </m:r>
                      </m:sup>
                    </m:sSup>
                  </m:oMath>
                </a14:m>
                <a:endParaRPr lang="en-US" sz="2400" dirty="0"/>
              </a:p>
              <a:p>
                <a:pPr marL="0" indent="0">
                  <a:lnSpc>
                    <a:spcPct val="130000"/>
                  </a:lnSpc>
                  <a:spcBef>
                    <a:spcPts val="600"/>
                  </a:spcBef>
                  <a:spcAft>
                    <a:spcPts val="600"/>
                  </a:spcAft>
                  <a:buNone/>
                </a:pPr>
                <a:r>
                  <a:rPr lang="vi-VN" sz="2600" dirty="0" smtClean="0">
                    <a:latin typeface="Times New Roman" panose="02020603050405020304" pitchFamily="18" charset="0"/>
                    <a:cs typeface="Times New Roman" panose="02020603050405020304" pitchFamily="18" charset="0"/>
                  </a:rPr>
                  <a:t>trong đó các hệ số </a:t>
                </a:r>
                <a:r>
                  <a:rPr lang="vi-VN" sz="2600" i="1" dirty="0" smtClean="0">
                    <a:latin typeface="Times New Roman" panose="02020603050405020304" pitchFamily="18" charset="0"/>
                    <a:cs typeface="Times New Roman" panose="02020603050405020304" pitchFamily="18" charset="0"/>
                  </a:rPr>
                  <a:t>a</a:t>
                </a:r>
                <a:r>
                  <a:rPr lang="vi-VN" sz="2600" baseline="-25000" dirty="0" smtClean="0">
                    <a:latin typeface="Times New Roman" panose="02020603050405020304" pitchFamily="18" charset="0"/>
                    <a:cs typeface="Times New Roman" panose="02020603050405020304" pitchFamily="18" charset="0"/>
                  </a:rPr>
                  <a:t>i</a:t>
                </a:r>
                <a:r>
                  <a:rPr lang="vi-VN" sz="2600" dirty="0" smtClean="0">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600" dirty="0">
                    <a:latin typeface="Times New Roman" panose="02020603050405020304" pitchFamily="18" charset="0"/>
                    <a:cs typeface="Times New Roman" panose="02020603050405020304" pitchFamily="18" charset="0"/>
                  </a:rPr>
                  <a:t> </a:t>
                </a:r>
                <a:r>
                  <a:rPr lang="vi-VN" sz="2600" i="1" dirty="0">
                    <a:latin typeface="Times New Roman" panose="02020603050405020304" pitchFamily="18" charset="0"/>
                    <a:cs typeface="Times New Roman" panose="02020603050405020304" pitchFamily="18" charset="0"/>
                  </a:rPr>
                  <a:t>GF</a:t>
                </a:r>
                <a:r>
                  <a:rPr lang="vi-VN" sz="2600" dirty="0">
                    <a:latin typeface="Times New Roman" panose="02020603050405020304" pitchFamily="18" charset="0"/>
                    <a:cs typeface="Times New Roman" panose="02020603050405020304" pitchFamily="18" charset="0"/>
                  </a:rPr>
                  <a:t>(2)</a:t>
                </a:r>
                <a:endParaRPr lang="vi-VN" sz="26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1052289"/>
                <a:ext cx="11772901" cy="5491387"/>
              </a:xfrm>
              <a:blipFill rotWithShape="0">
                <a:blip r:embed="rId3"/>
                <a:stretch>
                  <a:fillRect l="-103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28</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678249007"/>
              </p:ext>
            </p:extLst>
          </p:nvPr>
        </p:nvGraphicFramePr>
        <p:xfrm>
          <a:off x="1884588" y="2530929"/>
          <a:ext cx="3181351" cy="1371600"/>
        </p:xfrm>
        <a:graphic>
          <a:graphicData uri="http://schemas.openxmlformats.org/drawingml/2006/table">
            <a:tbl>
              <a:tblPr firstRow="1" bandRow="1">
                <a:tableStyleId>{F5AB1C69-6EDB-4FF4-983F-18BD219EF322}</a:tableStyleId>
              </a:tblPr>
              <a:tblGrid>
                <a:gridCol w="1025525"/>
                <a:gridCol w="1047750"/>
                <a:gridCol w="1108076"/>
              </a:tblGrid>
              <a:tr h="299931">
                <a:tc>
                  <a:txBody>
                    <a:bodyPr/>
                    <a:lstStyle/>
                    <a:p>
                      <a:pPr algn="ctr"/>
                      <a:r>
                        <a:rPr lang="vi-VN" sz="2400" b="1" dirty="0" smtClean="0">
                          <a:solidFill>
                            <a:srgbClr val="FF0000"/>
                          </a:solidFill>
                        </a:rPr>
                        <a:t>+</a:t>
                      </a:r>
                      <a:endParaRPr lang="en-US" sz="2400" b="1" dirty="0">
                        <a:solidFill>
                          <a:srgbClr val="FF0000"/>
                        </a:solidFill>
                      </a:endParaRPr>
                    </a:p>
                  </a:txBody>
                  <a:tcPr/>
                </a:tc>
                <a:tc>
                  <a:txBody>
                    <a:bodyPr/>
                    <a:lstStyle/>
                    <a:p>
                      <a:pPr algn="ctr"/>
                      <a:r>
                        <a:rPr lang="vi-VN" sz="2400" b="1" dirty="0" smtClean="0">
                          <a:solidFill>
                            <a:srgbClr val="0070C0"/>
                          </a:solidFill>
                        </a:rPr>
                        <a:t>0</a:t>
                      </a:r>
                      <a:endParaRPr lang="en-US" sz="2400" b="1" dirty="0">
                        <a:solidFill>
                          <a:srgbClr val="0070C0"/>
                        </a:solidFill>
                      </a:endParaRPr>
                    </a:p>
                  </a:txBody>
                  <a:tcPr/>
                </a:tc>
                <a:tc>
                  <a:txBody>
                    <a:bodyPr/>
                    <a:lstStyle/>
                    <a:p>
                      <a:pPr algn="ctr"/>
                      <a:r>
                        <a:rPr lang="vi-VN" sz="2400" b="1" dirty="0" smtClean="0">
                          <a:solidFill>
                            <a:srgbClr val="0070C0"/>
                          </a:solidFill>
                        </a:rPr>
                        <a:t>1</a:t>
                      </a:r>
                      <a:endParaRPr lang="en-US" sz="2400" b="1" dirty="0">
                        <a:solidFill>
                          <a:srgbClr val="0070C0"/>
                        </a:solidFill>
                      </a:endParaRPr>
                    </a:p>
                  </a:txBody>
                  <a:tcPr/>
                </a:tc>
              </a:tr>
              <a:tr h="370840">
                <a:tc>
                  <a:txBody>
                    <a:bodyPr/>
                    <a:lstStyle/>
                    <a:p>
                      <a:pPr algn="ctr"/>
                      <a:r>
                        <a:rPr lang="vi-VN" sz="2400" b="1" dirty="0" smtClean="0">
                          <a:solidFill>
                            <a:srgbClr val="0070C0"/>
                          </a:solidFill>
                        </a:rPr>
                        <a:t>0</a:t>
                      </a:r>
                      <a:endParaRPr lang="en-US" sz="2400" b="1" dirty="0">
                        <a:solidFill>
                          <a:srgbClr val="0070C0"/>
                        </a:solidFill>
                      </a:endParaRPr>
                    </a:p>
                  </a:txBody>
                  <a:tcPr/>
                </a:tc>
                <a:tc>
                  <a:txBody>
                    <a:bodyPr/>
                    <a:lstStyle/>
                    <a:p>
                      <a:pPr algn="ctr"/>
                      <a:r>
                        <a:rPr lang="vi-VN" sz="2400" b="1" dirty="0" smtClean="0"/>
                        <a:t>0</a:t>
                      </a:r>
                      <a:endParaRPr lang="en-US" sz="2400" b="1" dirty="0"/>
                    </a:p>
                  </a:txBody>
                  <a:tcPr/>
                </a:tc>
                <a:tc>
                  <a:txBody>
                    <a:bodyPr/>
                    <a:lstStyle/>
                    <a:p>
                      <a:pPr algn="ctr"/>
                      <a:r>
                        <a:rPr lang="vi-VN" sz="2400" b="1" dirty="0" smtClean="0"/>
                        <a:t>1</a:t>
                      </a:r>
                      <a:endParaRPr lang="en-US" sz="2400" b="1" dirty="0"/>
                    </a:p>
                  </a:txBody>
                  <a:tcPr/>
                </a:tc>
              </a:tr>
              <a:tr h="370840">
                <a:tc>
                  <a:txBody>
                    <a:bodyPr/>
                    <a:lstStyle/>
                    <a:p>
                      <a:pPr algn="ctr"/>
                      <a:r>
                        <a:rPr lang="vi-VN" sz="2400" b="1" dirty="0" smtClean="0">
                          <a:solidFill>
                            <a:srgbClr val="0070C0"/>
                          </a:solidFill>
                        </a:rPr>
                        <a:t>1</a:t>
                      </a:r>
                      <a:endParaRPr lang="en-US" sz="2400" b="1" dirty="0">
                        <a:solidFill>
                          <a:srgbClr val="0070C0"/>
                        </a:solidFill>
                      </a:endParaRPr>
                    </a:p>
                  </a:txBody>
                  <a:tcPr/>
                </a:tc>
                <a:tc>
                  <a:txBody>
                    <a:bodyPr/>
                    <a:lstStyle/>
                    <a:p>
                      <a:pPr algn="ctr"/>
                      <a:r>
                        <a:rPr lang="vi-VN" sz="2400" b="1" dirty="0" smtClean="0"/>
                        <a:t>1</a:t>
                      </a:r>
                      <a:endParaRPr lang="en-US" sz="2400" b="1" dirty="0"/>
                    </a:p>
                  </a:txBody>
                  <a:tcPr/>
                </a:tc>
                <a:tc>
                  <a:txBody>
                    <a:bodyPr/>
                    <a:lstStyle/>
                    <a:p>
                      <a:pPr algn="ctr"/>
                      <a:r>
                        <a:rPr lang="vi-VN" sz="2400" b="1" dirty="0" smtClean="0"/>
                        <a:t>0</a:t>
                      </a:r>
                      <a:endParaRPr lang="en-US" sz="2400" b="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37170929"/>
              </p:ext>
            </p:extLst>
          </p:nvPr>
        </p:nvGraphicFramePr>
        <p:xfrm>
          <a:off x="5608863" y="2530929"/>
          <a:ext cx="3362325" cy="1371600"/>
        </p:xfrm>
        <a:graphic>
          <a:graphicData uri="http://schemas.openxmlformats.org/drawingml/2006/table">
            <a:tbl>
              <a:tblPr firstRow="1" bandRow="1">
                <a:tableStyleId>{F5AB1C69-6EDB-4FF4-983F-18BD219EF322}</a:tableStyleId>
              </a:tblPr>
              <a:tblGrid>
                <a:gridCol w="1038921"/>
                <a:gridCol w="1175869"/>
                <a:gridCol w="1147535"/>
              </a:tblGrid>
              <a:tr h="299931">
                <a:tc>
                  <a:txBody>
                    <a:bodyPr/>
                    <a:lstStyle/>
                    <a:p>
                      <a:pPr algn="ctr"/>
                      <a:r>
                        <a:rPr lang="vi-VN" sz="2400" b="1" dirty="0" smtClean="0">
                          <a:solidFill>
                            <a:srgbClr val="FF0000"/>
                          </a:solidFill>
                        </a:rPr>
                        <a:t>*</a:t>
                      </a:r>
                      <a:endParaRPr lang="en-US" sz="2400" b="1" dirty="0">
                        <a:solidFill>
                          <a:srgbClr val="FF0000"/>
                        </a:solidFill>
                      </a:endParaRPr>
                    </a:p>
                  </a:txBody>
                  <a:tcPr/>
                </a:tc>
                <a:tc>
                  <a:txBody>
                    <a:bodyPr/>
                    <a:lstStyle/>
                    <a:p>
                      <a:pPr algn="ctr"/>
                      <a:r>
                        <a:rPr lang="vi-VN" sz="2400" b="1" dirty="0" smtClean="0">
                          <a:solidFill>
                            <a:srgbClr val="0070C0"/>
                          </a:solidFill>
                        </a:rPr>
                        <a:t>0</a:t>
                      </a:r>
                      <a:endParaRPr lang="en-US" sz="2400" b="1" dirty="0">
                        <a:solidFill>
                          <a:srgbClr val="0070C0"/>
                        </a:solidFill>
                      </a:endParaRPr>
                    </a:p>
                  </a:txBody>
                  <a:tcPr/>
                </a:tc>
                <a:tc>
                  <a:txBody>
                    <a:bodyPr/>
                    <a:lstStyle/>
                    <a:p>
                      <a:pPr algn="ctr"/>
                      <a:r>
                        <a:rPr lang="vi-VN" sz="2400" b="1" dirty="0" smtClean="0">
                          <a:solidFill>
                            <a:srgbClr val="0070C0"/>
                          </a:solidFill>
                        </a:rPr>
                        <a:t>1</a:t>
                      </a:r>
                      <a:endParaRPr lang="en-US" sz="2400" b="1" dirty="0">
                        <a:solidFill>
                          <a:srgbClr val="0070C0"/>
                        </a:solidFill>
                      </a:endParaRPr>
                    </a:p>
                  </a:txBody>
                  <a:tcPr/>
                </a:tc>
              </a:tr>
              <a:tr h="370840">
                <a:tc>
                  <a:txBody>
                    <a:bodyPr/>
                    <a:lstStyle/>
                    <a:p>
                      <a:pPr algn="ctr"/>
                      <a:r>
                        <a:rPr lang="vi-VN" sz="2400" b="1" dirty="0" smtClean="0">
                          <a:solidFill>
                            <a:srgbClr val="0070C0"/>
                          </a:solidFill>
                        </a:rPr>
                        <a:t>0</a:t>
                      </a:r>
                      <a:endParaRPr lang="en-US" sz="2400" b="1" dirty="0">
                        <a:solidFill>
                          <a:srgbClr val="0070C0"/>
                        </a:solidFill>
                      </a:endParaRPr>
                    </a:p>
                  </a:txBody>
                  <a:tcPr/>
                </a:tc>
                <a:tc>
                  <a:txBody>
                    <a:bodyPr/>
                    <a:lstStyle/>
                    <a:p>
                      <a:pPr algn="ctr"/>
                      <a:r>
                        <a:rPr lang="vi-VN" sz="2400" b="1" dirty="0" smtClean="0"/>
                        <a:t>0</a:t>
                      </a:r>
                      <a:endParaRPr lang="en-US" sz="2400" b="1" dirty="0"/>
                    </a:p>
                  </a:txBody>
                  <a:tcPr/>
                </a:tc>
                <a:tc>
                  <a:txBody>
                    <a:bodyPr/>
                    <a:lstStyle/>
                    <a:p>
                      <a:pPr algn="ctr"/>
                      <a:r>
                        <a:rPr lang="en-US" sz="2400" b="1" dirty="0" smtClean="0"/>
                        <a:t>0</a:t>
                      </a:r>
                      <a:endParaRPr lang="en-US" sz="2400" b="1" dirty="0"/>
                    </a:p>
                  </a:txBody>
                  <a:tcPr/>
                </a:tc>
              </a:tr>
              <a:tr h="370840">
                <a:tc>
                  <a:txBody>
                    <a:bodyPr/>
                    <a:lstStyle/>
                    <a:p>
                      <a:pPr algn="ctr"/>
                      <a:r>
                        <a:rPr lang="vi-VN" sz="2400" b="1" dirty="0" smtClean="0">
                          <a:solidFill>
                            <a:srgbClr val="0070C0"/>
                          </a:solidFill>
                        </a:rPr>
                        <a:t>1</a:t>
                      </a:r>
                      <a:endParaRPr lang="en-US" sz="2400" b="1" dirty="0">
                        <a:solidFill>
                          <a:srgbClr val="0070C0"/>
                        </a:solidFill>
                      </a:endParaRPr>
                    </a:p>
                  </a:txBody>
                  <a:tcPr/>
                </a:tc>
                <a:tc>
                  <a:txBody>
                    <a:bodyPr/>
                    <a:lstStyle/>
                    <a:p>
                      <a:pPr algn="ctr"/>
                      <a:r>
                        <a:rPr lang="en-US" sz="2400" b="1" dirty="0" smtClean="0"/>
                        <a:t>0</a:t>
                      </a:r>
                      <a:endParaRPr lang="en-US" sz="2400" b="1" dirty="0"/>
                    </a:p>
                  </a:txBody>
                  <a:tcPr/>
                </a:tc>
                <a:tc>
                  <a:txBody>
                    <a:bodyPr/>
                    <a:lstStyle/>
                    <a:p>
                      <a:pPr algn="ctr"/>
                      <a:r>
                        <a:rPr lang="en-US" sz="2400" b="1" dirty="0" smtClean="0"/>
                        <a:t>1</a:t>
                      </a:r>
                      <a:endParaRPr lang="en-US" sz="2400" b="1" dirty="0"/>
                    </a:p>
                  </a:txBody>
                  <a:tcPr/>
                </a:tc>
              </a:tr>
            </a:tbl>
          </a:graphicData>
        </a:graphic>
      </p:graphicFrame>
      <p:sp>
        <p:nvSpPr>
          <p:cNvPr id="10"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3.2	 Một số cấu trúc đại số cơ bản</a:t>
            </a:r>
          </a:p>
        </p:txBody>
      </p:sp>
      <p:cxnSp>
        <p:nvCxnSpPr>
          <p:cNvPr id="11" name="Straight Connector 10"/>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882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957945"/>
                <a:ext cx="11534776" cy="5585732"/>
              </a:xfrm>
            </p:spPr>
            <p:txBody>
              <a:bodyPr>
                <a:noAutofit/>
              </a:bodyPr>
              <a:lstStyle/>
              <a:p>
                <a:pPr marL="857250" indent="-857250">
                  <a:lnSpc>
                    <a:spcPct val="130000"/>
                  </a:lnSpc>
                  <a:spcBef>
                    <a:spcPts val="200"/>
                  </a:spcBef>
                  <a:buNone/>
                  <a:tabLst>
                    <a:tab pos="800100" algn="l"/>
                  </a:tabLst>
                </a:pPr>
                <a:r>
                  <a:rPr lang="vi-VN" sz="2800" dirty="0" smtClean="0">
                    <a:solidFill>
                      <a:srgbClr val="66FF33"/>
                    </a:solidFill>
                    <a:latin typeface="Times New Roman" panose="02020603050405020304" pitchFamily="18" charset="0"/>
                    <a:cs typeface="Times New Roman" panose="02020603050405020304" pitchFamily="18" charset="0"/>
                  </a:rPr>
                  <a:t>3.2.</a:t>
                </a:r>
                <a:r>
                  <a:rPr lang="en-US" sz="2800" dirty="0" smtClean="0">
                    <a:solidFill>
                      <a:srgbClr val="66FF33"/>
                    </a:solidFill>
                    <a:latin typeface="Times New Roman" panose="02020603050405020304" pitchFamily="18" charset="0"/>
                    <a:cs typeface="Times New Roman" panose="02020603050405020304" pitchFamily="18" charset="0"/>
                  </a:rPr>
                  <a:t>6</a:t>
                </a:r>
                <a:r>
                  <a:rPr lang="vi-VN" sz="2800" dirty="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r>
                      <a:rPr lang="vi-VN" sz="2800" i="1" dirty="0" smtClean="0">
                        <a:solidFill>
                          <a:srgbClr val="66FF33"/>
                        </a:solidFill>
                        <a:latin typeface="Cambria Math" panose="02040503050406030204" pitchFamily="18" charset="0"/>
                        <a:cs typeface="Times New Roman" panose="02020603050405020304" pitchFamily="18" charset="0"/>
                      </a:rPr>
                      <m:t>𝐺𝐹</m:t>
                    </m:r>
                  </m:oMath>
                </a14:m>
                <a:r>
                  <a:rPr lang="vi-VN" sz="2800" dirty="0" smtClean="0">
                    <a:solidFill>
                      <a:srgbClr val="66FF33"/>
                    </a:solidFill>
                    <a:latin typeface="Times New Roman" panose="02020603050405020304" pitchFamily="18" charset="0"/>
                    <a:cs typeface="Times New Roman" panose="02020603050405020304" pitchFamily="18" charset="0"/>
                  </a:rPr>
                  <a:t>(2)</a:t>
                </a:r>
                <a:r>
                  <a:rPr lang="vi-VN" sz="2800" dirty="0" smtClean="0">
                    <a:latin typeface="Times New Roman" panose="02020603050405020304" pitchFamily="18" charset="0"/>
                    <a:cs typeface="Times New Roman" panose="02020603050405020304" pitchFamily="18" charset="0"/>
                  </a:rPr>
                  <a:t>:</a:t>
                </a:r>
              </a:p>
              <a:p>
                <a:pPr marL="457200" indent="-457200">
                  <a:lnSpc>
                    <a:spcPct val="130000"/>
                  </a:lnSpc>
                  <a:spcBef>
                    <a:spcPts val="200"/>
                  </a:spcBef>
                  <a:buFont typeface="Wingdings" panose="05000000000000000000" pitchFamily="2" charset="2"/>
                  <a:buChar char="§"/>
                  <a:tabLst>
                    <a:tab pos="800100" algn="l"/>
                  </a:tabLst>
                </a:pPr>
                <a:r>
                  <a:rPr lang="vi-VN" sz="2800" i="1" dirty="0" smtClean="0">
                    <a:solidFill>
                      <a:srgbClr val="BC79FF"/>
                    </a:solidFill>
                    <a:latin typeface="Times New Roman" panose="02020603050405020304" pitchFamily="18" charset="0"/>
                    <a:cs typeface="Times New Roman" panose="02020603050405020304" pitchFamily="18" charset="0"/>
                  </a:rPr>
                  <a:t>Bậc của đa thức</a:t>
                </a:r>
                <a:r>
                  <a:rPr lang="vi-VN" sz="2800" dirty="0" smtClean="0">
                    <a:latin typeface="Times New Roman" panose="02020603050405020304" pitchFamily="18" charset="0"/>
                    <a:cs typeface="Times New Roman" panose="02020603050405020304" pitchFamily="18" charset="0"/>
                  </a:rPr>
                  <a:t>: là bậc lớn nhất của đa thức</a:t>
                </a:r>
              </a:p>
              <a:p>
                <a:pPr marL="457200" indent="-457200">
                  <a:lnSpc>
                    <a:spcPct val="130000"/>
                  </a:lnSpc>
                  <a:spcBef>
                    <a:spcPts val="200"/>
                  </a:spcBef>
                  <a:buFont typeface="Wingdings" panose="05000000000000000000" pitchFamily="2" charset="2"/>
                  <a:buChar char="§"/>
                  <a:tabLst>
                    <a:tab pos="800100" algn="l"/>
                  </a:tabLst>
                </a:pPr>
                <a:r>
                  <a:rPr lang="vi-VN" sz="2800" i="1" dirty="0" smtClean="0">
                    <a:solidFill>
                      <a:srgbClr val="BC79FF"/>
                    </a:solidFill>
                    <a:latin typeface="Times New Roman" panose="02020603050405020304" pitchFamily="18" charset="0"/>
                    <a:cs typeface="Times New Roman" panose="02020603050405020304" pitchFamily="18" charset="0"/>
                  </a:rPr>
                  <a:t>Phép cộng và phép nhân đa thức</a:t>
                </a:r>
                <a:r>
                  <a:rPr lang="vi-VN" sz="2800" dirty="0" smtClean="0">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Cho đa thức </a:t>
                </a:r>
                <a14:m>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0</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1</m:t>
                        </m:r>
                      </m:sub>
                    </m:sSub>
                    <m:r>
                      <a:rPr lang="en-US" sz="2800" i="1">
                        <a:latin typeface="Cambria Math" panose="02040503050406030204" pitchFamily="18" charset="0"/>
                      </a:rPr>
                      <m:t>𝑥</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2</m:t>
                        </m:r>
                      </m:sub>
                    </m:sSub>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2</m:t>
                        </m:r>
                      </m:sup>
                    </m:sSup>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𝑛</m:t>
                        </m:r>
                      </m:sub>
                    </m:sSub>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𝑛</m:t>
                        </m:r>
                      </m:sup>
                    </m:sSup>
                  </m:oMath>
                </a14:m>
                <a:r>
                  <a:rPr lang="vi-VN" sz="2600" dirty="0" smtClean="0">
                    <a:latin typeface="Times New Roman" panose="02020603050405020304" pitchFamily="18" charset="0"/>
                    <a:cs typeface="Times New Roman" panose="02020603050405020304" pitchFamily="18" charset="0"/>
                  </a:rPr>
                  <a:t> và đa thức </a:t>
                </a:r>
                <a14:m>
                  <m:oMath xmlns:m="http://schemas.openxmlformats.org/officeDocument/2006/math">
                    <m:r>
                      <a:rPr lang="vi-VN" sz="2800" i="1" smtClean="0">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𝑏</m:t>
                        </m:r>
                      </m:e>
                      <m:sub>
                        <m:r>
                          <a:rPr lang="en-US" sz="2800">
                            <a:latin typeface="Cambria Math" panose="02040503050406030204" pitchFamily="18" charset="0"/>
                          </a:rPr>
                          <m:t>0</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𝑏</m:t>
                        </m:r>
                      </m:e>
                      <m:sub>
                        <m:r>
                          <a:rPr lang="en-US" sz="2800">
                            <a:latin typeface="Cambria Math" panose="02040503050406030204" pitchFamily="18" charset="0"/>
                          </a:rPr>
                          <m:t>1</m:t>
                        </m:r>
                      </m:sub>
                    </m:sSub>
                    <m:r>
                      <a:rPr lang="en-US" sz="2800" i="1">
                        <a:latin typeface="Cambria Math" panose="02040503050406030204" pitchFamily="18" charset="0"/>
                      </a:rPr>
                      <m:t>𝑥</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𝑏</m:t>
                        </m:r>
                      </m:e>
                      <m:sub>
                        <m:r>
                          <a:rPr lang="en-US" sz="2800">
                            <a:latin typeface="Cambria Math" panose="02040503050406030204" pitchFamily="18" charset="0"/>
                          </a:rPr>
                          <m:t>2</m:t>
                        </m:r>
                      </m:sub>
                    </m:sSub>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2</m:t>
                        </m:r>
                      </m:sup>
                    </m:sSup>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𝑏</m:t>
                        </m:r>
                      </m:e>
                      <m:sub>
                        <m:r>
                          <a:rPr lang="en-US" sz="2800" i="1">
                            <a:latin typeface="Cambria Math" panose="02040503050406030204" pitchFamily="18" charset="0"/>
                          </a:rPr>
                          <m:t>𝑛</m:t>
                        </m:r>
                      </m:sub>
                    </m:sSub>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𝑛</m:t>
                        </m:r>
                      </m:sup>
                    </m:sSup>
                  </m:oMath>
                </a14:m>
                <a:r>
                  <a:rPr lang="vi-VN" sz="2600" dirty="0" smtClean="0">
                    <a:latin typeface="Times New Roman" panose="02020603050405020304" pitchFamily="18" charset="0"/>
                    <a:cs typeface="Times New Roman" panose="02020603050405020304" pitchFamily="18" charset="0"/>
                  </a:rPr>
                  <a:t>, thì: </a:t>
                </a:r>
              </a:p>
              <a:p>
                <a:pPr marL="731520" lvl="1" indent="-457200">
                  <a:lnSpc>
                    <a:spcPct val="130000"/>
                  </a:lnSpc>
                  <a:spcBef>
                    <a:spcPts val="200"/>
                  </a:spcBef>
                  <a:spcAft>
                    <a:spcPts val="200"/>
                  </a:spcAft>
                  <a:buFont typeface="Wingdings" panose="05000000000000000000" pitchFamily="2" charset="2"/>
                  <a:buChar char="§"/>
                  <a:tabLst>
                    <a:tab pos="800100" algn="l"/>
                  </a:tabLst>
                </a:pPr>
                <a:r>
                  <a:rPr lang="vi-VN" sz="2400" dirty="0" smtClean="0">
                    <a:latin typeface="Times New Roman" panose="02020603050405020304" pitchFamily="18" charset="0"/>
                    <a:cs typeface="Times New Roman" panose="02020603050405020304" pitchFamily="18" charset="0"/>
                  </a:rPr>
                  <a:t>Phép cộng </a:t>
                </a:r>
                <a:r>
                  <a:rPr lang="vi-VN" sz="2400" i="1" dirty="0" smtClean="0">
                    <a:latin typeface="Times New Roman" panose="02020603050405020304" pitchFamily="18" charset="0"/>
                    <a:cs typeface="Times New Roman" panose="02020603050405020304" pitchFamily="18" charset="0"/>
                  </a:rPr>
                  <a:t>f</a:t>
                </a:r>
                <a:r>
                  <a:rPr lang="vi-VN" sz="2400" dirty="0" smtClean="0">
                    <a:latin typeface="Times New Roman" panose="02020603050405020304" pitchFamily="18" charset="0"/>
                    <a:cs typeface="Times New Roman" panose="02020603050405020304" pitchFamily="18" charset="0"/>
                  </a:rPr>
                  <a:t>(</a:t>
                </a:r>
                <a:r>
                  <a:rPr lang="vi-VN" sz="2400" i="1" dirty="0" smtClean="0">
                    <a:latin typeface="Times New Roman" panose="02020603050405020304" pitchFamily="18" charset="0"/>
                    <a:cs typeface="Times New Roman" panose="02020603050405020304" pitchFamily="18" charset="0"/>
                  </a:rPr>
                  <a:t>x</a:t>
                </a:r>
                <a:r>
                  <a:rPr lang="vi-VN" sz="2400" dirty="0" smtClean="0">
                    <a:latin typeface="Times New Roman" panose="02020603050405020304" pitchFamily="18" charset="0"/>
                    <a:cs typeface="Times New Roman" panose="02020603050405020304" pitchFamily="18" charset="0"/>
                  </a:rPr>
                  <a:t>) và </a:t>
                </a:r>
                <a:r>
                  <a:rPr lang="vi-VN" sz="2400" i="1" dirty="0" smtClean="0">
                    <a:latin typeface="Times New Roman" panose="02020603050405020304" pitchFamily="18" charset="0"/>
                    <a:cs typeface="Times New Roman" panose="02020603050405020304" pitchFamily="18" charset="0"/>
                  </a:rPr>
                  <a:t>g</a:t>
                </a:r>
                <a:r>
                  <a:rPr lang="vi-VN" sz="2400" dirty="0" smtClean="0">
                    <a:latin typeface="Times New Roman" panose="02020603050405020304" pitchFamily="18" charset="0"/>
                    <a:cs typeface="Times New Roman" panose="02020603050405020304" pitchFamily="18" charset="0"/>
                  </a:rPr>
                  <a:t>(</a:t>
                </a:r>
                <a:r>
                  <a:rPr lang="vi-VN" sz="2400" i="1" dirty="0" smtClean="0">
                    <a:latin typeface="Times New Roman" panose="02020603050405020304" pitchFamily="18" charset="0"/>
                    <a:cs typeface="Times New Roman" panose="02020603050405020304" pitchFamily="18" charset="0"/>
                  </a:rPr>
                  <a:t>x</a:t>
                </a:r>
                <a:r>
                  <a:rPr lang="vi-VN" sz="2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vi-VN" sz="2800" b="0" i="0" smtClean="0">
                        <a:latin typeface="Cambria Math" panose="02040503050406030204" pitchFamily="18" charset="0"/>
                      </a:rPr>
                      <m:t>+</m:t>
                    </m:r>
                    <m:r>
                      <a:rPr lang="vi-VN" sz="3200" i="1">
                        <a:latin typeface="Cambria Math" panose="02040503050406030204" pitchFamily="18" charset="0"/>
                      </a:rPr>
                      <m:t>𝑔</m:t>
                    </m:r>
                    <m:d>
                      <m:dPr>
                        <m:ctrlPr>
                          <a:rPr lang="en-US" sz="3200" i="1">
                            <a:latin typeface="Cambria Math" panose="02040503050406030204" pitchFamily="18" charset="0"/>
                          </a:rPr>
                        </m:ctrlPr>
                      </m:dPr>
                      <m:e>
                        <m:r>
                          <a:rPr lang="en-US" sz="3200" i="1">
                            <a:latin typeface="Cambria Math" panose="02040503050406030204" pitchFamily="18" charset="0"/>
                          </a:rPr>
                          <m:t>𝑥</m:t>
                        </m:r>
                      </m:e>
                    </m:d>
                    <m:r>
                      <a:rPr lang="en-US" sz="3200">
                        <a:latin typeface="Cambria Math" panose="02040503050406030204" pitchFamily="18" charset="0"/>
                      </a:rPr>
                      <m:t>=</m:t>
                    </m:r>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a:latin typeface="Cambria Math" panose="02040503050406030204" pitchFamily="18" charset="0"/>
                          </a:rPr>
                          <m:t>=0</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𝑖</m:t>
                                </m:r>
                              </m:sub>
                            </m:sSub>
                          </m:e>
                        </m:d>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𝑖</m:t>
                            </m:r>
                          </m:sup>
                        </m:sSup>
                      </m:e>
                    </m:nary>
                  </m:oMath>
                </a14:m>
                <a:endParaRPr lang="en-US" sz="2400" dirty="0"/>
              </a:p>
              <a:p>
                <a:pPr marL="731520" lvl="1" indent="-457200">
                  <a:lnSpc>
                    <a:spcPct val="130000"/>
                  </a:lnSpc>
                  <a:spcBef>
                    <a:spcPts val="200"/>
                  </a:spcBef>
                  <a:spcAft>
                    <a:spcPts val="200"/>
                  </a:spcAft>
                  <a:buFont typeface="Wingdings" panose="05000000000000000000" pitchFamily="2" charset="2"/>
                  <a:buChar char="§"/>
                  <a:tabLst>
                    <a:tab pos="800100" algn="l"/>
                  </a:tabLst>
                </a:pPr>
                <a:r>
                  <a:rPr lang="vi-VN" sz="2400" dirty="0" smtClean="0">
                    <a:latin typeface="Times New Roman" panose="02020603050405020304" pitchFamily="18" charset="0"/>
                    <a:cs typeface="Times New Roman" panose="02020603050405020304" pitchFamily="18" charset="0"/>
                  </a:rPr>
                  <a:t>Phép nhân </a:t>
                </a:r>
                <a:r>
                  <a:rPr lang="vi-VN" sz="2400" i="1" dirty="0">
                    <a:latin typeface="Times New Roman" panose="02020603050405020304" pitchFamily="18" charset="0"/>
                    <a:cs typeface="Times New Roman" panose="02020603050405020304" pitchFamily="18" charset="0"/>
                  </a:rPr>
                  <a:t>f</a:t>
                </a:r>
                <a:r>
                  <a:rPr lang="vi-VN" sz="2400" dirty="0">
                    <a:latin typeface="Times New Roman" panose="02020603050405020304" pitchFamily="18" charset="0"/>
                    <a:cs typeface="Times New Roman" panose="02020603050405020304" pitchFamily="18" charset="0"/>
                  </a:rPr>
                  <a:t>(</a:t>
                </a:r>
                <a:r>
                  <a:rPr lang="vi-VN" sz="2400" i="1" dirty="0">
                    <a:latin typeface="Times New Roman" panose="02020603050405020304" pitchFamily="18" charset="0"/>
                    <a:cs typeface="Times New Roman" panose="02020603050405020304" pitchFamily="18" charset="0"/>
                  </a:rPr>
                  <a:t>x</a:t>
                </a:r>
                <a:r>
                  <a:rPr lang="vi-VN" sz="2400" dirty="0">
                    <a:latin typeface="Times New Roman" panose="02020603050405020304" pitchFamily="18" charset="0"/>
                    <a:cs typeface="Times New Roman" panose="02020603050405020304" pitchFamily="18" charset="0"/>
                  </a:rPr>
                  <a:t>) và </a:t>
                </a:r>
                <a:r>
                  <a:rPr lang="vi-VN" sz="2400" i="1" dirty="0">
                    <a:latin typeface="Times New Roman" panose="02020603050405020304" pitchFamily="18" charset="0"/>
                    <a:cs typeface="Times New Roman" panose="02020603050405020304" pitchFamily="18" charset="0"/>
                  </a:rPr>
                  <a:t>g</a:t>
                </a:r>
                <a:r>
                  <a:rPr lang="vi-VN" sz="2400" dirty="0">
                    <a:latin typeface="Times New Roman" panose="02020603050405020304" pitchFamily="18" charset="0"/>
                    <a:cs typeface="Times New Roman" panose="02020603050405020304" pitchFamily="18" charset="0"/>
                  </a:rPr>
                  <a:t>(</a:t>
                </a:r>
                <a:r>
                  <a:rPr lang="vi-VN" sz="2400" i="1" dirty="0">
                    <a:latin typeface="Times New Roman" panose="02020603050405020304" pitchFamily="18" charset="0"/>
                    <a:cs typeface="Times New Roman" panose="02020603050405020304" pitchFamily="18" charset="0"/>
                  </a:rPr>
                  <a:t>x</a:t>
                </a:r>
                <a:r>
                  <a:rPr lang="vi-VN" sz="2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vi-VN" sz="2800" b="0" i="0" smtClean="0">
                        <a:latin typeface="Cambria Math" panose="02040503050406030204" pitchFamily="18" charset="0"/>
                      </a:rPr>
                      <m:t>∗</m:t>
                    </m:r>
                    <m:r>
                      <a:rPr lang="vi-VN" sz="3200" i="1">
                        <a:latin typeface="Cambria Math" panose="02040503050406030204" pitchFamily="18" charset="0"/>
                      </a:rPr>
                      <m:t>𝑔</m:t>
                    </m:r>
                    <m:d>
                      <m:dPr>
                        <m:ctrlPr>
                          <a:rPr lang="en-US" sz="3200" i="1">
                            <a:latin typeface="Cambria Math" panose="02040503050406030204" pitchFamily="18" charset="0"/>
                          </a:rPr>
                        </m:ctrlPr>
                      </m:dPr>
                      <m:e>
                        <m:r>
                          <a:rPr lang="en-US" sz="3200" i="1">
                            <a:latin typeface="Cambria Math" panose="02040503050406030204" pitchFamily="18" charset="0"/>
                          </a:rPr>
                          <m:t>𝑥</m:t>
                        </m:r>
                      </m:e>
                    </m:d>
                    <m:r>
                      <a:rPr lang="en-US" sz="3200">
                        <a:latin typeface="Cambria Math" panose="02040503050406030204" pitchFamily="18" charset="0"/>
                      </a:rPr>
                      <m:t>=</m:t>
                    </m:r>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a:latin typeface="Cambria Math" panose="02040503050406030204" pitchFamily="18" charset="0"/>
                          </a:rPr>
                          <m:t>=0,</m:t>
                        </m:r>
                        <m:r>
                          <a:rPr lang="en-US" sz="2400" i="1">
                            <a:latin typeface="Cambria Math" panose="02040503050406030204" pitchFamily="18" charset="0"/>
                          </a:rPr>
                          <m:t>𝑗</m:t>
                        </m:r>
                        <m:r>
                          <a:rPr lang="en-US" sz="2400">
                            <a:latin typeface="Cambria Math" panose="02040503050406030204" pitchFamily="18" charset="0"/>
                          </a:rPr>
                          <m:t>=0</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𝑗</m:t>
                                </m:r>
                              </m:sub>
                            </m:sSub>
                          </m:e>
                        </m:d>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𝑖</m:t>
                            </m:r>
                            <m:r>
                              <a:rPr lang="en-US" sz="2400">
                                <a:latin typeface="Cambria Math" panose="02040503050406030204" pitchFamily="18" charset="0"/>
                              </a:rPr>
                              <m:t>+</m:t>
                            </m:r>
                            <m:r>
                              <a:rPr lang="en-US" sz="2400" i="1">
                                <a:latin typeface="Cambria Math" panose="02040503050406030204" pitchFamily="18" charset="0"/>
                              </a:rPr>
                              <m:t>𝑗</m:t>
                            </m:r>
                          </m:sup>
                        </m:sSup>
                      </m:e>
                    </m:nary>
                  </m:oMath>
                </a14:m>
                <a:endParaRPr lang="en-US" sz="2400" dirty="0"/>
              </a:p>
              <a:p>
                <a:pPr lvl="1" indent="-457200">
                  <a:lnSpc>
                    <a:spcPct val="130000"/>
                  </a:lnSpc>
                  <a:spcBef>
                    <a:spcPts val="200"/>
                  </a:spcBef>
                  <a:spcAft>
                    <a:spcPts val="200"/>
                  </a:spcAft>
                  <a:buFont typeface="Wingdings" panose="05000000000000000000" pitchFamily="2" charset="2"/>
                  <a:buChar char="§"/>
                </a:pPr>
                <a:r>
                  <a:rPr lang="vi-VN" sz="2800" i="1" dirty="0" smtClean="0">
                    <a:solidFill>
                      <a:srgbClr val="BC79FF"/>
                    </a:solidFill>
                    <a:latin typeface="Times New Roman" panose="02020603050405020304" pitchFamily="18" charset="0"/>
                    <a:cs typeface="Times New Roman" panose="02020603050405020304" pitchFamily="18" charset="0"/>
                  </a:rPr>
                  <a:t>Đa thức tối giản</a:t>
                </a:r>
                <a:r>
                  <a:rPr lang="vi-VN" sz="2800" dirty="0" smtClean="0">
                    <a:latin typeface="Times New Roman" panose="02020603050405020304" pitchFamily="18" charset="0"/>
                    <a:cs typeface="Times New Roman" panose="02020603050405020304" pitchFamily="18" charset="0"/>
                  </a:rPr>
                  <a:t>: một đa thức trên trường GF(2) được gọi là tối giản nếu như nó không phân được thành tích của hai đa thức có bậc nhỏ hơn.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957945"/>
                <a:ext cx="11534776" cy="5585732"/>
              </a:xfrm>
              <a:blipFill rotWithShape="0">
                <a:blip r:embed="rId3"/>
                <a:stretch>
                  <a:fillRect l="-105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29</a:t>
            </a:fld>
            <a:endParaRPr lang="en-US"/>
          </a:p>
        </p:txBody>
      </p:sp>
      <p:sp>
        <p:nvSpPr>
          <p:cNvPr id="7"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3.2	 Một số cấu trúc đại số cơ bản</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54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0801350" cy="863600"/>
          </a:xfrm>
        </p:spPr>
        <p:txBody>
          <a:bodyPr/>
          <a:lstStyle/>
          <a:p>
            <a:r>
              <a:rPr lang="vi-VN" dirty="0" smtClean="0">
                <a:solidFill>
                  <a:srgbClr val="FFFF00"/>
                </a:solidFill>
              </a:rPr>
              <a:t>3.1	Các định nghĩa và khái niệm cơ bản</a:t>
            </a:r>
          </a:p>
        </p:txBody>
      </p:sp>
      <p:sp>
        <p:nvSpPr>
          <p:cNvPr id="3" name="Content Placeholder 2"/>
          <p:cNvSpPr>
            <a:spLocks noGrp="1"/>
          </p:cNvSpPr>
          <p:nvPr>
            <p:ph idx="1"/>
          </p:nvPr>
        </p:nvSpPr>
        <p:spPr>
          <a:xfrm>
            <a:off x="342900" y="1371600"/>
            <a:ext cx="11620500" cy="5172075"/>
          </a:xfrm>
        </p:spPr>
        <p:txBody>
          <a:bodyPr>
            <a:noAutofit/>
          </a:bodyPr>
          <a:lstStyle/>
          <a:p>
            <a:pPr marL="347663" indent="-347663">
              <a:lnSpc>
                <a:spcPct val="110000"/>
              </a:lnSpc>
              <a:spcBef>
                <a:spcPts val="300"/>
              </a:spcBef>
              <a:spcAft>
                <a:spcPts val="300"/>
              </a:spcAft>
              <a:buFont typeface="Wingdings" panose="05000000000000000000" pitchFamily="2" charset="2"/>
              <a:buChar char="§"/>
            </a:pPr>
            <a:r>
              <a:rPr lang="vi-VN" sz="2800" i="1" dirty="0" smtClean="0">
                <a:solidFill>
                  <a:srgbClr val="66FF33"/>
                </a:solidFill>
                <a:latin typeface="Times New Roman" panose="02020603050405020304" pitchFamily="18" charset="0"/>
                <a:cs typeface="Times New Roman" panose="02020603050405020304" pitchFamily="18" charset="0"/>
              </a:rPr>
              <a:t>Mã hóa </a:t>
            </a:r>
            <a:r>
              <a:rPr lang="vi-VN" sz="2800" dirty="0" smtClean="0">
                <a:latin typeface="Times New Roman" panose="02020603050405020304" pitchFamily="18" charset="0"/>
                <a:cs typeface="Times New Roman" panose="02020603050405020304" pitchFamily="18" charset="0"/>
              </a:rPr>
              <a:t>là quá trình dùng các ký hiệu mã để biểu diễn các tin của nguồn</a:t>
            </a:r>
          </a:p>
          <a:p>
            <a:pPr marL="347663" indent="-347663">
              <a:lnSpc>
                <a:spcPct val="110000"/>
              </a:lnSpc>
              <a:spcBef>
                <a:spcPts val="300"/>
              </a:spcBef>
              <a:spcAft>
                <a:spcPts val="300"/>
              </a:spcAft>
              <a:buFont typeface="Wingdings" panose="05000000000000000000" pitchFamily="2" charset="2"/>
              <a:buChar char="§"/>
            </a:pPr>
            <a:r>
              <a:rPr lang="vi-VN" sz="2800" i="1" dirty="0" smtClean="0">
                <a:solidFill>
                  <a:srgbClr val="66FF33"/>
                </a:solidFill>
                <a:latin typeface="Times New Roman" panose="02020603050405020304" pitchFamily="18" charset="0"/>
                <a:cs typeface="Times New Roman" panose="02020603050405020304" pitchFamily="18" charset="0"/>
              </a:rPr>
              <a:t>Mã </a:t>
            </a:r>
            <a:r>
              <a:rPr lang="vi-VN" sz="2800" i="1" dirty="0">
                <a:solidFill>
                  <a:srgbClr val="66FF33"/>
                </a:solidFill>
                <a:latin typeface="Times New Roman" panose="02020603050405020304" pitchFamily="18" charset="0"/>
                <a:cs typeface="Times New Roman" panose="02020603050405020304" pitchFamily="18" charset="0"/>
              </a:rPr>
              <a:t>hóa </a:t>
            </a:r>
            <a:r>
              <a:rPr lang="vi-VN" sz="2800" dirty="0">
                <a:latin typeface="Times New Roman" panose="02020603050405020304" pitchFamily="18" charset="0"/>
                <a:cs typeface="Times New Roman" panose="02020603050405020304" pitchFamily="18" charset="0"/>
              </a:rPr>
              <a:t>là </a:t>
            </a:r>
            <a:r>
              <a:rPr lang="vi-VN" sz="2800" dirty="0" smtClean="0">
                <a:latin typeface="Times New Roman" panose="02020603050405020304" pitchFamily="18" charset="0"/>
                <a:cs typeface="Times New Roman" panose="02020603050405020304" pitchFamily="18" charset="0"/>
              </a:rPr>
              <a:t>phép ánh xạ 1:1 từ tập các tin rời rạc a</a:t>
            </a:r>
            <a:r>
              <a:rPr lang="vi-VN" sz="2800" i="1" baseline="-25000" dirty="0" smtClean="0">
                <a:latin typeface="Times New Roman" panose="02020603050405020304" pitchFamily="18" charset="0"/>
                <a:cs typeface="Times New Roman" panose="02020603050405020304" pitchFamily="18" charset="0"/>
              </a:rPr>
              <a:t>i</a:t>
            </a:r>
            <a:r>
              <a:rPr lang="vi-VN" sz="2800" dirty="0" smtClean="0">
                <a:latin typeface="Times New Roman" panose="02020603050405020304" pitchFamily="18" charset="0"/>
                <a:cs typeface="Times New Roman" panose="02020603050405020304" pitchFamily="18" charset="0"/>
              </a:rPr>
              <a:t> lên tập các từ mã tương ứng, </a:t>
            </a:r>
          </a:p>
          <a:p>
            <a:pPr marL="347663" indent="-347663">
              <a:lnSpc>
                <a:spcPct val="110000"/>
              </a:lnSpc>
              <a:spcBef>
                <a:spcPts val="300"/>
              </a:spcBef>
              <a:spcAft>
                <a:spcPts val="300"/>
              </a:spcAft>
              <a:buFont typeface="Wingdings" panose="05000000000000000000" pitchFamily="2" charset="2"/>
              <a:buChar char="§"/>
            </a:pPr>
            <a:r>
              <a:rPr lang="vi-VN" sz="2800" i="1" dirty="0" smtClean="0">
                <a:solidFill>
                  <a:srgbClr val="66FF33"/>
                </a:solidFill>
                <a:latin typeface="Times New Roman" panose="02020603050405020304" pitchFamily="18" charset="0"/>
                <a:cs typeface="Times New Roman" panose="02020603050405020304" pitchFamily="18" charset="0"/>
              </a:rPr>
              <a:t>Mã</a:t>
            </a:r>
            <a:r>
              <a:rPr lang="vi-VN" sz="2800" dirty="0" smtClean="0">
                <a:solidFill>
                  <a:srgbClr val="00B050"/>
                </a:solidFill>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là một tập các từ mã được lập nên theo một luật đã định trước.</a:t>
            </a:r>
          </a:p>
          <a:p>
            <a:pPr marL="347663" indent="-347663">
              <a:lnSpc>
                <a:spcPct val="110000"/>
              </a:lnSpc>
              <a:spcBef>
                <a:spcPts val="300"/>
              </a:spcBef>
              <a:spcAft>
                <a:spcPts val="300"/>
              </a:spcAft>
              <a:buFont typeface="Wingdings" panose="05000000000000000000" pitchFamily="2" charset="2"/>
              <a:buChar char="§"/>
            </a:pPr>
            <a:r>
              <a:rPr lang="vi-VN" sz="2800" i="1" dirty="0" smtClean="0">
                <a:solidFill>
                  <a:srgbClr val="66FF33"/>
                </a:solidFill>
                <a:latin typeface="Times New Roman" panose="02020603050405020304" pitchFamily="18" charset="0"/>
                <a:cs typeface="Times New Roman" panose="02020603050405020304" pitchFamily="18" charset="0"/>
              </a:rPr>
              <a:t>Từ mã</a:t>
            </a:r>
            <a:r>
              <a:rPr lang="vi-VN" sz="2800" dirty="0" smtClean="0">
                <a:solidFill>
                  <a:srgbClr val="66FF33"/>
                </a:solidFill>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là chuỗi ký hiệu mã biểu diễn cho tin của nguồn. </a:t>
            </a:r>
          </a:p>
          <a:p>
            <a:pPr marL="457200" indent="-457200">
              <a:lnSpc>
                <a:spcPct val="110000"/>
              </a:lnSpc>
              <a:spcBef>
                <a:spcPts val="300"/>
              </a:spcBef>
              <a:spcAft>
                <a:spcPts val="300"/>
              </a:spcAft>
              <a:buFont typeface="Wingdings" panose="05000000000000000000" pitchFamily="2" charset="2"/>
              <a:buChar char="v"/>
            </a:pPr>
            <a:r>
              <a:rPr lang="vi-VN" sz="2800" dirty="0" smtClean="0">
                <a:solidFill>
                  <a:srgbClr val="FFFF00"/>
                </a:solidFill>
                <a:latin typeface="Times New Roman" panose="02020603050405020304" pitchFamily="18" charset="0"/>
                <a:cs typeface="Times New Roman" panose="02020603050405020304" pitchFamily="18" charset="0"/>
              </a:rPr>
              <a:t>CÁC YẾU TỐ CỦA TỪ MÃ</a:t>
            </a:r>
            <a:r>
              <a:rPr lang="vi-VN" sz="2800" dirty="0" smtClean="0">
                <a:latin typeface="Times New Roman" panose="02020603050405020304" pitchFamily="18" charset="0"/>
                <a:cs typeface="Times New Roman" panose="02020603050405020304" pitchFamily="18" charset="0"/>
              </a:rPr>
              <a:t> </a:t>
            </a:r>
          </a:p>
          <a:p>
            <a:pPr marL="914400" indent="-457200">
              <a:lnSpc>
                <a:spcPct val="110000"/>
              </a:lnSpc>
              <a:spcBef>
                <a:spcPts val="300"/>
              </a:spcBef>
              <a:spcAft>
                <a:spcPts val="300"/>
              </a:spcAft>
              <a:buFont typeface="Wingdings" panose="05000000000000000000" pitchFamily="2" charset="2"/>
              <a:buChar char="Ø"/>
            </a:pPr>
            <a:r>
              <a:rPr lang="vi-VN" sz="2800" dirty="0" smtClean="0">
                <a:solidFill>
                  <a:srgbClr val="66FF33"/>
                </a:solidFill>
                <a:latin typeface="Times New Roman" panose="02020603050405020304" pitchFamily="18" charset="0"/>
                <a:cs typeface="Times New Roman" panose="02020603050405020304" pitchFamily="18" charset="0"/>
              </a:rPr>
              <a:t>Bộ mã </a:t>
            </a:r>
            <a:r>
              <a:rPr lang="vi-VN" sz="2800" dirty="0" smtClean="0">
                <a:latin typeface="Times New Roman" panose="02020603050405020304" pitchFamily="18" charset="0"/>
                <a:cs typeface="Times New Roman" panose="02020603050405020304" pitchFamily="18" charset="0"/>
              </a:rPr>
              <a:t>là tập tất cả các từ mã tương ứng với các tin của nguồn hay bộ mã là sản phảm của phép mã hóa.</a:t>
            </a:r>
          </a:p>
          <a:p>
            <a:pPr marL="914400" indent="-457200">
              <a:lnSpc>
                <a:spcPct val="110000"/>
              </a:lnSpc>
              <a:spcBef>
                <a:spcPts val="300"/>
              </a:spcBef>
              <a:spcAft>
                <a:spcPts val="300"/>
              </a:spcAft>
              <a:buFont typeface="Wingdings" panose="05000000000000000000" pitchFamily="2" charset="2"/>
              <a:buChar char="Ø"/>
            </a:pPr>
            <a:r>
              <a:rPr lang="vi-VN" sz="2800" dirty="0" smtClean="0">
                <a:solidFill>
                  <a:srgbClr val="66FF33"/>
                </a:solidFill>
                <a:latin typeface="Times New Roman" panose="02020603050405020304" pitchFamily="18" charset="0"/>
                <a:cs typeface="Times New Roman" panose="02020603050405020304" pitchFamily="18" charset="0"/>
              </a:rPr>
              <a:t>Chiều dài từ mã (</a:t>
            </a:r>
            <a:r>
              <a:rPr lang="vi-VN" sz="2800" i="1" dirty="0" smtClean="0">
                <a:solidFill>
                  <a:srgbClr val="66FF33"/>
                </a:solidFill>
                <a:latin typeface="Times New Roman" panose="02020603050405020304" pitchFamily="18" charset="0"/>
                <a:cs typeface="Times New Roman" panose="02020603050405020304" pitchFamily="18" charset="0"/>
              </a:rPr>
              <a:t>l</a:t>
            </a:r>
            <a:r>
              <a:rPr lang="vi-VN" sz="2800" dirty="0" smtClean="0">
                <a:solidFill>
                  <a:srgbClr val="66FF33"/>
                </a:solidFill>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là số ký hiệu mã cần thiết để mã hóa cho tin ở nguồn hay chiều dài từ mã: là số ký hiệu có trong từ mã.</a:t>
            </a:r>
          </a:p>
          <a:p>
            <a:pPr marL="347663" indent="-347663">
              <a:lnSpc>
                <a:spcPct val="110000"/>
              </a:lnSpc>
              <a:spcBef>
                <a:spcPts val="300"/>
              </a:spcBef>
              <a:spcAft>
                <a:spcPts val="3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106680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1133632" y="2381765"/>
                <a:ext cx="2340114" cy="5874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𝑓</m:t>
                      </m:r>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r>
                        <a:rPr lang="en-US" sz="2800" i="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𝑖</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𝑖</m:t>
                              </m:r>
                            </m:sub>
                          </m:sSub>
                        </m:sup>
                      </m:sSubSup>
                    </m:oMath>
                  </m:oMathPara>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1133632" y="2381765"/>
                <a:ext cx="2340114" cy="587405"/>
              </a:xfrm>
              <a:prstGeom prst="rect">
                <a:avLst/>
              </a:prstGeom>
              <a:blipFill rotWithShape="0">
                <a:blip r:embed="rId2"/>
                <a:stretch>
                  <a:fillRect/>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normAutofit lnSpcReduction="10000"/>
          </a:bodyPr>
          <a:lstStyle/>
          <a:p>
            <a:fld id="{A5965DA7-CFD0-4BBC-8CE4-76678E81AE32}" type="slidenum">
              <a:rPr lang="en-US" smtClean="0"/>
              <a:t>3</a:t>
            </a:fld>
            <a:endParaRPr lang="en-US"/>
          </a:p>
        </p:txBody>
      </p:sp>
    </p:spTree>
    <p:extLst>
      <p:ext uri="{BB962C8B-B14F-4D97-AF65-F5344CB8AC3E}">
        <p14:creationId xmlns:p14="http://schemas.microsoft.com/office/powerpoint/2010/main" val="36010195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52289"/>
                <a:ext cx="11534776" cy="5491387"/>
              </a:xfrm>
            </p:spPr>
            <p:txBody>
              <a:bodyPr>
                <a:noAutofit/>
              </a:bodyPr>
              <a:lstStyle/>
              <a:p>
                <a:pPr marL="857250" indent="-857250">
                  <a:lnSpc>
                    <a:spcPct val="130000"/>
                  </a:lnSpc>
                  <a:spcBef>
                    <a:spcPts val="200"/>
                  </a:spcBef>
                  <a:buNone/>
                  <a:tabLst>
                    <a:tab pos="800100" algn="l"/>
                  </a:tabLst>
                </a:pPr>
                <a:r>
                  <a:rPr lang="vi-VN" sz="2400" dirty="0" smtClean="0">
                    <a:solidFill>
                      <a:srgbClr val="66FF33"/>
                    </a:solidFill>
                    <a:latin typeface="Times New Roman" panose="02020603050405020304" pitchFamily="18" charset="0"/>
                    <a:cs typeface="Times New Roman" panose="02020603050405020304" pitchFamily="18" charset="0"/>
                  </a:rPr>
                  <a:t>3.2.</a:t>
                </a:r>
                <a:r>
                  <a:rPr lang="en-US" sz="2400" dirty="0" smtClean="0">
                    <a:solidFill>
                      <a:srgbClr val="66FF33"/>
                    </a:solidFill>
                    <a:latin typeface="Times New Roman" panose="02020603050405020304" pitchFamily="18" charset="0"/>
                    <a:cs typeface="Times New Roman" panose="02020603050405020304" pitchFamily="18" charset="0"/>
                  </a:rPr>
                  <a:t>6</a:t>
                </a:r>
                <a:r>
                  <a:rPr lang="vi-VN" sz="2400" dirty="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r>
                      <a:rPr lang="vi-VN" sz="2400" i="1" dirty="0" smtClean="0">
                        <a:solidFill>
                          <a:srgbClr val="66FF33"/>
                        </a:solidFill>
                        <a:latin typeface="Cambria Math" panose="02040503050406030204" pitchFamily="18" charset="0"/>
                        <a:cs typeface="Times New Roman" panose="02020603050405020304" pitchFamily="18" charset="0"/>
                      </a:rPr>
                      <m:t>𝐺𝐹</m:t>
                    </m:r>
                  </m:oMath>
                </a14:m>
                <a:r>
                  <a:rPr lang="vi-VN" sz="2400" dirty="0" smtClean="0">
                    <a:solidFill>
                      <a:srgbClr val="66FF33"/>
                    </a:solidFill>
                    <a:latin typeface="Times New Roman" panose="02020603050405020304" pitchFamily="18" charset="0"/>
                    <a:cs typeface="Times New Roman" panose="02020603050405020304" pitchFamily="18" charset="0"/>
                  </a:rPr>
                  <a:t>(2</a:t>
                </a:r>
                <a:r>
                  <a:rPr lang="vi-VN" sz="2400" i="1" baseline="30000" dirty="0" smtClean="0">
                    <a:solidFill>
                      <a:srgbClr val="66FF33"/>
                    </a:solidFill>
                    <a:latin typeface="Times New Roman" panose="02020603050405020304" pitchFamily="18" charset="0"/>
                    <a:cs typeface="Times New Roman" panose="02020603050405020304" pitchFamily="18" charset="0"/>
                  </a:rPr>
                  <a:t>m</a:t>
                </a:r>
                <a:r>
                  <a:rPr lang="vi-VN" sz="2400" dirty="0" smtClean="0">
                    <a:solidFill>
                      <a:srgbClr val="66FF33"/>
                    </a:solidFill>
                    <a:latin typeface="Times New Roman" panose="02020603050405020304" pitchFamily="18" charset="0"/>
                    <a:cs typeface="Times New Roman" panose="02020603050405020304" pitchFamily="18" charset="0"/>
                  </a:rPr>
                  <a:t>)</a:t>
                </a:r>
                <a:r>
                  <a:rPr lang="vi-VN" sz="2400" dirty="0" smtClean="0">
                    <a:latin typeface="Times New Roman" panose="02020603050405020304" pitchFamily="18" charset="0"/>
                    <a:cs typeface="Times New Roman" panose="02020603050405020304" pitchFamily="18" charset="0"/>
                  </a:rPr>
                  <a:t>:</a:t>
                </a:r>
              </a:p>
              <a:p>
                <a:pPr marL="457200" indent="-457200">
                  <a:lnSpc>
                    <a:spcPct val="130000"/>
                  </a:lnSpc>
                  <a:spcBef>
                    <a:spcPts val="200"/>
                  </a:spcBef>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rPr>
                  <a:t>Trường </a:t>
                </a:r>
                <a:r>
                  <a:rPr lang="vi-VN" sz="2400" i="1" dirty="0">
                    <a:latin typeface="Times New Roman" panose="02020603050405020304" pitchFamily="18" charset="0"/>
                    <a:cs typeface="Times New Roman" panose="02020603050405020304" pitchFamily="18" charset="0"/>
                  </a:rPr>
                  <a:t>GF</a:t>
                </a:r>
                <a:r>
                  <a:rPr lang="vi-VN" sz="2400" dirty="0">
                    <a:latin typeface="Times New Roman" panose="02020603050405020304" pitchFamily="18" charset="0"/>
                    <a:cs typeface="Times New Roman" panose="02020603050405020304" pitchFamily="18" charset="0"/>
                  </a:rPr>
                  <a:t>(2</a:t>
                </a:r>
                <a:r>
                  <a:rPr lang="vi-VN" sz="2400" i="1" baseline="30000" dirty="0">
                    <a:latin typeface="Times New Roman" panose="02020603050405020304" pitchFamily="18" charset="0"/>
                    <a:cs typeface="Times New Roman" panose="02020603050405020304" pitchFamily="18" charset="0"/>
                  </a:rPr>
                  <a:t>m</a:t>
                </a:r>
                <a:r>
                  <a:rPr lang="vi-VN" sz="2400" dirty="0" smtClean="0">
                    <a:latin typeface="Times New Roman" panose="02020603050405020304" pitchFamily="18" charset="0"/>
                    <a:cs typeface="Times New Roman" panose="02020603050405020304" pitchFamily="18" charset="0"/>
                  </a:rPr>
                  <a:t>) được ký hiệu như sau: </a:t>
                </a:r>
                <a14:m>
                  <m:oMath xmlns:m="http://schemas.openxmlformats.org/officeDocument/2006/math">
                    <m:r>
                      <a:rPr lang="en-US" sz="2400" i="1" smtClean="0">
                        <a:solidFill>
                          <a:srgbClr val="FFFF00"/>
                        </a:solidFill>
                        <a:latin typeface="Cambria Math" panose="02040503050406030204" pitchFamily="18" charset="0"/>
                      </a:rPr>
                      <m:t>𝐺𝐹</m:t>
                    </m:r>
                    <m:r>
                      <a:rPr lang="en-US" sz="2400">
                        <a:solidFill>
                          <a:srgbClr val="FFFF00"/>
                        </a:solidFill>
                        <a:latin typeface="Cambria Math" panose="02040503050406030204" pitchFamily="18" charset="0"/>
                      </a:rPr>
                      <m:t>(</m:t>
                    </m:r>
                    <m:sSup>
                      <m:sSupPr>
                        <m:ctrlPr>
                          <a:rPr lang="en-US" sz="2400" i="1">
                            <a:solidFill>
                              <a:srgbClr val="FFFF00"/>
                            </a:solidFill>
                            <a:latin typeface="Cambria Math" panose="02040503050406030204" pitchFamily="18" charset="0"/>
                          </a:rPr>
                        </m:ctrlPr>
                      </m:sSupPr>
                      <m:e>
                        <m:r>
                          <a:rPr lang="en-US" sz="2400">
                            <a:solidFill>
                              <a:srgbClr val="FFFF00"/>
                            </a:solidFill>
                            <a:latin typeface="Cambria Math" panose="02040503050406030204" pitchFamily="18" charset="0"/>
                          </a:rPr>
                          <m:t>2</m:t>
                        </m:r>
                      </m:e>
                      <m:sup>
                        <m:r>
                          <a:rPr lang="en-US" sz="2400" i="1">
                            <a:solidFill>
                              <a:srgbClr val="FFFF00"/>
                            </a:solidFill>
                            <a:latin typeface="Cambria Math" panose="02040503050406030204" pitchFamily="18" charset="0"/>
                          </a:rPr>
                          <m:t>𝑚</m:t>
                        </m:r>
                      </m:sup>
                    </m:sSup>
                    <m:r>
                      <a:rPr lang="en-US" sz="2400">
                        <a:solidFill>
                          <a:srgbClr val="FFFF00"/>
                        </a:solidFill>
                        <a:latin typeface="Cambria Math" panose="02040503050406030204" pitchFamily="18" charset="0"/>
                      </a:rPr>
                      <m:t>)=</m:t>
                    </m:r>
                    <m:d>
                      <m:dPr>
                        <m:begChr m:val="{"/>
                        <m:endChr m:val="}"/>
                        <m:ctrlPr>
                          <a:rPr lang="en-US" sz="2400" i="1">
                            <a:solidFill>
                              <a:srgbClr val="FFFF00"/>
                            </a:solidFill>
                            <a:latin typeface="Cambria Math" panose="02040503050406030204" pitchFamily="18" charset="0"/>
                          </a:rPr>
                        </m:ctrlPr>
                      </m:dPr>
                      <m:e>
                        <m:r>
                          <a:rPr lang="en-US" sz="2400" smtClean="0">
                            <a:solidFill>
                              <a:srgbClr val="FF0000"/>
                            </a:solidFill>
                            <a:latin typeface="Cambria Math" panose="02040503050406030204" pitchFamily="18" charset="0"/>
                          </a:rPr>
                          <m:t>0,1</m:t>
                        </m:r>
                        <m:r>
                          <a:rPr lang="en-US" sz="2400">
                            <a:solidFill>
                              <a:srgbClr val="FFFF00"/>
                            </a:solidFill>
                            <a:latin typeface="Cambria Math" panose="02040503050406030204" pitchFamily="18" charset="0"/>
                          </a:rPr>
                          <m:t>,</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𝑎</m:t>
                            </m:r>
                          </m:e>
                          <m:sub>
                            <m:r>
                              <a:rPr lang="en-US" sz="2400">
                                <a:solidFill>
                                  <a:srgbClr val="FFFF00"/>
                                </a:solidFill>
                                <a:latin typeface="Cambria Math" panose="02040503050406030204" pitchFamily="18" charset="0"/>
                              </a:rPr>
                              <m:t>1</m:t>
                            </m:r>
                          </m:sub>
                        </m:sSub>
                        <m:r>
                          <a:rPr lang="en-US" sz="2400">
                            <a:solidFill>
                              <a:srgbClr val="FFFF00"/>
                            </a:solidFill>
                            <a:latin typeface="Cambria Math" panose="02040503050406030204" pitchFamily="18" charset="0"/>
                          </a:rPr>
                          <m:t>,</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𝑎</m:t>
                            </m:r>
                          </m:e>
                          <m:sub>
                            <m:r>
                              <a:rPr lang="en-US" sz="2400">
                                <a:solidFill>
                                  <a:srgbClr val="FFFF00"/>
                                </a:solidFill>
                                <a:latin typeface="Cambria Math" panose="02040503050406030204" pitchFamily="18" charset="0"/>
                              </a:rPr>
                              <m:t>2</m:t>
                            </m:r>
                          </m:sub>
                        </m:sSub>
                        <m:r>
                          <a:rPr lang="en-US" sz="2400">
                            <a:solidFill>
                              <a:srgbClr val="FFFF00"/>
                            </a:solidFill>
                            <a:latin typeface="Cambria Math" panose="02040503050406030204" pitchFamily="18" charset="0"/>
                          </a:rPr>
                          <m:t>,</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𝑎</m:t>
                            </m:r>
                          </m:e>
                          <m:sub>
                            <m:sSup>
                              <m:sSupPr>
                                <m:ctrlPr>
                                  <a:rPr lang="en-US" sz="2400" i="1">
                                    <a:solidFill>
                                      <a:srgbClr val="FFFF00"/>
                                    </a:solidFill>
                                    <a:latin typeface="Cambria Math" panose="02040503050406030204" pitchFamily="18" charset="0"/>
                                  </a:rPr>
                                </m:ctrlPr>
                              </m:sSupPr>
                              <m:e>
                                <m:r>
                                  <a:rPr lang="en-US" sz="2400">
                                    <a:solidFill>
                                      <a:srgbClr val="FFFF00"/>
                                    </a:solidFill>
                                    <a:latin typeface="Cambria Math" panose="02040503050406030204" pitchFamily="18" charset="0"/>
                                  </a:rPr>
                                  <m:t>2</m:t>
                                </m:r>
                              </m:e>
                              <m:sup>
                                <m:r>
                                  <a:rPr lang="en-US" sz="2400" i="1">
                                    <a:solidFill>
                                      <a:srgbClr val="FFFF00"/>
                                    </a:solidFill>
                                    <a:latin typeface="Cambria Math" panose="02040503050406030204" pitchFamily="18" charset="0"/>
                                  </a:rPr>
                                  <m:t>𝑚</m:t>
                                </m:r>
                              </m:sup>
                            </m:sSup>
                            <m:r>
                              <a:rPr lang="en-US" sz="2400">
                                <a:solidFill>
                                  <a:srgbClr val="FFFF00"/>
                                </a:solidFill>
                                <a:latin typeface="Cambria Math" panose="02040503050406030204" pitchFamily="18" charset="0"/>
                              </a:rPr>
                              <m:t>−2</m:t>
                            </m:r>
                          </m:sub>
                        </m:sSub>
                      </m:e>
                    </m:d>
                  </m:oMath>
                </a14:m>
                <a:endParaRPr lang="en-US" sz="2400" dirty="0">
                  <a:latin typeface="Times New Roman" panose="02020603050405020304" pitchFamily="18" charset="0"/>
                  <a:cs typeface="Times New Roman" panose="02020603050405020304" pitchFamily="18" charset="0"/>
                </a:endParaRPr>
              </a:p>
              <a:p>
                <a:pPr marL="800100" lvl="1" indent="-342900">
                  <a:lnSpc>
                    <a:spcPct val="130000"/>
                  </a:lnSpc>
                  <a:spcBef>
                    <a:spcPts val="200"/>
                  </a:spcBef>
                  <a:spcAft>
                    <a:spcPts val="200"/>
                  </a:spcAft>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rPr>
                  <a:t>Trong trường </a:t>
                </a:r>
                <a:r>
                  <a:rPr lang="vi-VN" sz="2400" i="1" dirty="0">
                    <a:latin typeface="Times New Roman" panose="02020603050405020304" pitchFamily="18" charset="0"/>
                    <a:cs typeface="Times New Roman" panose="02020603050405020304" pitchFamily="18" charset="0"/>
                  </a:rPr>
                  <a:t>GF</a:t>
                </a:r>
                <a:r>
                  <a:rPr lang="vi-VN" sz="2400" dirty="0">
                    <a:latin typeface="Times New Roman" panose="02020603050405020304" pitchFamily="18" charset="0"/>
                    <a:cs typeface="Times New Roman" panose="02020603050405020304" pitchFamily="18" charset="0"/>
                  </a:rPr>
                  <a:t>(2</a:t>
                </a:r>
                <a:r>
                  <a:rPr lang="vi-VN" sz="2400" i="1" baseline="30000" dirty="0">
                    <a:latin typeface="Times New Roman" panose="02020603050405020304" pitchFamily="18" charset="0"/>
                    <a:cs typeface="Times New Roman" panose="02020603050405020304" pitchFamily="18" charset="0"/>
                  </a:rPr>
                  <a:t>m</a:t>
                </a:r>
                <a:r>
                  <a:rPr lang="vi-VN" sz="2400" dirty="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thì mỗi phần tử có phần tử đối xứng qua phép cộng là chính nó.</a:t>
                </a:r>
              </a:p>
              <a:p>
                <a:pPr marL="800100" lvl="1" indent="-342900">
                  <a:lnSpc>
                    <a:spcPct val="130000"/>
                  </a:lnSpc>
                  <a:spcBef>
                    <a:spcPts val="200"/>
                  </a:spcBef>
                  <a:spcAft>
                    <a:spcPts val="200"/>
                  </a:spcAft>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rPr>
                  <a:t>Trường </a:t>
                </a:r>
                <a:r>
                  <a:rPr lang="vi-VN" sz="2400" i="1" dirty="0">
                    <a:latin typeface="Times New Roman" panose="02020603050405020304" pitchFamily="18" charset="0"/>
                    <a:cs typeface="Times New Roman" panose="02020603050405020304" pitchFamily="18" charset="0"/>
                  </a:rPr>
                  <a:t>GF</a:t>
                </a:r>
                <a:r>
                  <a:rPr lang="vi-VN" sz="2400" dirty="0">
                    <a:latin typeface="Times New Roman" panose="02020603050405020304" pitchFamily="18" charset="0"/>
                    <a:cs typeface="Times New Roman" panose="02020603050405020304" pitchFamily="18" charset="0"/>
                  </a:rPr>
                  <a:t>(2</a:t>
                </a:r>
                <a:r>
                  <a:rPr lang="vi-VN" sz="2400" i="1" baseline="30000" dirty="0">
                    <a:latin typeface="Times New Roman" panose="02020603050405020304" pitchFamily="18" charset="0"/>
                    <a:cs typeface="Times New Roman" panose="02020603050405020304" pitchFamily="18" charset="0"/>
                  </a:rPr>
                  <a:t>m</a:t>
                </a:r>
                <a:r>
                  <a:rPr lang="vi-VN" sz="2400" dirty="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 là một trường con của </a:t>
                </a:r>
                <a:r>
                  <a:rPr lang="vi-VN" sz="2400" i="1" dirty="0">
                    <a:latin typeface="Times New Roman" panose="02020603050405020304" pitchFamily="18" charset="0"/>
                    <a:cs typeface="Times New Roman" panose="02020603050405020304" pitchFamily="18" charset="0"/>
                  </a:rPr>
                  <a:t>GF</a:t>
                </a:r>
                <a:r>
                  <a:rPr lang="vi-VN" sz="2400" dirty="0">
                    <a:latin typeface="Times New Roman" panose="02020603050405020304" pitchFamily="18" charset="0"/>
                    <a:cs typeface="Times New Roman" panose="02020603050405020304" pitchFamily="18" charset="0"/>
                  </a:rPr>
                  <a:t>(2</a:t>
                </a:r>
                <a:r>
                  <a:rPr lang="vi-VN" sz="2400" i="1" baseline="30000" dirty="0">
                    <a:latin typeface="Times New Roman" panose="02020603050405020304" pitchFamily="18" charset="0"/>
                    <a:cs typeface="Times New Roman" panose="02020603050405020304" pitchFamily="18" charset="0"/>
                  </a:rPr>
                  <a:t>m</a:t>
                </a:r>
                <a:r>
                  <a:rPr lang="vi-VN" sz="2400" dirty="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 và được gọi  là trường cơ sở của </a:t>
                </a:r>
                <a:r>
                  <a:rPr lang="vi-VN" sz="2400" i="1" dirty="0">
                    <a:latin typeface="Times New Roman" panose="02020603050405020304" pitchFamily="18" charset="0"/>
                    <a:cs typeface="Times New Roman" panose="02020603050405020304" pitchFamily="18" charset="0"/>
                  </a:rPr>
                  <a:t>GF</a:t>
                </a:r>
                <a:r>
                  <a:rPr lang="vi-VN" sz="2400" dirty="0">
                    <a:latin typeface="Times New Roman" panose="02020603050405020304" pitchFamily="18" charset="0"/>
                    <a:cs typeface="Times New Roman" panose="02020603050405020304" pitchFamily="18" charset="0"/>
                  </a:rPr>
                  <a:t>(2</a:t>
                </a:r>
                <a:r>
                  <a:rPr lang="vi-VN" sz="2400" i="1" baseline="30000" dirty="0">
                    <a:latin typeface="Times New Roman" panose="02020603050405020304" pitchFamily="18" charset="0"/>
                    <a:cs typeface="Times New Roman" panose="02020603050405020304" pitchFamily="18" charset="0"/>
                  </a:rPr>
                  <a:t>m</a:t>
                </a:r>
                <a:r>
                  <a:rPr lang="vi-VN" sz="2400" dirty="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a:t>
                </a:r>
              </a:p>
              <a:p>
                <a:pPr marL="457200" indent="-457200">
                  <a:lnSpc>
                    <a:spcPct val="130000"/>
                  </a:lnSpc>
                  <a:spcBef>
                    <a:spcPts val="200"/>
                  </a:spcBef>
                  <a:buFont typeface="Wingdings" panose="05000000000000000000" pitchFamily="2" charset="2"/>
                  <a:buChar char="§"/>
                </a:pPr>
                <a:r>
                  <a:rPr lang="vi-VN" sz="2400" i="1" dirty="0" smtClean="0">
                    <a:solidFill>
                      <a:srgbClr val="BC79FF"/>
                    </a:solidFill>
                    <a:latin typeface="Times New Roman" panose="02020603050405020304" pitchFamily="18" charset="0"/>
                    <a:cs typeface="Times New Roman" panose="02020603050405020304" pitchFamily="18" charset="0"/>
                  </a:rPr>
                  <a:t>Đa thức tối thiểu</a:t>
                </a:r>
                <a:r>
                  <a:rPr lang="vi-VN" sz="2400" dirty="0" smtClean="0">
                    <a:latin typeface="Times New Roman" panose="02020603050405020304" pitchFamily="18" charset="0"/>
                    <a:cs typeface="Times New Roman" panose="02020603050405020304" pitchFamily="18" charset="0"/>
                  </a:rPr>
                  <a:t>: Cho </a:t>
                </a:r>
                <a:r>
                  <a:rPr lang="vi-VN" sz="2400" i="1" dirty="0" smtClean="0">
                    <a:latin typeface="Times New Roman" panose="02020603050405020304" pitchFamily="18" charset="0"/>
                    <a:cs typeface="Times New Roman" panose="02020603050405020304" pitchFamily="18" charset="0"/>
                  </a:rPr>
                  <a:t>a</a:t>
                </a:r>
                <a:r>
                  <a:rPr lang="vi-VN" sz="2400" dirty="0" smtClean="0">
                    <a:latin typeface="Times New Roman" panose="02020603050405020304" pitchFamily="18" charset="0"/>
                    <a:cs typeface="Times New Roman" panose="02020603050405020304" pitchFamily="18" charset="0"/>
                  </a:rPr>
                  <a:t> là một phần tử khác 0 của trường </a:t>
                </a:r>
                <a:r>
                  <a:rPr lang="vi-VN" sz="2400" i="1" dirty="0" smtClean="0">
                    <a:latin typeface="Times New Roman" panose="02020603050405020304" pitchFamily="18" charset="0"/>
                    <a:cs typeface="Times New Roman" panose="02020603050405020304" pitchFamily="18" charset="0"/>
                  </a:rPr>
                  <a:t>GF</a:t>
                </a:r>
                <a:r>
                  <a:rPr lang="vi-VN" sz="2400" dirty="0" smtClean="0">
                    <a:latin typeface="Times New Roman" panose="02020603050405020304" pitchFamily="18" charset="0"/>
                    <a:cs typeface="Times New Roman" panose="02020603050405020304" pitchFamily="18" charset="0"/>
                  </a:rPr>
                  <a:t>(2</a:t>
                </a:r>
                <a:r>
                  <a:rPr lang="vi-VN" sz="2400" i="1" baseline="30000" dirty="0" smtClean="0">
                    <a:latin typeface="Times New Roman" panose="02020603050405020304" pitchFamily="18" charset="0"/>
                    <a:cs typeface="Times New Roman" panose="02020603050405020304" pitchFamily="18" charset="0"/>
                  </a:rPr>
                  <a:t>m</a:t>
                </a:r>
                <a:r>
                  <a:rPr lang="vi-VN" sz="2400" dirty="0" smtClean="0">
                    <a:latin typeface="Times New Roman" panose="02020603050405020304" pitchFamily="18" charset="0"/>
                    <a:cs typeface="Times New Roman" panose="02020603050405020304" pitchFamily="18" charset="0"/>
                  </a:rPr>
                  <a:t>). Đa thức tối thiểu của </a:t>
                </a:r>
                <a:r>
                  <a:rPr lang="vi-VN" sz="2400" i="1" dirty="0" smtClean="0">
                    <a:latin typeface="Times New Roman" panose="02020603050405020304" pitchFamily="18" charset="0"/>
                    <a:cs typeface="Times New Roman" panose="02020603050405020304" pitchFamily="18" charset="0"/>
                  </a:rPr>
                  <a:t>a</a:t>
                </a:r>
                <a:r>
                  <a:rPr lang="vi-VN" sz="2400" dirty="0" smtClean="0">
                    <a:latin typeface="Times New Roman" panose="02020603050405020304" pitchFamily="18" charset="0"/>
                    <a:cs typeface="Times New Roman" panose="02020603050405020304" pitchFamily="18" charset="0"/>
                  </a:rPr>
                  <a:t> là đa thức </a:t>
                </a:r>
                <a:r>
                  <a:rPr lang="vi-VN" sz="2400" i="1" dirty="0" smtClean="0">
                    <a:latin typeface="Times New Roman" panose="02020603050405020304" pitchFamily="18" charset="0"/>
                    <a:cs typeface="Times New Roman" panose="02020603050405020304" pitchFamily="18" charset="0"/>
                  </a:rPr>
                  <a:t>f</a:t>
                </a:r>
                <a:r>
                  <a:rPr lang="vi-VN" sz="2400" dirty="0" smtClean="0">
                    <a:latin typeface="Times New Roman" panose="02020603050405020304" pitchFamily="18" charset="0"/>
                    <a:cs typeface="Times New Roman" panose="02020603050405020304" pitchFamily="18" charset="0"/>
                  </a:rPr>
                  <a:t>(</a:t>
                </a:r>
                <a:r>
                  <a:rPr lang="vi-VN" sz="2400" i="1" dirty="0" smtClean="0">
                    <a:latin typeface="Times New Roman" panose="02020603050405020304" pitchFamily="18" charset="0"/>
                    <a:cs typeface="Times New Roman" panose="02020603050405020304" pitchFamily="18" charset="0"/>
                  </a:rPr>
                  <a:t>x</a:t>
                </a:r>
                <a:r>
                  <a:rPr lang="vi-VN" sz="2400" dirty="0" smtClean="0">
                    <a:latin typeface="Times New Roman" panose="02020603050405020304" pitchFamily="18" charset="0"/>
                    <a:cs typeface="Times New Roman" panose="02020603050405020304" pitchFamily="18" charset="0"/>
                  </a:rPr>
                  <a:t>) trên trường GF(2) </a:t>
                </a:r>
                <a:r>
                  <a:rPr lang="vi-VN" sz="2400" dirty="0">
                    <a:solidFill>
                      <a:srgbClr val="66FF33"/>
                    </a:solidFill>
                    <a:latin typeface="Times New Roman" panose="02020603050405020304" pitchFamily="18" charset="0"/>
                    <a:cs typeface="Times New Roman" panose="02020603050405020304" pitchFamily="18" charset="0"/>
                    <a:sym typeface="Symbol" panose="05050102010706020507" pitchFamily="18" charset="2"/>
                  </a:rPr>
                  <a:t></a:t>
                </a:r>
                <a:r>
                  <a:rPr lang="vi-VN" sz="2400" dirty="0" smtClean="0">
                    <a:latin typeface="Times New Roman" panose="02020603050405020304" pitchFamily="18" charset="0"/>
                    <a:cs typeface="Times New Roman" panose="02020603050405020304" pitchFamily="18" charset="0"/>
                  </a:rPr>
                  <a:t> 0 và có bậc nhỏ nhất sao cho </a:t>
                </a:r>
                <a:r>
                  <a:rPr lang="vi-VN" sz="2400" i="1" dirty="0" smtClean="0">
                    <a:latin typeface="Times New Roman" panose="02020603050405020304" pitchFamily="18" charset="0"/>
                    <a:cs typeface="Times New Roman" panose="02020603050405020304" pitchFamily="18" charset="0"/>
                  </a:rPr>
                  <a:t>f</a:t>
                </a:r>
                <a:r>
                  <a:rPr lang="vi-VN" sz="2400" dirty="0" smtClean="0">
                    <a:latin typeface="Times New Roman" panose="02020603050405020304" pitchFamily="18" charset="0"/>
                    <a:cs typeface="Times New Roman" panose="02020603050405020304" pitchFamily="18" charset="0"/>
                  </a:rPr>
                  <a:t>(</a:t>
                </a:r>
                <a:r>
                  <a:rPr lang="vi-VN" sz="2400" i="1" dirty="0" smtClean="0">
                    <a:latin typeface="Times New Roman" panose="02020603050405020304" pitchFamily="18" charset="0"/>
                    <a:cs typeface="Times New Roman" panose="02020603050405020304" pitchFamily="18" charset="0"/>
                  </a:rPr>
                  <a:t>a</a:t>
                </a:r>
                <a:r>
                  <a:rPr lang="vi-VN" sz="2400" dirty="0" smtClean="0">
                    <a:latin typeface="Times New Roman" panose="02020603050405020304" pitchFamily="18" charset="0"/>
                    <a:cs typeface="Times New Roman" panose="02020603050405020304" pitchFamily="18" charset="0"/>
                  </a:rPr>
                  <a:t>) = 0.</a:t>
                </a:r>
              </a:p>
              <a:p>
                <a:pPr marL="457200" indent="-457200">
                  <a:lnSpc>
                    <a:spcPct val="130000"/>
                  </a:lnSpc>
                  <a:spcBef>
                    <a:spcPts val="200"/>
                  </a:spcBef>
                  <a:buFont typeface="Wingdings" panose="05000000000000000000" pitchFamily="2" charset="2"/>
                  <a:buChar char="§"/>
                </a:pPr>
                <a:r>
                  <a:rPr lang="vi-VN" sz="2400" i="1" dirty="0" smtClean="0">
                    <a:solidFill>
                      <a:srgbClr val="BC79FF"/>
                    </a:solidFill>
                    <a:latin typeface="Times New Roman" panose="02020603050405020304" pitchFamily="18" charset="0"/>
                    <a:cs typeface="Times New Roman" panose="02020603050405020304" pitchFamily="18" charset="0"/>
                  </a:rPr>
                  <a:t>Phần tử liên hợp</a:t>
                </a:r>
                <a:r>
                  <a:rPr lang="vi-VN" sz="2400" dirty="0" smtClean="0">
                    <a:latin typeface="Times New Roman" panose="02020603050405020304" pitchFamily="18" charset="0"/>
                    <a:cs typeface="Times New Roman" panose="02020603050405020304" pitchFamily="18" charset="0"/>
                  </a:rPr>
                  <a:t>: Cho </a:t>
                </a:r>
                <a:r>
                  <a:rPr lang="vi-VN" sz="2400" i="1" dirty="0" smtClean="0">
                    <a:latin typeface="Times New Roman" panose="02020603050405020304" pitchFamily="18" charset="0"/>
                    <a:cs typeface="Times New Roman" panose="02020603050405020304" pitchFamily="18" charset="0"/>
                  </a:rPr>
                  <a:t>a</a:t>
                </a:r>
                <a:r>
                  <a:rPr lang="vi-VN" sz="2400" dirty="0" smtClean="0">
                    <a:latin typeface="Times New Roman" panose="02020603050405020304" pitchFamily="18" charset="0"/>
                    <a:cs typeface="Times New Roman" panose="02020603050405020304" pitchFamily="18" charset="0"/>
                  </a:rPr>
                  <a:t> là một phần tử khác 0 của trường </a:t>
                </a:r>
                <a:r>
                  <a:rPr lang="vi-VN" sz="2400" i="1" dirty="0">
                    <a:latin typeface="Times New Roman" panose="02020603050405020304" pitchFamily="18" charset="0"/>
                    <a:cs typeface="Times New Roman" panose="02020603050405020304" pitchFamily="18" charset="0"/>
                  </a:rPr>
                  <a:t>GF</a:t>
                </a:r>
                <a:r>
                  <a:rPr lang="vi-VN" sz="2400" dirty="0">
                    <a:latin typeface="Times New Roman" panose="02020603050405020304" pitchFamily="18" charset="0"/>
                    <a:cs typeface="Times New Roman" panose="02020603050405020304" pitchFamily="18" charset="0"/>
                  </a:rPr>
                  <a:t>(2</a:t>
                </a:r>
                <a:r>
                  <a:rPr lang="vi-VN" sz="2400" i="1" baseline="30000" dirty="0">
                    <a:latin typeface="Times New Roman" panose="02020603050405020304" pitchFamily="18" charset="0"/>
                    <a:cs typeface="Times New Roman" panose="02020603050405020304" pitchFamily="18" charset="0"/>
                  </a:rPr>
                  <a:t>m</a:t>
                </a:r>
                <a:r>
                  <a:rPr lang="vi-VN" sz="2400" dirty="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 và </a:t>
                </a:r>
                <a:r>
                  <a:rPr lang="vi-VN" sz="2400" i="1" dirty="0" smtClean="0">
                    <a:latin typeface="Times New Roman" panose="02020603050405020304" pitchFamily="18" charset="0"/>
                    <a:cs typeface="Times New Roman" panose="02020603050405020304" pitchFamily="18" charset="0"/>
                  </a:rPr>
                  <a:t>k</a:t>
                </a:r>
                <a:r>
                  <a:rPr lang="vi-VN" sz="2400" dirty="0" smtClean="0">
                    <a:latin typeface="Times New Roman" panose="02020603050405020304" pitchFamily="18" charset="0"/>
                    <a:cs typeface="Times New Roman" panose="02020603050405020304" pitchFamily="18" charset="0"/>
                  </a:rPr>
                  <a:t> là số nguyên dương nhỏ nhất, sao cho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sSup>
                          <m:sSupPr>
                            <m:ctrlPr>
                              <a:rPr lang="en-US" sz="2400" i="1">
                                <a:latin typeface="Cambria Math" panose="02040503050406030204" pitchFamily="18" charset="0"/>
                              </a:rPr>
                            </m:ctrlPr>
                          </m:sSupPr>
                          <m:e>
                            <m:r>
                              <a:rPr lang="en-US" sz="2400">
                                <a:latin typeface="Cambria Math" panose="02040503050406030204" pitchFamily="18" charset="0"/>
                              </a:rPr>
                              <m:t>2</m:t>
                            </m:r>
                          </m:e>
                          <m:sup>
                            <m:r>
                              <m:rPr>
                                <m:sty m:val="p"/>
                              </m:rPr>
                              <a:rPr lang="vi-VN" sz="2400" i="1">
                                <a:latin typeface="Cambria Math" panose="02040503050406030204" pitchFamily="18" charset="0"/>
                              </a:rPr>
                              <m:t>k</m:t>
                            </m:r>
                          </m:sup>
                        </m:sSup>
                      </m:sup>
                    </m:sSup>
                  </m:oMath>
                </a14:m>
                <a:r>
                  <a:rPr lang="vi-VN" sz="2400" dirty="0" smtClean="0"/>
                  <a:t> </a:t>
                </a:r>
                <a:r>
                  <a:rPr lang="vi-VN" sz="2400" dirty="0" smtClean="0">
                    <a:latin typeface="Times New Roman" panose="02020603050405020304" pitchFamily="18" charset="0"/>
                    <a:cs typeface="Times New Roman" panose="02020603050405020304" pitchFamily="18" charset="0"/>
                  </a:rPr>
                  <a:t>thì các phần tử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i="1">
                                <a:latin typeface="Cambria Math" panose="02040503050406030204" pitchFamily="18" charset="0"/>
                              </a:rPr>
                              <m:t>𝑙</m:t>
                            </m:r>
                          </m:sup>
                        </m:sSup>
                      </m:sup>
                    </m:sSup>
                  </m:oMath>
                </a14:m>
                <a:r>
                  <a:rPr lang="vi-VN" sz="2400" dirty="0" smtClean="0">
                    <a:latin typeface="Times New Roman" panose="02020603050405020304" pitchFamily="18" charset="0"/>
                    <a:cs typeface="Times New Roman" panose="02020603050405020304" pitchFamily="18" charset="0"/>
                  </a:rPr>
                  <a:t> với </a:t>
                </a:r>
                <a:r>
                  <a:rPr lang="vi-VN" sz="2400" i="1" dirty="0" smtClean="0">
                    <a:latin typeface="Times New Roman" panose="02020603050405020304" pitchFamily="18" charset="0"/>
                    <a:cs typeface="Times New Roman" panose="02020603050405020304" pitchFamily="18" charset="0"/>
                  </a:rPr>
                  <a:t>l</a:t>
                </a:r>
                <a:r>
                  <a:rPr lang="vi-VN" sz="2400" dirty="0" smtClean="0">
                    <a:latin typeface="Times New Roman" panose="02020603050405020304" pitchFamily="18" charset="0"/>
                    <a:cs typeface="Times New Roman" panose="02020603050405020304" pitchFamily="18" charset="0"/>
                  </a:rPr>
                  <a:t> = 0, 1, 2, ..., </a:t>
                </a:r>
                <a:r>
                  <a:rPr lang="vi-VN" sz="2400" i="1" dirty="0" smtClean="0">
                    <a:latin typeface="Times New Roman" panose="02020603050405020304" pitchFamily="18" charset="0"/>
                    <a:cs typeface="Times New Roman" panose="02020603050405020304" pitchFamily="18" charset="0"/>
                  </a:rPr>
                  <a:t>k</a:t>
                </a:r>
                <a:r>
                  <a:rPr lang="vi-VN" sz="2400" dirty="0" smtClean="0">
                    <a:latin typeface="Times New Roman" panose="02020603050405020304" pitchFamily="18" charset="0"/>
                    <a:cs typeface="Times New Roman" panose="02020603050405020304" pitchFamily="18" charset="0"/>
                  </a:rPr>
                  <a:t>-1 được gọi là các phần tử liên hợp của </a:t>
                </a:r>
                <a:r>
                  <a:rPr lang="vi-VN" sz="2400" i="1" dirty="0" smtClean="0">
                    <a:latin typeface="Times New Roman" panose="02020603050405020304" pitchFamily="18" charset="0"/>
                    <a:cs typeface="Times New Roman" panose="02020603050405020304" pitchFamily="18" charset="0"/>
                  </a:rPr>
                  <a:t>a</a:t>
                </a:r>
                <a:r>
                  <a:rPr lang="vi-VN" sz="2400" dirty="0" smtClean="0">
                    <a:latin typeface="Times New Roman" panose="02020603050405020304" pitchFamily="18" charset="0"/>
                    <a:cs typeface="Times New Roman" panose="02020603050405020304" pitchFamily="18" charset="0"/>
                  </a:rPr>
                  <a:t> và </a:t>
                </a:r>
                <a:r>
                  <a:rPr lang="vi-VN" sz="2400" i="1" dirty="0" smtClean="0">
                    <a:latin typeface="Times New Roman" panose="02020603050405020304" pitchFamily="18" charset="0"/>
                    <a:cs typeface="Times New Roman" panose="02020603050405020304" pitchFamily="18" charset="0"/>
                  </a:rPr>
                  <a:t>k</a:t>
                </a:r>
                <a:r>
                  <a:rPr lang="vi-VN" sz="2400" dirty="0" smtClean="0">
                    <a:latin typeface="Times New Roman" panose="02020603050405020304" pitchFamily="18" charset="0"/>
                    <a:cs typeface="Times New Roman" panose="02020603050405020304" pitchFamily="18" charset="0"/>
                  </a:rPr>
                  <a:t> được gọi là số phần tử liên hợp của </a:t>
                </a:r>
                <a:r>
                  <a:rPr lang="vi-VN" sz="2400" i="1" dirty="0" smtClean="0">
                    <a:latin typeface="Times New Roman" panose="02020603050405020304" pitchFamily="18" charset="0"/>
                    <a:cs typeface="Times New Roman" panose="02020603050405020304" pitchFamily="18" charset="0"/>
                  </a:rPr>
                  <a:t>a</a:t>
                </a:r>
                <a:r>
                  <a:rPr lang="vi-VN" sz="2400" dirty="0" smtClean="0">
                    <a:latin typeface="Times New Roman" panose="02020603050405020304" pitchFamily="18" charset="0"/>
                    <a:cs typeface="Times New Roman" panose="02020603050405020304" pitchFamily="18" charset="0"/>
                  </a:rPr>
                  <a:t>. </a:t>
                </a:r>
                <a:endParaRPr lang="vi-VN"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52289"/>
                <a:ext cx="11534776" cy="5491387"/>
              </a:xfrm>
              <a:blipFill rotWithShape="0">
                <a:blip r:embed="rId3"/>
                <a:stretch>
                  <a:fillRect l="-793" r="-132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30</a:t>
            </a:fld>
            <a:endParaRPr lang="en-US"/>
          </a:p>
        </p:txBody>
      </p:sp>
      <p:sp>
        <p:nvSpPr>
          <p:cNvPr id="7"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3.2	 Một số cấu trúc đại số cơ bản</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5821053" y="3218526"/>
                <a:ext cx="671081" cy="530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sSup>
                            <m:sSupPr>
                              <m:ctrlPr>
                                <a:rPr lang="en-US" sz="2400" i="1">
                                  <a:latin typeface="Cambria Math" panose="02040503050406030204" pitchFamily="18" charset="0"/>
                                </a:rPr>
                              </m:ctrlPr>
                            </m:sSupPr>
                            <m:e>
                              <m:r>
                                <a:rPr lang="en-US" sz="2400" i="0">
                                  <a:latin typeface="Cambria Math" panose="02040503050406030204" pitchFamily="18" charset="0"/>
                                </a:rPr>
                                <m:t>2</m:t>
                              </m:r>
                            </m:e>
                            <m:sup>
                              <m:r>
                                <a:rPr lang="en-US" sz="2400" i="1">
                                  <a:latin typeface="Cambria Math" panose="02040503050406030204" pitchFamily="18" charset="0"/>
                                </a:rPr>
                                <m:t>𝑙</m:t>
                              </m:r>
                            </m:sup>
                          </m:sSup>
                        </m:sup>
                      </m:sSup>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5821053" y="3218526"/>
                <a:ext cx="671081" cy="53072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3018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52289"/>
                <a:ext cx="11534776" cy="5491387"/>
              </a:xfrm>
            </p:spPr>
            <p:txBody>
              <a:bodyPr>
                <a:noAutofit/>
              </a:bodyPr>
              <a:lstStyle/>
              <a:p>
                <a:pPr marL="857250" indent="-857250">
                  <a:lnSpc>
                    <a:spcPct val="130000"/>
                  </a:lnSpc>
                  <a:spcBef>
                    <a:spcPts val="200"/>
                  </a:spcBef>
                  <a:buNone/>
                  <a:tabLst>
                    <a:tab pos="800100" algn="l"/>
                  </a:tabLst>
                </a:pPr>
                <a:r>
                  <a:rPr lang="vi-VN" sz="2600" dirty="0" smtClean="0">
                    <a:solidFill>
                      <a:srgbClr val="66FF33"/>
                    </a:solidFill>
                    <a:latin typeface="Times New Roman" panose="02020603050405020304" pitchFamily="18" charset="0"/>
                    <a:cs typeface="Times New Roman" panose="02020603050405020304" pitchFamily="18" charset="0"/>
                  </a:rPr>
                  <a:t>3.2.</a:t>
                </a:r>
                <a:r>
                  <a:rPr lang="en-US" sz="2600" dirty="0" smtClean="0">
                    <a:solidFill>
                      <a:srgbClr val="66FF33"/>
                    </a:solidFill>
                    <a:latin typeface="Times New Roman" panose="02020603050405020304" pitchFamily="18" charset="0"/>
                    <a:cs typeface="Times New Roman" panose="02020603050405020304" pitchFamily="18" charset="0"/>
                  </a:rPr>
                  <a:t>6</a:t>
                </a:r>
                <a:r>
                  <a:rPr lang="vi-VN" sz="2600" dirty="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r>
                      <a:rPr lang="vi-VN" sz="2600" i="1" dirty="0" smtClean="0">
                        <a:solidFill>
                          <a:srgbClr val="66FF33"/>
                        </a:solidFill>
                        <a:latin typeface="Cambria Math" panose="02040503050406030204" pitchFamily="18" charset="0"/>
                        <a:cs typeface="Times New Roman" panose="02020603050405020304" pitchFamily="18" charset="0"/>
                      </a:rPr>
                      <m:t>𝐺𝐹</m:t>
                    </m:r>
                  </m:oMath>
                </a14:m>
                <a:r>
                  <a:rPr lang="vi-VN" sz="2600" dirty="0" smtClean="0">
                    <a:solidFill>
                      <a:srgbClr val="66FF33"/>
                    </a:solidFill>
                    <a:latin typeface="Times New Roman" panose="02020603050405020304" pitchFamily="18" charset="0"/>
                    <a:cs typeface="Times New Roman" panose="02020603050405020304" pitchFamily="18" charset="0"/>
                  </a:rPr>
                  <a:t>(2</a:t>
                </a:r>
                <a:r>
                  <a:rPr lang="vi-VN" sz="2600" i="1" baseline="30000" dirty="0" smtClean="0">
                    <a:solidFill>
                      <a:srgbClr val="66FF33"/>
                    </a:solidFill>
                    <a:latin typeface="Times New Roman" panose="02020603050405020304" pitchFamily="18" charset="0"/>
                    <a:cs typeface="Times New Roman" panose="02020603050405020304" pitchFamily="18" charset="0"/>
                  </a:rPr>
                  <a:t>m</a:t>
                </a:r>
                <a:r>
                  <a:rPr lang="vi-VN" sz="2600" dirty="0" smtClean="0">
                    <a:solidFill>
                      <a:srgbClr val="66FF33"/>
                    </a:solidFill>
                    <a:latin typeface="Times New Roman" panose="02020603050405020304" pitchFamily="18" charset="0"/>
                    <a:cs typeface="Times New Roman" panose="02020603050405020304" pitchFamily="18" charset="0"/>
                  </a:rPr>
                  <a:t>)</a:t>
                </a:r>
                <a:r>
                  <a:rPr lang="vi-VN" sz="2600" dirty="0" smtClean="0">
                    <a:latin typeface="Times New Roman" panose="02020603050405020304" pitchFamily="18" charset="0"/>
                    <a:cs typeface="Times New Roman" panose="02020603050405020304" pitchFamily="18" charset="0"/>
                  </a:rPr>
                  <a:t>:</a:t>
                </a:r>
              </a:p>
              <a:p>
                <a:pPr lvl="1" indent="-457200">
                  <a:lnSpc>
                    <a:spcPct val="130000"/>
                  </a:lnSpc>
                  <a:spcBef>
                    <a:spcPts val="200"/>
                  </a:spcBef>
                  <a:spcAft>
                    <a:spcPts val="200"/>
                  </a:spcAft>
                  <a:buSzPct val="80000"/>
                  <a:buFont typeface="Wingdings" panose="05000000000000000000" pitchFamily="2" charset="2"/>
                  <a:buChar char="§"/>
                </a:pPr>
                <a:r>
                  <a:rPr lang="vi-VN" sz="2600" i="1" dirty="0" smtClean="0">
                    <a:solidFill>
                      <a:srgbClr val="BC79FF"/>
                    </a:solidFill>
                    <a:latin typeface="Times New Roman" panose="02020603050405020304" pitchFamily="18" charset="0"/>
                    <a:cs typeface="Times New Roman" panose="02020603050405020304" pitchFamily="18" charset="0"/>
                  </a:rPr>
                  <a:t>Đa thức căn bản </a:t>
                </a:r>
                <a:r>
                  <a:rPr lang="vi-VN" sz="2600" dirty="0" smtClean="0">
                    <a:latin typeface="Times New Roman" panose="02020603050405020304" pitchFamily="18" charset="0"/>
                    <a:cs typeface="Times New Roman" panose="02020603050405020304" pitchFamily="18" charset="0"/>
                  </a:rPr>
                  <a:t>là một đa thức tối giản, đồng thời không tồn tại số nguyên dương </a:t>
                </a:r>
                <a:r>
                  <a:rPr lang="vi-VN" sz="2600" i="1" dirty="0" smtClean="0">
                    <a:latin typeface="Times New Roman" panose="02020603050405020304" pitchFamily="18" charset="0"/>
                    <a:cs typeface="Times New Roman" panose="02020603050405020304" pitchFamily="18" charset="0"/>
                  </a:rPr>
                  <a:t>n</a:t>
                </a:r>
                <a:r>
                  <a:rPr lang="vi-VN" sz="2600" dirty="0" smtClean="0">
                    <a:latin typeface="Times New Roman" panose="02020603050405020304" pitchFamily="18" charset="0"/>
                    <a:cs typeface="Times New Roman" panose="02020603050405020304" pitchFamily="18" charset="0"/>
                  </a:rPr>
                  <a:t> &lt; </a:t>
                </a:r>
                <a14:m>
                  <m:oMath xmlns:m="http://schemas.openxmlformats.org/officeDocument/2006/math">
                    <m:sSup>
                      <m:sSupPr>
                        <m:ctrlPr>
                          <a:rPr lang="en-US" sz="2600" i="1">
                            <a:latin typeface="Cambria Math" panose="02040503050406030204" pitchFamily="18" charset="0"/>
                          </a:rPr>
                        </m:ctrlPr>
                      </m:sSupPr>
                      <m:e>
                        <m:r>
                          <a:rPr lang="en-US" sz="2600">
                            <a:latin typeface="Cambria Math" panose="02040503050406030204" pitchFamily="18" charset="0"/>
                          </a:rPr>
                          <m:t>2</m:t>
                        </m:r>
                      </m:e>
                      <m:sup>
                        <m:r>
                          <a:rPr lang="en-US" sz="2600" i="1">
                            <a:latin typeface="Cambria Math" panose="02040503050406030204" pitchFamily="18" charset="0"/>
                          </a:rPr>
                          <m:t>𝑚</m:t>
                        </m:r>
                      </m:sup>
                    </m:sSup>
                    <m:r>
                      <a:rPr lang="en-US" sz="2600">
                        <a:latin typeface="Cambria Math" panose="02040503050406030204" pitchFamily="18" charset="0"/>
                      </a:rPr>
                      <m:t>−1</m:t>
                    </m:r>
                  </m:oMath>
                </a14:m>
                <a:r>
                  <a:rPr lang="vi-VN" sz="2600" dirty="0" smtClean="0">
                    <a:latin typeface="Times New Roman" panose="02020603050405020304" pitchFamily="18" charset="0"/>
                    <a:cs typeface="Times New Roman" panose="02020603050405020304" pitchFamily="18" charset="0"/>
                  </a:rPr>
                  <a:t> sao cho </a:t>
                </a:r>
                <a14:m>
                  <m:oMath xmlns:m="http://schemas.openxmlformats.org/officeDocument/2006/math">
                    <m:sSup>
                      <m:sSupPr>
                        <m:ctrlPr>
                          <a:rPr lang="en-US" sz="2600" i="1">
                            <a:latin typeface="Cambria Math" panose="02040503050406030204" pitchFamily="18" charset="0"/>
                          </a:rPr>
                        </m:ctrlPr>
                      </m:sSupPr>
                      <m:e>
                        <m:r>
                          <a:rPr lang="vi-VN" sz="2600" i="1" smtClean="0">
                            <a:latin typeface="Cambria Math" panose="02040503050406030204" pitchFamily="18" charset="0"/>
                          </a:rPr>
                          <m:t>𝑥</m:t>
                        </m:r>
                      </m:e>
                      <m:sup>
                        <m:r>
                          <a:rPr lang="vi-VN" sz="2600" i="1">
                            <a:latin typeface="Cambria Math" panose="02040503050406030204" pitchFamily="18" charset="0"/>
                          </a:rPr>
                          <m:t>𝑛</m:t>
                        </m:r>
                      </m:sup>
                    </m:sSup>
                    <m:r>
                      <a:rPr lang="vi-VN" sz="2600" b="0" i="0" smtClean="0">
                        <a:latin typeface="Cambria Math" panose="02040503050406030204" pitchFamily="18" charset="0"/>
                      </a:rPr>
                      <m:t>+</m:t>
                    </m:r>
                    <m:r>
                      <a:rPr lang="en-US" sz="2600">
                        <a:latin typeface="Cambria Math" panose="02040503050406030204" pitchFamily="18" charset="0"/>
                      </a:rPr>
                      <m:t>1</m:t>
                    </m:r>
                  </m:oMath>
                </a14:m>
                <a:r>
                  <a:rPr lang="vi-VN" sz="2600" dirty="0" smtClean="0">
                    <a:latin typeface="Times New Roman" panose="02020603050405020304" pitchFamily="18" charset="0"/>
                    <a:cs typeface="Times New Roman" panose="02020603050405020304" pitchFamily="18" charset="0"/>
                  </a:rPr>
                  <a:t> chia hết cho nó.</a:t>
                </a:r>
                <a:endParaRPr lang="vi-VN" sz="2600" dirty="0">
                  <a:latin typeface="Times New Roman" panose="02020603050405020304" pitchFamily="18" charset="0"/>
                  <a:cs typeface="Times New Roman" panose="02020603050405020304" pitchFamily="18" charset="0"/>
                </a:endParaRPr>
              </a:p>
              <a:p>
                <a:pPr marL="0" indent="0">
                  <a:lnSpc>
                    <a:spcPct val="130000"/>
                  </a:lnSpc>
                  <a:spcBef>
                    <a:spcPts val="200"/>
                  </a:spcBef>
                  <a:buNone/>
                </a:pPr>
                <a:r>
                  <a:rPr lang="vi-VN" sz="2600" dirty="0" smtClean="0">
                    <a:latin typeface="Times New Roman" panose="02020603050405020304" pitchFamily="18" charset="0"/>
                    <a:cs typeface="Times New Roman" panose="02020603050405020304" pitchFamily="18" charset="0"/>
                  </a:rPr>
                  <a:t>Tóm tắt:</a:t>
                </a:r>
              </a:p>
              <a:p>
                <a:pPr marL="731520" lvl="1" indent="-457200">
                  <a:lnSpc>
                    <a:spcPct val="130000"/>
                  </a:lnSpc>
                  <a:spcBef>
                    <a:spcPts val="200"/>
                  </a:spcBef>
                  <a:spcAft>
                    <a:spcPts val="2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Nếu </a:t>
                </a:r>
                <a:r>
                  <a:rPr lang="vi-VN" sz="2600" i="1" dirty="0" smtClean="0">
                    <a:latin typeface="Times New Roman" panose="02020603050405020304" pitchFamily="18" charset="0"/>
                    <a:cs typeface="Times New Roman" panose="02020603050405020304" pitchFamily="18" charset="0"/>
                  </a:rPr>
                  <a:t>a</a:t>
                </a:r>
                <a:r>
                  <a:rPr lang="vi-VN" sz="2600" dirty="0" smtClean="0">
                    <a:latin typeface="Times New Roman" panose="02020603050405020304" pitchFamily="18" charset="0"/>
                    <a:cs typeface="Times New Roman" panose="02020603050405020304" pitchFamily="18" charset="0"/>
                  </a:rPr>
                  <a:t> là một phần tử của trường  </a:t>
                </a:r>
                <a:r>
                  <a:rPr lang="vi-VN" sz="2600" i="1" dirty="0">
                    <a:latin typeface="Times New Roman" panose="02020603050405020304" pitchFamily="18" charset="0"/>
                    <a:cs typeface="Times New Roman" panose="02020603050405020304" pitchFamily="18" charset="0"/>
                  </a:rPr>
                  <a:t>GF</a:t>
                </a:r>
                <a:r>
                  <a:rPr lang="vi-VN" sz="2600" dirty="0">
                    <a:latin typeface="Times New Roman" panose="02020603050405020304" pitchFamily="18" charset="0"/>
                    <a:cs typeface="Times New Roman" panose="02020603050405020304" pitchFamily="18" charset="0"/>
                  </a:rPr>
                  <a:t>(2</a:t>
                </a:r>
                <a:r>
                  <a:rPr lang="vi-VN" sz="2600" i="1" baseline="30000" dirty="0">
                    <a:latin typeface="Times New Roman" panose="02020603050405020304" pitchFamily="18" charset="0"/>
                    <a:cs typeface="Times New Roman" panose="02020603050405020304" pitchFamily="18" charset="0"/>
                  </a:rPr>
                  <a:t>m</a:t>
                </a:r>
                <a:r>
                  <a:rPr lang="vi-VN" sz="2600" dirty="0" smtClean="0">
                    <a:latin typeface="Times New Roman" panose="02020603050405020304" pitchFamily="18" charset="0"/>
                    <a:cs typeface="Times New Roman" panose="02020603050405020304" pitchFamily="18" charset="0"/>
                  </a:rPr>
                  <a:t>) thì </a:t>
                </a:r>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rPr>
                          <m:t>𝑎</m:t>
                        </m:r>
                      </m:e>
                      <m:sup>
                        <m:sSup>
                          <m:sSupPr>
                            <m:ctrlPr>
                              <a:rPr lang="en-US" sz="2600" i="1">
                                <a:latin typeface="Cambria Math" panose="02040503050406030204" pitchFamily="18" charset="0"/>
                              </a:rPr>
                            </m:ctrlPr>
                          </m:sSupPr>
                          <m:e>
                            <m:r>
                              <a:rPr lang="en-US" sz="2600">
                                <a:latin typeface="Cambria Math" panose="02040503050406030204" pitchFamily="18" charset="0"/>
                              </a:rPr>
                              <m:t>2</m:t>
                            </m:r>
                          </m:e>
                          <m:sup>
                            <m:r>
                              <a:rPr lang="en-US" sz="2600" i="1">
                                <a:latin typeface="Cambria Math" panose="02040503050406030204" pitchFamily="18" charset="0"/>
                              </a:rPr>
                              <m:t>𝑚</m:t>
                            </m:r>
                          </m:sup>
                        </m:sSup>
                        <m:r>
                          <a:rPr lang="en-US" sz="2600">
                            <a:latin typeface="Cambria Math" panose="02040503050406030204" pitchFamily="18" charset="0"/>
                          </a:rPr>
                          <m:t>−1</m:t>
                        </m:r>
                      </m:sup>
                    </m:sSup>
                    <m:r>
                      <a:rPr lang="en-US" sz="2600">
                        <a:latin typeface="Cambria Math" panose="02040503050406030204" pitchFamily="18" charset="0"/>
                      </a:rPr>
                      <m:t>=1</m:t>
                    </m:r>
                  </m:oMath>
                </a14:m>
                <a:endParaRPr lang="en-US" sz="2600" dirty="0">
                  <a:latin typeface="Times New Roman" panose="02020603050405020304" pitchFamily="18" charset="0"/>
                  <a:cs typeface="Times New Roman" panose="02020603050405020304" pitchFamily="18" charset="0"/>
                </a:endParaRPr>
              </a:p>
              <a:p>
                <a:pPr marL="731520" lvl="1" indent="-457200">
                  <a:lnSpc>
                    <a:spcPct val="130000"/>
                  </a:lnSpc>
                  <a:spcBef>
                    <a:spcPts val="200"/>
                  </a:spcBef>
                  <a:spcAft>
                    <a:spcPts val="200"/>
                  </a:spcAft>
                  <a:buFont typeface="Wingdings" panose="05000000000000000000" pitchFamily="2" charset="2"/>
                  <a:buChar char="§"/>
                </a:pPr>
                <a:r>
                  <a:rPr lang="vi-VN" sz="2600" dirty="0">
                    <a:latin typeface="Times New Roman" panose="02020603050405020304" pitchFamily="18" charset="0"/>
                    <a:cs typeface="Times New Roman" panose="02020603050405020304" pitchFamily="18" charset="0"/>
                  </a:rPr>
                  <a:t>Chu kỳ của một phần tử </a:t>
                </a:r>
                <a:r>
                  <a:rPr lang="vi-VN" sz="2600" dirty="0" smtClean="0">
                    <a:latin typeface="Times New Roman" panose="02020603050405020304" pitchFamily="18" charset="0"/>
                    <a:cs typeface="Times New Roman" panose="02020603050405020304" pitchFamily="18" charset="0"/>
                  </a:rPr>
                  <a:t>là một ước số của </a:t>
                </a:r>
                <a14:m>
                  <m:oMath xmlns:m="http://schemas.openxmlformats.org/officeDocument/2006/math">
                    <m:sSup>
                      <m:sSupPr>
                        <m:ctrlPr>
                          <a:rPr lang="en-US" sz="2600" i="1">
                            <a:latin typeface="Cambria Math" panose="02040503050406030204" pitchFamily="18" charset="0"/>
                          </a:rPr>
                        </m:ctrlPr>
                      </m:sSupPr>
                      <m:e>
                        <m:r>
                          <a:rPr lang="en-US" sz="2600">
                            <a:latin typeface="Cambria Math" panose="02040503050406030204" pitchFamily="18" charset="0"/>
                          </a:rPr>
                          <m:t>2</m:t>
                        </m:r>
                      </m:e>
                      <m:sup>
                        <m:r>
                          <a:rPr lang="en-US" sz="2600" i="1">
                            <a:latin typeface="Cambria Math" panose="02040503050406030204" pitchFamily="18" charset="0"/>
                          </a:rPr>
                          <m:t>𝑚</m:t>
                        </m:r>
                      </m:sup>
                    </m:sSup>
                    <m:r>
                      <a:rPr lang="en-US" sz="2600">
                        <a:latin typeface="Cambria Math" panose="02040503050406030204" pitchFamily="18" charset="0"/>
                      </a:rPr>
                      <m:t>−</m:t>
                    </m:r>
                    <m:r>
                      <a:rPr lang="vi-VN" sz="2600" i="1">
                        <a:latin typeface="Cambria Math" panose="02040503050406030204" pitchFamily="18" charset="0"/>
                      </a:rPr>
                      <m:t>1</m:t>
                    </m:r>
                  </m:oMath>
                </a14:m>
                <a:r>
                  <a:rPr lang="vi-VN" sz="2600" dirty="0" smtClean="0">
                    <a:latin typeface="Times New Roman" panose="02020603050405020304" pitchFamily="18" charset="0"/>
                    <a:cs typeface="Times New Roman" panose="02020603050405020304" pitchFamily="18" charset="0"/>
                  </a:rPr>
                  <a:t>.</a:t>
                </a:r>
              </a:p>
              <a:p>
                <a:pPr marL="731520" lvl="1" indent="-457200">
                  <a:lnSpc>
                    <a:spcPct val="130000"/>
                  </a:lnSpc>
                  <a:spcBef>
                    <a:spcPts val="200"/>
                  </a:spcBef>
                  <a:spcAft>
                    <a:spcPts val="200"/>
                  </a:spcAft>
                  <a:buFont typeface="Wingdings" panose="05000000000000000000" pitchFamily="2" charset="2"/>
                  <a:buChar char="§"/>
                </a:pPr>
                <a:r>
                  <a:rPr lang="vi-VN" sz="2600" dirty="0">
                    <a:latin typeface="Times New Roman" panose="02020603050405020304" pitchFamily="18" charset="0"/>
                    <a:cs typeface="Times New Roman" panose="02020603050405020304" pitchFamily="18" charset="0"/>
                  </a:rPr>
                  <a:t>Số phần tử liên hợp khác nhau của </a:t>
                </a:r>
                <a:r>
                  <a:rPr lang="vi-VN" sz="2600" i="1" dirty="0">
                    <a:latin typeface="Times New Roman" panose="02020603050405020304" pitchFamily="18" charset="0"/>
                    <a:cs typeface="Times New Roman" panose="02020603050405020304" pitchFamily="18" charset="0"/>
                  </a:rPr>
                  <a:t>a</a:t>
                </a:r>
                <a:r>
                  <a:rPr lang="vi-VN" sz="2600" dirty="0">
                    <a:latin typeface="Times New Roman" panose="02020603050405020304" pitchFamily="18" charset="0"/>
                    <a:cs typeface="Times New Roman" panose="02020603050405020304" pitchFamily="18" charset="0"/>
                  </a:rPr>
                  <a:t> là ước số của </a:t>
                </a:r>
                <a:r>
                  <a:rPr lang="vi-VN" sz="2600" i="1" dirty="0">
                    <a:latin typeface="Times New Roman" panose="02020603050405020304" pitchFamily="18" charset="0"/>
                    <a:cs typeface="Times New Roman" panose="02020603050405020304" pitchFamily="18" charset="0"/>
                  </a:rPr>
                  <a:t>m</a:t>
                </a:r>
                <a:r>
                  <a:rPr lang="vi-VN" sz="2600" dirty="0">
                    <a:latin typeface="Times New Roman" panose="02020603050405020304" pitchFamily="18" charset="0"/>
                    <a:cs typeface="Times New Roman" panose="02020603050405020304" pitchFamily="18" charset="0"/>
                  </a:rPr>
                  <a:t>. Các phần tử liên hợp của nhau có cùng đa thức tối thiểu, bậc của đa thức tối thiểu này bằng số các phần tử liên hợp khác nhau. Các phần tử liên hợp thì có cùng chu kỳ</a:t>
                </a:r>
                <a:r>
                  <a:rPr lang="vi-VN" sz="2600" dirty="0" smtClean="0">
                    <a:latin typeface="Times New Roman" panose="02020603050405020304" pitchFamily="18" charset="0"/>
                    <a:cs typeface="Times New Roman" panose="02020603050405020304" pitchFamily="18" charset="0"/>
                  </a:rPr>
                  <a:t>.</a:t>
                </a:r>
              </a:p>
              <a:p>
                <a:pPr marL="731520" lvl="1" indent="-457200">
                  <a:lnSpc>
                    <a:spcPct val="130000"/>
                  </a:lnSpc>
                  <a:spcBef>
                    <a:spcPts val="200"/>
                  </a:spcBef>
                  <a:spcAft>
                    <a:spcPts val="2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Các đa thức tối giản bậc k là ước của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sSup>
                          <m:sSupPr>
                            <m:ctrlPr>
                              <a:rPr lang="en-US" sz="2800" i="1">
                                <a:latin typeface="Cambria Math" panose="02040503050406030204" pitchFamily="18" charset="0"/>
                              </a:rPr>
                            </m:ctrlPr>
                          </m:sSupPr>
                          <m:e>
                            <m:r>
                              <a:rPr lang="en-US" sz="2800">
                                <a:latin typeface="Cambria Math" panose="02040503050406030204" pitchFamily="18" charset="0"/>
                              </a:rPr>
                              <m:t>2</m:t>
                            </m:r>
                          </m:e>
                          <m:sup>
                            <m:r>
                              <a:rPr lang="en-US" sz="2800" i="1">
                                <a:latin typeface="Cambria Math" panose="02040503050406030204" pitchFamily="18" charset="0"/>
                              </a:rPr>
                              <m:t>𝑘</m:t>
                            </m:r>
                          </m:sup>
                        </m:sSup>
                        <m:r>
                          <a:rPr lang="en-US" sz="2800">
                            <a:latin typeface="Cambria Math" panose="02040503050406030204" pitchFamily="18" charset="0"/>
                          </a:rPr>
                          <m:t>−1</m:t>
                        </m:r>
                      </m:sup>
                    </m:sSup>
                    <m:r>
                      <a:rPr lang="en-US" sz="2800">
                        <a:latin typeface="Cambria Math" panose="02040503050406030204" pitchFamily="18" charset="0"/>
                      </a:rPr>
                      <m:t>+</m:t>
                    </m:r>
                    <m:r>
                      <a:rPr lang="vi-VN" sz="2800" i="1">
                        <a:latin typeface="Cambria Math" panose="02040503050406030204" pitchFamily="18" charset="0"/>
                      </a:rPr>
                      <m:t>1</m:t>
                    </m:r>
                  </m:oMath>
                </a14:m>
                <a:r>
                  <a:rPr lang="vi-VN" sz="2800" dirty="0" smtClean="0"/>
                  <a:t>.</a:t>
                </a:r>
                <a:endParaRPr lang="en-US" sz="2800" dirty="0"/>
              </a:p>
              <a:p>
                <a:pPr marL="731520" lvl="1" indent="-457200">
                  <a:lnSpc>
                    <a:spcPct val="130000"/>
                  </a:lnSpc>
                  <a:spcBef>
                    <a:spcPts val="200"/>
                  </a:spcBef>
                  <a:spcAft>
                    <a:spcPts val="200"/>
                  </a:spcAft>
                  <a:buFont typeface="Wingdings" panose="05000000000000000000" pitchFamily="2" charset="2"/>
                  <a:buChar char="§"/>
                </a:pPr>
                <a:endParaRPr lang="en-US" sz="2600" dirty="0">
                  <a:latin typeface="Times New Roman" panose="02020603050405020304" pitchFamily="18" charset="0"/>
                  <a:cs typeface="Times New Roman" panose="02020603050405020304" pitchFamily="18" charset="0"/>
                </a:endParaRPr>
              </a:p>
              <a:p>
                <a:pPr marL="274320" lvl="1" indent="0">
                  <a:lnSpc>
                    <a:spcPct val="130000"/>
                  </a:lnSpc>
                  <a:spcBef>
                    <a:spcPts val="200"/>
                  </a:spcBef>
                  <a:spcAft>
                    <a:spcPts val="200"/>
                  </a:spcAft>
                  <a:buNone/>
                </a:pPr>
                <a:endParaRPr lang="vi-VN" sz="2600" dirty="0" smtClean="0">
                  <a:latin typeface="Times New Roman" panose="02020603050405020304" pitchFamily="18" charset="0"/>
                  <a:cs typeface="Times New Roman" panose="02020603050405020304" pitchFamily="18" charset="0"/>
                </a:endParaRPr>
              </a:p>
              <a:p>
                <a:pPr marL="731520" lvl="1" indent="-457200">
                  <a:lnSpc>
                    <a:spcPct val="130000"/>
                  </a:lnSpc>
                  <a:spcBef>
                    <a:spcPts val="200"/>
                  </a:spcBef>
                  <a:spcAft>
                    <a:spcPts val="200"/>
                  </a:spcAft>
                  <a:buFont typeface="Wingdings" panose="05000000000000000000" pitchFamily="2" charset="2"/>
                  <a:buChar char="§"/>
                </a:pPr>
                <a:endParaRPr lang="en-US" sz="2600" dirty="0">
                  <a:latin typeface="Times New Roman" panose="02020603050405020304" pitchFamily="18" charset="0"/>
                  <a:cs typeface="Times New Roman" panose="02020603050405020304" pitchFamily="18" charset="0"/>
                </a:endParaRPr>
              </a:p>
              <a:p>
                <a:pPr marL="731520" lvl="1" indent="-457200">
                  <a:lnSpc>
                    <a:spcPct val="130000"/>
                  </a:lnSpc>
                  <a:spcBef>
                    <a:spcPts val="200"/>
                  </a:spcBef>
                  <a:spcAft>
                    <a:spcPts val="200"/>
                  </a:spcAft>
                  <a:buFont typeface="Wingdings" panose="05000000000000000000" pitchFamily="2" charset="2"/>
                  <a:buChar char="§"/>
                </a:pPr>
                <a:endParaRPr lang="vi-VN" sz="2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52289"/>
                <a:ext cx="11534776" cy="5491387"/>
              </a:xfrm>
              <a:blipFill rotWithShape="0">
                <a:blip r:embed="rId3"/>
                <a:stretch>
                  <a:fillRect l="-951" r="-1586" b="-600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31</a:t>
            </a:fld>
            <a:endParaRPr lang="en-US"/>
          </a:p>
        </p:txBody>
      </p:sp>
      <p:sp>
        <p:nvSpPr>
          <p:cNvPr id="7"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3.2	 Một số cấu trúc đại số cơ bản</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878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52289"/>
                <a:ext cx="11534776" cy="5491387"/>
              </a:xfrm>
            </p:spPr>
            <p:txBody>
              <a:bodyPr>
                <a:noAutofit/>
              </a:bodyPr>
              <a:lstStyle/>
              <a:p>
                <a:pPr marL="857250" indent="-857250">
                  <a:lnSpc>
                    <a:spcPct val="130000"/>
                  </a:lnSpc>
                  <a:spcBef>
                    <a:spcPts val="200"/>
                  </a:spcBef>
                  <a:buNone/>
                  <a:tabLst>
                    <a:tab pos="800100" algn="l"/>
                  </a:tabLst>
                </a:pPr>
                <a:r>
                  <a:rPr lang="vi-VN" sz="2600" dirty="0" smtClean="0">
                    <a:solidFill>
                      <a:srgbClr val="66FF33"/>
                    </a:solidFill>
                    <a:latin typeface="Times New Roman" panose="02020603050405020304" pitchFamily="18" charset="0"/>
                    <a:cs typeface="Times New Roman" panose="02020603050405020304" pitchFamily="18" charset="0"/>
                  </a:rPr>
                  <a:t>3.2.</a:t>
                </a:r>
                <a:r>
                  <a:rPr lang="en-US" sz="2600" dirty="0" smtClean="0">
                    <a:solidFill>
                      <a:srgbClr val="66FF33"/>
                    </a:solidFill>
                    <a:latin typeface="Times New Roman" panose="02020603050405020304" pitchFamily="18" charset="0"/>
                    <a:cs typeface="Times New Roman" panose="02020603050405020304" pitchFamily="18" charset="0"/>
                  </a:rPr>
                  <a:t>6</a:t>
                </a:r>
                <a:r>
                  <a:rPr lang="vi-VN" sz="2600" dirty="0">
                    <a:solidFill>
                      <a:srgbClr val="66FF33"/>
                    </a:solidFill>
                    <a:latin typeface="Times New Roman" panose="02020603050405020304" pitchFamily="18" charset="0"/>
                    <a:cs typeface="Times New Roman" panose="02020603050405020304" pitchFamily="18" charset="0"/>
                  </a:rPr>
                  <a:t>	Trường </a:t>
                </a:r>
                <a14:m>
                  <m:oMath xmlns:m="http://schemas.openxmlformats.org/officeDocument/2006/math">
                    <m:r>
                      <a:rPr lang="vi-VN" sz="2600" i="1" dirty="0" smtClean="0">
                        <a:solidFill>
                          <a:srgbClr val="66FF33"/>
                        </a:solidFill>
                        <a:latin typeface="Cambria Math" panose="02040503050406030204" pitchFamily="18" charset="0"/>
                        <a:cs typeface="Times New Roman" panose="02020603050405020304" pitchFamily="18" charset="0"/>
                      </a:rPr>
                      <m:t>𝐺𝐹</m:t>
                    </m:r>
                  </m:oMath>
                </a14:m>
                <a:r>
                  <a:rPr lang="vi-VN" sz="2600" dirty="0" smtClean="0">
                    <a:solidFill>
                      <a:srgbClr val="66FF33"/>
                    </a:solidFill>
                    <a:latin typeface="Times New Roman" panose="02020603050405020304" pitchFamily="18" charset="0"/>
                    <a:cs typeface="Times New Roman" panose="02020603050405020304" pitchFamily="18" charset="0"/>
                  </a:rPr>
                  <a:t>(2</a:t>
                </a:r>
                <a:r>
                  <a:rPr lang="vi-VN" sz="2600" i="1" baseline="30000" dirty="0" smtClean="0">
                    <a:solidFill>
                      <a:srgbClr val="66FF33"/>
                    </a:solidFill>
                    <a:latin typeface="Times New Roman" panose="02020603050405020304" pitchFamily="18" charset="0"/>
                    <a:cs typeface="Times New Roman" panose="02020603050405020304" pitchFamily="18" charset="0"/>
                  </a:rPr>
                  <a:t>m</a:t>
                </a:r>
                <a:r>
                  <a:rPr lang="vi-VN" sz="2600" dirty="0" smtClean="0">
                    <a:solidFill>
                      <a:srgbClr val="66FF33"/>
                    </a:solidFill>
                    <a:latin typeface="Times New Roman" panose="02020603050405020304" pitchFamily="18" charset="0"/>
                    <a:cs typeface="Times New Roman" panose="02020603050405020304" pitchFamily="18" charset="0"/>
                  </a:rPr>
                  <a:t>)</a:t>
                </a:r>
                <a:r>
                  <a:rPr lang="vi-VN" sz="2600" dirty="0" smtClean="0">
                    <a:latin typeface="Times New Roman" panose="02020603050405020304" pitchFamily="18" charset="0"/>
                    <a:cs typeface="Times New Roman" panose="02020603050405020304" pitchFamily="18" charset="0"/>
                  </a:rPr>
                  <a:t>:</a:t>
                </a:r>
              </a:p>
              <a:p>
                <a:pPr marL="0" indent="0">
                  <a:lnSpc>
                    <a:spcPct val="130000"/>
                  </a:lnSpc>
                  <a:spcBef>
                    <a:spcPts val="200"/>
                  </a:spcBef>
                  <a:buNone/>
                </a:pPr>
                <a:r>
                  <a:rPr lang="vi-VN" sz="2600" dirty="0" smtClean="0">
                    <a:latin typeface="Times New Roman" panose="02020603050405020304" pitchFamily="18" charset="0"/>
                    <a:cs typeface="Times New Roman" panose="02020603050405020304" pitchFamily="18" charset="0"/>
                  </a:rPr>
                  <a:t>Tóm tắt (tt):</a:t>
                </a:r>
              </a:p>
              <a:p>
                <a:pPr marL="731520" lvl="1" indent="-457200">
                  <a:lnSpc>
                    <a:spcPct val="130000"/>
                  </a:lnSpc>
                  <a:spcBef>
                    <a:spcPts val="200"/>
                  </a:spcBef>
                  <a:spcAft>
                    <a:spcPts val="2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Các </a:t>
                </a:r>
                <a:r>
                  <a:rPr lang="vi-VN" sz="2600" dirty="0">
                    <a:latin typeface="Times New Roman" panose="02020603050405020304" pitchFamily="18" charset="0"/>
                    <a:cs typeface="Times New Roman" panose="02020603050405020304" pitchFamily="18" charset="0"/>
                  </a:rPr>
                  <a:t>đa thức tối thiểu của trường </a:t>
                </a:r>
                <a:r>
                  <a:rPr lang="vi-VN" sz="2600" i="1" dirty="0">
                    <a:latin typeface="Times New Roman" panose="02020603050405020304" pitchFamily="18" charset="0"/>
                    <a:cs typeface="Times New Roman" panose="02020603050405020304" pitchFamily="18" charset="0"/>
                  </a:rPr>
                  <a:t>GF</a:t>
                </a:r>
                <a:r>
                  <a:rPr lang="vi-VN" sz="2600" dirty="0">
                    <a:latin typeface="Times New Roman" panose="02020603050405020304" pitchFamily="18" charset="0"/>
                    <a:cs typeface="Times New Roman" panose="02020603050405020304" pitchFamily="18" charset="0"/>
                  </a:rPr>
                  <a:t>(2</a:t>
                </a:r>
                <a:r>
                  <a:rPr lang="vi-VN" sz="2600" i="1" baseline="30000" dirty="0">
                    <a:latin typeface="Times New Roman" panose="02020603050405020304" pitchFamily="18" charset="0"/>
                    <a:cs typeface="Times New Roman" panose="02020603050405020304" pitchFamily="18" charset="0"/>
                  </a:rPr>
                  <a:t>m</a:t>
                </a:r>
                <a:r>
                  <a:rPr lang="vi-VN" sz="2600" dirty="0">
                    <a:latin typeface="Times New Roman" panose="02020603050405020304" pitchFamily="18" charset="0"/>
                    <a:cs typeface="Times New Roman" panose="02020603050405020304" pitchFamily="18" charset="0"/>
                  </a:rPr>
                  <a:t>) là các đa thức tối giản và là ước số của </a:t>
                </a:r>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rPr>
                          <m:t>𝑎</m:t>
                        </m:r>
                      </m:e>
                      <m:sup>
                        <m:sSup>
                          <m:sSupPr>
                            <m:ctrlPr>
                              <a:rPr lang="en-US" sz="2600" i="1">
                                <a:latin typeface="Cambria Math" panose="02040503050406030204" pitchFamily="18" charset="0"/>
                              </a:rPr>
                            </m:ctrlPr>
                          </m:sSupPr>
                          <m:e>
                            <m:r>
                              <a:rPr lang="en-US" sz="2600">
                                <a:latin typeface="Cambria Math" panose="02040503050406030204" pitchFamily="18" charset="0"/>
                              </a:rPr>
                              <m:t>2</m:t>
                            </m:r>
                          </m:e>
                          <m:sup>
                            <m:r>
                              <a:rPr lang="en-US" sz="2600" i="1">
                                <a:latin typeface="Cambria Math" panose="02040503050406030204" pitchFamily="18" charset="0"/>
                              </a:rPr>
                              <m:t>𝑚</m:t>
                            </m:r>
                          </m:sup>
                        </m:sSup>
                        <m:r>
                          <a:rPr lang="en-US" sz="2600">
                            <a:latin typeface="Cambria Math" panose="02040503050406030204" pitchFamily="18" charset="0"/>
                          </a:rPr>
                          <m:t>−1</m:t>
                        </m:r>
                      </m:sup>
                    </m:sSup>
                  </m:oMath>
                </a14:m>
                <a:r>
                  <a:rPr lang="vi-VN" sz="2600" dirty="0">
                    <a:latin typeface="Times New Roman" panose="02020603050405020304" pitchFamily="18" charset="0"/>
                    <a:cs typeface="Times New Roman" panose="02020603050405020304" pitchFamily="18" charset="0"/>
                  </a:rPr>
                  <a:t> + 1</a:t>
                </a:r>
                <a:r>
                  <a:rPr lang="vi-VN" sz="2600" dirty="0" smtClean="0">
                    <a:latin typeface="Times New Roman" panose="02020603050405020304" pitchFamily="18" charset="0"/>
                    <a:cs typeface="Times New Roman" panose="02020603050405020304" pitchFamily="18" charset="0"/>
                  </a:rPr>
                  <a:t>.</a:t>
                </a:r>
              </a:p>
              <a:p>
                <a:pPr marL="731520" lvl="1" indent="-457200">
                  <a:lnSpc>
                    <a:spcPct val="130000"/>
                  </a:lnSpc>
                  <a:spcBef>
                    <a:spcPts val="200"/>
                  </a:spcBef>
                  <a:spcAft>
                    <a:spcPts val="2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Một phần tử </a:t>
                </a:r>
                <a:r>
                  <a:rPr lang="vi-VN" sz="2600" i="1" dirty="0" smtClean="0">
                    <a:latin typeface="Times New Roman" panose="02020603050405020304" pitchFamily="18" charset="0"/>
                    <a:cs typeface="Times New Roman" panose="02020603050405020304" pitchFamily="18" charset="0"/>
                  </a:rPr>
                  <a:t>a</a:t>
                </a:r>
                <a:r>
                  <a:rPr lang="vi-VN" sz="2600" dirty="0" smtClean="0">
                    <a:latin typeface="Times New Roman" panose="02020603050405020304" pitchFamily="18" charset="0"/>
                    <a:cs typeface="Times New Roman" panose="02020603050405020304" pitchFamily="18" charset="0"/>
                  </a:rPr>
                  <a:t> có đa thức tối thiểu bậc </a:t>
                </a:r>
                <a:r>
                  <a:rPr lang="vi-VN" sz="2600" i="1" dirty="0" smtClean="0">
                    <a:latin typeface="Times New Roman" panose="02020603050405020304" pitchFamily="18" charset="0"/>
                    <a:cs typeface="Times New Roman" panose="02020603050405020304" pitchFamily="18" charset="0"/>
                  </a:rPr>
                  <a:t>m</a:t>
                </a:r>
                <a:r>
                  <a:rPr lang="vi-VN" sz="2600" dirty="0" smtClean="0">
                    <a:latin typeface="Times New Roman" panose="02020603050405020304" pitchFamily="18" charset="0"/>
                    <a:cs typeface="Times New Roman" panose="02020603050405020304" pitchFamily="18" charset="0"/>
                  </a:rPr>
                  <a:t> thì các tổ hợp tuyến tính </a:t>
                </a:r>
                <a14:m>
                  <m:oMath xmlns:m="http://schemas.openxmlformats.org/officeDocument/2006/math">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𝑖</m:t>
                            </m:r>
                          </m:sub>
                        </m:sSub>
                        <m:r>
                          <a:rPr lang="en-US" sz="2600">
                            <a:latin typeface="Cambria Math" panose="02040503050406030204" pitchFamily="18" charset="0"/>
                          </a:rPr>
                          <m:t>∈</m:t>
                        </m:r>
                        <m:r>
                          <a:rPr lang="en-US" sz="2600" i="1">
                            <a:latin typeface="Cambria Math" panose="02040503050406030204" pitchFamily="18" charset="0"/>
                          </a:rPr>
                          <m:t>𝐺𝐹</m:t>
                        </m:r>
                        <m:d>
                          <m:dPr>
                            <m:ctrlPr>
                              <a:rPr lang="en-US" sz="2600" i="1">
                                <a:latin typeface="Cambria Math" panose="02040503050406030204" pitchFamily="18" charset="0"/>
                              </a:rPr>
                            </m:ctrlPr>
                          </m:dPr>
                          <m:e>
                            <m:r>
                              <a:rPr lang="en-US" sz="2600">
                                <a:latin typeface="Cambria Math" panose="02040503050406030204" pitchFamily="18" charset="0"/>
                              </a:rPr>
                              <m:t>2</m:t>
                            </m:r>
                          </m:e>
                        </m:d>
                      </m:e>
                    </m:d>
                  </m:oMath>
                </a14:m>
                <a:r>
                  <a:rPr lang="vi-VN" sz="26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a:latin typeface="Cambria Math" panose="02040503050406030204" pitchFamily="18" charset="0"/>
                          </a:rPr>
                          <m:t>0</m:t>
                        </m:r>
                      </m:sub>
                    </m:sSub>
                    <m:r>
                      <a:rPr lang="en-US" sz="2600">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a:latin typeface="Cambria Math" panose="02040503050406030204" pitchFamily="18" charset="0"/>
                          </a:rPr>
                          <m:t>1</m:t>
                        </m:r>
                      </m:sub>
                    </m:sSub>
                    <m:sSup>
                      <m:sSupPr>
                        <m:ctrlPr>
                          <a:rPr lang="en-US" sz="2600" i="1">
                            <a:latin typeface="Cambria Math" panose="02040503050406030204" pitchFamily="18" charset="0"/>
                          </a:rPr>
                        </m:ctrlPr>
                      </m:sSupPr>
                      <m:e>
                        <m:r>
                          <a:rPr lang="en-US" sz="2600" i="1">
                            <a:latin typeface="Cambria Math" panose="02040503050406030204" pitchFamily="18" charset="0"/>
                          </a:rPr>
                          <m:t>𝑎</m:t>
                        </m:r>
                      </m:e>
                      <m:sup>
                        <m:r>
                          <a:rPr lang="en-US" sz="2600">
                            <a:latin typeface="Cambria Math" panose="02040503050406030204" pitchFamily="18" charset="0"/>
                          </a:rPr>
                          <m:t>1</m:t>
                        </m:r>
                      </m:sup>
                    </m:sSup>
                    <m:r>
                      <a:rPr lang="en-US" sz="260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𝑘</m:t>
                        </m:r>
                        <m:r>
                          <a:rPr lang="en-US" sz="2600">
                            <a:latin typeface="Cambria Math" panose="02040503050406030204" pitchFamily="18" charset="0"/>
                          </a:rPr>
                          <m:t>−1</m:t>
                        </m:r>
                      </m:sub>
                    </m:sSub>
                    <m:sSup>
                      <m:sSupPr>
                        <m:ctrlPr>
                          <a:rPr lang="en-US" sz="2600" i="1">
                            <a:latin typeface="Cambria Math" panose="02040503050406030204" pitchFamily="18" charset="0"/>
                          </a:rPr>
                        </m:ctrlPr>
                      </m:sSupPr>
                      <m:e>
                        <m:r>
                          <a:rPr lang="en-US" sz="2600" i="1">
                            <a:latin typeface="Cambria Math" panose="02040503050406030204" pitchFamily="18" charset="0"/>
                          </a:rPr>
                          <m:t>𝑎</m:t>
                        </m:r>
                      </m:e>
                      <m:sup>
                        <m:r>
                          <a:rPr lang="en-US" sz="2600" i="1">
                            <a:latin typeface="Cambria Math" panose="02040503050406030204" pitchFamily="18" charset="0"/>
                          </a:rPr>
                          <m:t>𝑘</m:t>
                        </m:r>
                        <m:r>
                          <a:rPr lang="en-US" sz="2600">
                            <a:latin typeface="Cambria Math" panose="02040503050406030204" pitchFamily="18" charset="0"/>
                          </a:rPr>
                          <m:t>−1</m:t>
                        </m:r>
                      </m:sup>
                    </m:sSup>
                  </m:oMath>
                </a14:m>
                <a:r>
                  <a:rPr lang="vi-VN" sz="2600" dirty="0" smtClean="0">
                    <a:latin typeface="Times New Roman" panose="02020603050405020304" pitchFamily="18" charset="0"/>
                    <a:cs typeface="Times New Roman" panose="02020603050405020304" pitchFamily="18" charset="0"/>
                  </a:rPr>
                  <a:t> , sẽ sinh ra toàn bộ các phần tử của trường </a:t>
                </a:r>
                <a:r>
                  <a:rPr lang="vi-VN" sz="2600" i="1" dirty="0">
                    <a:latin typeface="Times New Roman" panose="02020603050405020304" pitchFamily="18" charset="0"/>
                    <a:cs typeface="Times New Roman" panose="02020603050405020304" pitchFamily="18" charset="0"/>
                  </a:rPr>
                  <a:t>GF</a:t>
                </a:r>
                <a:r>
                  <a:rPr lang="vi-VN" sz="2600" dirty="0">
                    <a:latin typeface="Times New Roman" panose="02020603050405020304" pitchFamily="18" charset="0"/>
                    <a:cs typeface="Times New Roman" panose="02020603050405020304" pitchFamily="18" charset="0"/>
                  </a:rPr>
                  <a:t>(2</a:t>
                </a:r>
                <a:r>
                  <a:rPr lang="vi-VN" sz="2600" i="1" baseline="30000" dirty="0">
                    <a:latin typeface="Times New Roman" panose="02020603050405020304" pitchFamily="18" charset="0"/>
                    <a:cs typeface="Times New Roman" panose="02020603050405020304" pitchFamily="18" charset="0"/>
                  </a:rPr>
                  <a:t>m</a:t>
                </a:r>
                <a:r>
                  <a:rPr lang="vi-VN" sz="2600" dirty="0" smtClean="0">
                    <a:latin typeface="Times New Roman" panose="02020603050405020304" pitchFamily="18" charset="0"/>
                    <a:cs typeface="Times New Roman" panose="02020603050405020304" pitchFamily="18" charset="0"/>
                  </a:rPr>
                  <a:t>).</a:t>
                </a:r>
              </a:p>
              <a:p>
                <a:pPr marL="731520" lvl="1" indent="-457200">
                  <a:lnSpc>
                    <a:spcPct val="130000"/>
                  </a:lnSpc>
                  <a:spcBef>
                    <a:spcPts val="200"/>
                  </a:spcBef>
                  <a:spcAft>
                    <a:spcPts val="2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Một phần tử a có đa thức tsoi thiểu bậc m và cũng claf đa thức cẳn bản thì các lũy thừa của nó sẽ sinh ra toàn bộ các phần tử của trường </a:t>
                </a:r>
                <a:r>
                  <a:rPr lang="vi-VN" sz="2600" i="1" dirty="0">
                    <a:latin typeface="Times New Roman" panose="02020603050405020304" pitchFamily="18" charset="0"/>
                    <a:cs typeface="Times New Roman" panose="02020603050405020304" pitchFamily="18" charset="0"/>
                  </a:rPr>
                  <a:t>GF</a:t>
                </a:r>
                <a:r>
                  <a:rPr lang="vi-VN" sz="2600" dirty="0">
                    <a:latin typeface="Times New Roman" panose="02020603050405020304" pitchFamily="18" charset="0"/>
                    <a:cs typeface="Times New Roman" panose="02020603050405020304" pitchFamily="18" charset="0"/>
                  </a:rPr>
                  <a:t>(2</a:t>
                </a:r>
                <a:r>
                  <a:rPr lang="vi-VN" sz="2600" i="1" baseline="30000" dirty="0">
                    <a:latin typeface="Times New Roman" panose="02020603050405020304" pitchFamily="18" charset="0"/>
                    <a:cs typeface="Times New Roman" panose="02020603050405020304" pitchFamily="18" charset="0"/>
                  </a:rPr>
                  <a:t>m</a:t>
                </a:r>
                <a:r>
                  <a:rPr lang="vi-VN" sz="2600" dirty="0" smtClean="0">
                    <a:latin typeface="Times New Roman" panose="02020603050405020304" pitchFamily="18" charset="0"/>
                    <a:cs typeface="Times New Roman" panose="02020603050405020304" pitchFamily="18" charset="0"/>
                  </a:rPr>
                  <a:t>).</a:t>
                </a:r>
              </a:p>
              <a:p>
                <a:pPr marL="731520" lvl="1" indent="-457200">
                  <a:lnSpc>
                    <a:spcPct val="130000"/>
                  </a:lnSpc>
                  <a:spcBef>
                    <a:spcPts val="200"/>
                  </a:spcBef>
                  <a:spcAft>
                    <a:spcPts val="200"/>
                  </a:spcAft>
                  <a:buFont typeface="Wingdings" panose="05000000000000000000" pitchFamily="2" charset="2"/>
                  <a:buChar char="§"/>
                </a:pPr>
                <a:endParaRPr lang="vi-VN" sz="2600" dirty="0" smtClean="0">
                  <a:latin typeface="Times New Roman" panose="02020603050405020304" pitchFamily="18" charset="0"/>
                  <a:cs typeface="Times New Roman" panose="02020603050405020304" pitchFamily="18" charset="0"/>
                </a:endParaRPr>
              </a:p>
              <a:p>
                <a:pPr marL="731520" lvl="1" indent="-457200">
                  <a:lnSpc>
                    <a:spcPct val="130000"/>
                  </a:lnSpc>
                  <a:spcBef>
                    <a:spcPts val="200"/>
                  </a:spcBef>
                  <a:spcAft>
                    <a:spcPts val="200"/>
                  </a:spcAft>
                  <a:buFont typeface="Wingdings" panose="05000000000000000000" pitchFamily="2" charset="2"/>
                  <a:buChar char="§"/>
                </a:pPr>
                <a:endParaRPr lang="en-US" sz="2600" dirty="0">
                  <a:latin typeface="Times New Roman" panose="02020603050405020304" pitchFamily="18" charset="0"/>
                  <a:cs typeface="Times New Roman" panose="02020603050405020304" pitchFamily="18" charset="0"/>
                </a:endParaRPr>
              </a:p>
              <a:p>
                <a:pPr marL="731520" lvl="1" indent="-457200">
                  <a:lnSpc>
                    <a:spcPct val="130000"/>
                  </a:lnSpc>
                  <a:spcBef>
                    <a:spcPts val="200"/>
                  </a:spcBef>
                  <a:spcAft>
                    <a:spcPts val="200"/>
                  </a:spcAft>
                  <a:buFont typeface="Wingdings" panose="05000000000000000000" pitchFamily="2" charset="2"/>
                  <a:buChar char="§"/>
                </a:pPr>
                <a:endParaRPr lang="vi-VN" sz="2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52289"/>
                <a:ext cx="11534776" cy="5491387"/>
              </a:xfrm>
              <a:blipFill rotWithShape="0">
                <a:blip r:embed="rId3"/>
                <a:stretch>
                  <a:fillRect l="-951" r="-79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32</a:t>
            </a:fld>
            <a:endParaRPr lang="en-US"/>
          </a:p>
        </p:txBody>
      </p:sp>
      <p:sp>
        <p:nvSpPr>
          <p:cNvPr id="7"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3.2	 Một số cấu trúc đại số cơ bản</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2613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52290"/>
                <a:ext cx="11487150" cy="5491386"/>
              </a:xfrm>
            </p:spPr>
            <p:txBody>
              <a:bodyPr>
                <a:noAutofit/>
              </a:bodyPr>
              <a:lstStyle/>
              <a:p>
                <a:pPr marL="0" indent="0">
                  <a:lnSpc>
                    <a:spcPct val="130000"/>
                  </a:lnSpc>
                  <a:spcBef>
                    <a:spcPts val="200"/>
                  </a:spcBef>
                  <a:buNone/>
                  <a:tabLst>
                    <a:tab pos="685800" algn="l"/>
                  </a:tabLst>
                </a:pPr>
                <a:r>
                  <a:rPr lang="vi-VN" sz="2600" dirty="0" smtClean="0">
                    <a:solidFill>
                      <a:srgbClr val="66FF33"/>
                    </a:solidFill>
                    <a:latin typeface="Times New Roman" panose="02020603050405020304" pitchFamily="18" charset="0"/>
                    <a:cs typeface="Times New Roman" panose="02020603050405020304" pitchFamily="18" charset="0"/>
                  </a:rPr>
                  <a:t>3.2.7</a:t>
                </a:r>
                <a:r>
                  <a:rPr lang="vi-VN" sz="2600" dirty="0">
                    <a:solidFill>
                      <a:srgbClr val="66FF33"/>
                    </a:solidFill>
                    <a:latin typeface="Times New Roman" panose="02020603050405020304" pitchFamily="18" charset="0"/>
                    <a:cs typeface="Times New Roman" panose="02020603050405020304" pitchFamily="18" charset="0"/>
                  </a:rPr>
                  <a:t>	 Không gian tuyến tính</a:t>
                </a:r>
              </a:p>
              <a:p>
                <a:pPr marL="457200" indent="-457200">
                  <a:lnSpc>
                    <a:spcPct val="130000"/>
                  </a:lnSpc>
                  <a:spcBef>
                    <a:spcPts val="200"/>
                  </a:spcBef>
                  <a:buFont typeface="Wingdings" panose="05000000000000000000" pitchFamily="2" charset="2"/>
                  <a:buChar char="§"/>
                </a:pPr>
                <a:r>
                  <a:rPr lang="vi-VN" sz="2600" dirty="0">
                    <a:latin typeface="Times New Roman" panose="02020603050405020304" pitchFamily="18" charset="0"/>
                    <a:cs typeface="Times New Roman" panose="02020603050405020304" pitchFamily="18" charset="0"/>
                  </a:rPr>
                  <a:t>Các phần tử trong không gian tuyến tính được gọi là các vector</a:t>
                </a:r>
              </a:p>
              <a:p>
                <a:pPr marL="457200" indent="-457200">
                  <a:lnSpc>
                    <a:spcPct val="130000"/>
                  </a:lnSpc>
                  <a:spcBef>
                    <a:spcPts val="200"/>
                  </a:spcBef>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Vector </a:t>
                </a:r>
                <a:r>
                  <a:rPr lang="en-US" sz="2600" dirty="0" smtClean="0">
                    <a:latin typeface="Times New Roman" panose="02020603050405020304" pitchFamily="18" charset="0"/>
                    <a:cs typeface="Times New Roman" panose="02020603050405020304" pitchFamily="18" charset="0"/>
                  </a:rPr>
                  <a:t>u, </a:t>
                </a:r>
                <a:r>
                  <a:rPr lang="vi-VN" sz="2600" i="1" dirty="0" smtClean="0">
                    <a:latin typeface="Times New Roman" panose="02020603050405020304" pitchFamily="18" charset="0"/>
                    <a:cs typeface="Times New Roman" panose="02020603050405020304" pitchFamily="18" charset="0"/>
                  </a:rPr>
                  <a:t>v </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600" i="1"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600" dirty="0" smtClean="0">
                    <a:latin typeface="Times New Roman" panose="02020603050405020304" pitchFamily="18" charset="0"/>
                    <a:cs typeface="Times New Roman" panose="02020603050405020304" pitchFamily="18" charset="0"/>
                  </a:rPr>
                  <a:t>V</a:t>
                </a:r>
                <a:r>
                  <a:rPr lang="vi-VN" sz="2600" baseline="-25000" dirty="0" smtClean="0">
                    <a:latin typeface="Times New Roman" panose="02020603050405020304" pitchFamily="18" charset="0"/>
                    <a:cs typeface="Times New Roman" panose="02020603050405020304" pitchFamily="18" charset="0"/>
                  </a:rPr>
                  <a:t>n </a:t>
                </a:r>
                <a:r>
                  <a:rPr lang="vi-VN" sz="2600" dirty="0" smtClean="0">
                    <a:latin typeface="Times New Roman" panose="02020603050405020304" pitchFamily="18" charset="0"/>
                    <a:cs typeface="Times New Roman" panose="02020603050405020304" pitchFamily="18" charset="0"/>
                  </a:rPr>
                  <a:t> là các vector </a:t>
                </a:r>
                <a:r>
                  <a:rPr lang="vi-VN" sz="2600" i="1" dirty="0" smtClean="0">
                    <a:latin typeface="Times New Roman" panose="02020603050405020304" pitchFamily="18" charset="0"/>
                    <a:cs typeface="Times New Roman" panose="02020603050405020304" pitchFamily="18" charset="0"/>
                  </a:rPr>
                  <a:t>n</a:t>
                </a:r>
                <a:r>
                  <a:rPr lang="vi-VN" sz="2600" dirty="0" smtClean="0">
                    <a:latin typeface="Times New Roman" panose="02020603050405020304" pitchFamily="18" charset="0"/>
                    <a:cs typeface="Times New Roman" panose="02020603050405020304" pitchFamily="18" charset="0"/>
                  </a:rPr>
                  <a:t> chiều. Mỗi vector </a:t>
                </a:r>
                <a:r>
                  <a:rPr lang="vi-VN" sz="2600" i="1" dirty="0" smtClean="0">
                    <a:latin typeface="Times New Roman" panose="02020603050405020304" pitchFamily="18" charset="0"/>
                    <a:cs typeface="Times New Roman" panose="02020603050405020304" pitchFamily="18" charset="0"/>
                  </a:rPr>
                  <a:t>n</a:t>
                </a:r>
                <a:r>
                  <a:rPr lang="vi-VN" sz="2600" dirty="0" smtClean="0">
                    <a:latin typeface="Times New Roman" panose="02020603050405020304" pitchFamily="18" charset="0"/>
                    <a:cs typeface="Times New Roman" panose="02020603050405020304" pitchFamily="18" charset="0"/>
                  </a:rPr>
                  <a:t> chiều được mô tả bằng bộ </a:t>
                </a:r>
                <a:r>
                  <a:rPr lang="vi-VN" sz="2600" i="1" dirty="0" smtClean="0">
                    <a:latin typeface="Times New Roman" panose="02020603050405020304" pitchFamily="18" charset="0"/>
                    <a:cs typeface="Times New Roman" panose="02020603050405020304" pitchFamily="18" charset="0"/>
                  </a:rPr>
                  <a:t>n</a:t>
                </a:r>
                <a:r>
                  <a:rPr lang="vi-VN" sz="2600" dirty="0" smtClean="0">
                    <a:latin typeface="Times New Roman" panose="02020603050405020304" pitchFamily="18" charset="0"/>
                    <a:cs typeface="Times New Roman" panose="02020603050405020304" pitchFamily="18" charset="0"/>
                  </a:rPr>
                  <a:t> tọa độ được sắp xếp</a:t>
                </a:r>
                <a:r>
                  <a:rPr lang="en-US" sz="2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600" i="1">
                        <a:solidFill>
                          <a:srgbClr val="66FF33"/>
                        </a:solidFill>
                        <a:latin typeface="Cambria Math" panose="02040503050406030204" pitchFamily="18" charset="0"/>
                      </a:rPr>
                      <m:t>𝑣</m:t>
                    </m:r>
                    <m:r>
                      <a:rPr lang="en-US" sz="2600">
                        <a:solidFill>
                          <a:srgbClr val="66FF33"/>
                        </a:solidFill>
                        <a:latin typeface="Cambria Math" panose="02040503050406030204" pitchFamily="18" charset="0"/>
                      </a:rPr>
                      <m:t>=</m:t>
                    </m:r>
                    <m:d>
                      <m:dPr>
                        <m:ctrlPr>
                          <a:rPr lang="en-US" sz="2600" i="1">
                            <a:solidFill>
                              <a:srgbClr val="66FF33"/>
                            </a:solidFill>
                            <a:latin typeface="Cambria Math" panose="02040503050406030204" pitchFamily="18" charset="0"/>
                          </a:rPr>
                        </m:ctrlPr>
                      </m:dPr>
                      <m:e>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𝑣</m:t>
                            </m:r>
                          </m:e>
                          <m:sub>
                            <m:r>
                              <a:rPr lang="en-US" sz="2600">
                                <a:solidFill>
                                  <a:srgbClr val="66FF33"/>
                                </a:solidFill>
                                <a:latin typeface="Cambria Math" panose="02040503050406030204" pitchFamily="18" charset="0"/>
                              </a:rPr>
                              <m:t>0</m:t>
                            </m:r>
                          </m:sub>
                        </m:sSub>
                        <m:r>
                          <a:rPr lang="en-US" sz="2600">
                            <a:solidFill>
                              <a:srgbClr val="66FF33"/>
                            </a:solidFill>
                            <a:latin typeface="Cambria Math" panose="02040503050406030204" pitchFamily="18" charset="0"/>
                          </a:rPr>
                          <m:t>,</m:t>
                        </m:r>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𝑣</m:t>
                            </m:r>
                          </m:e>
                          <m:sub>
                            <m:r>
                              <a:rPr lang="en-US" sz="2600">
                                <a:solidFill>
                                  <a:srgbClr val="66FF33"/>
                                </a:solidFill>
                                <a:latin typeface="Cambria Math" panose="02040503050406030204" pitchFamily="18" charset="0"/>
                              </a:rPr>
                              <m:t>1</m:t>
                            </m:r>
                          </m:sub>
                        </m:sSub>
                        <m:r>
                          <a:rPr lang="en-US" sz="2600">
                            <a:solidFill>
                              <a:srgbClr val="66FF33"/>
                            </a:solidFill>
                            <a:latin typeface="Cambria Math" panose="02040503050406030204" pitchFamily="18" charset="0"/>
                          </a:rPr>
                          <m:t>,...,</m:t>
                        </m:r>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𝑣</m:t>
                            </m:r>
                          </m:e>
                          <m:sub>
                            <m:r>
                              <a:rPr lang="en-US" sz="2600" i="1">
                                <a:solidFill>
                                  <a:srgbClr val="66FF33"/>
                                </a:solidFill>
                                <a:latin typeface="Cambria Math" panose="02040503050406030204" pitchFamily="18" charset="0"/>
                              </a:rPr>
                              <m:t>𝑛</m:t>
                            </m:r>
                            <m:r>
                              <a:rPr lang="en-US" sz="2600">
                                <a:solidFill>
                                  <a:srgbClr val="66FF33"/>
                                </a:solidFill>
                                <a:latin typeface="Cambria Math" panose="02040503050406030204" pitchFamily="18" charset="0"/>
                              </a:rPr>
                              <m:t>−1</m:t>
                            </m:r>
                          </m:sub>
                        </m:sSub>
                      </m:e>
                    </m:d>
                    <m:r>
                      <a:rPr lang="en-US" sz="2600" b="0" i="0" smtClean="0">
                        <a:solidFill>
                          <a:srgbClr val="66FF33"/>
                        </a:solidFill>
                        <a:latin typeface="Cambria Math" panose="02040503050406030204" pitchFamily="18" charset="0"/>
                      </a:rPr>
                      <m:t> </m:t>
                    </m:r>
                  </m:oMath>
                </a14:m>
                <a:r>
                  <a:rPr lang="en-US" sz="2600" dirty="0" err="1" smtClean="0">
                    <a:latin typeface="Times New Roman" panose="02020603050405020304" pitchFamily="18" charset="0"/>
                    <a:cs typeface="Times New Roman" panose="02020603050405020304" pitchFamily="18" charset="0"/>
                  </a:rPr>
                  <a:t>và</a:t>
                </a:r>
                <a:r>
                  <a:rPr lang="en-US" sz="2600" dirty="0" smtClean="0">
                    <a:latin typeface="Times New Roman" panose="02020603050405020304" pitchFamily="18" charset="0"/>
                    <a:cs typeface="Times New Roman" panose="02020603050405020304" pitchFamily="18" charset="0"/>
                  </a:rPr>
                  <a:t> </a:t>
                </a:r>
                <a14:m>
                  <m:oMath xmlns:m="http://schemas.openxmlformats.org/officeDocument/2006/math">
                    <m:r>
                      <a:rPr lang="vi-VN" sz="2600" i="1" dirty="0">
                        <a:solidFill>
                          <a:srgbClr val="66FF33"/>
                        </a:solidFill>
                        <a:latin typeface="Cambria Math" panose="02040503050406030204" pitchFamily="18" charset="0"/>
                        <a:sym typeface="Symbol" panose="05050102010706020507" pitchFamily="18" charset="2"/>
                      </a:rPr>
                      <m:t>𝑢</m:t>
                    </m:r>
                    <m:r>
                      <a:rPr lang="vi-VN" sz="2600" i="1" dirty="0">
                        <a:solidFill>
                          <a:srgbClr val="66FF33"/>
                        </a:solidFill>
                        <a:latin typeface="Cambria Math" panose="02040503050406030204" pitchFamily="18" charset="0"/>
                        <a:sym typeface="Symbol" panose="05050102010706020507" pitchFamily="18" charset="2"/>
                      </a:rPr>
                      <m:t>=(</m:t>
                    </m:r>
                    <m:r>
                      <a:rPr lang="vi-VN" sz="2600" i="1" dirty="0">
                        <a:solidFill>
                          <a:srgbClr val="66FF33"/>
                        </a:solidFill>
                        <a:latin typeface="Cambria Math" panose="02040503050406030204" pitchFamily="18" charset="0"/>
                        <a:sym typeface="Symbol" panose="05050102010706020507" pitchFamily="18" charset="2"/>
                      </a:rPr>
                      <m:t>𝑢</m:t>
                    </m:r>
                    <m:r>
                      <a:rPr lang="vi-VN" sz="2600" i="1" baseline="-25000" dirty="0">
                        <a:solidFill>
                          <a:srgbClr val="66FF33"/>
                        </a:solidFill>
                        <a:latin typeface="Cambria Math" panose="02040503050406030204" pitchFamily="18" charset="0"/>
                        <a:sym typeface="Symbol" panose="05050102010706020507" pitchFamily="18" charset="2"/>
                      </a:rPr>
                      <m:t>0</m:t>
                    </m:r>
                    <m:r>
                      <a:rPr lang="vi-VN" sz="2600" i="1" dirty="0">
                        <a:solidFill>
                          <a:srgbClr val="66FF33"/>
                        </a:solidFill>
                        <a:latin typeface="Cambria Math" panose="02040503050406030204" pitchFamily="18" charset="0"/>
                        <a:sym typeface="Symbol" panose="05050102010706020507" pitchFamily="18" charset="2"/>
                      </a:rPr>
                      <m:t>,</m:t>
                    </m:r>
                    <m:r>
                      <a:rPr lang="vi-VN" sz="2600" i="1" dirty="0">
                        <a:solidFill>
                          <a:srgbClr val="66FF33"/>
                        </a:solidFill>
                        <a:latin typeface="Cambria Math" panose="02040503050406030204" pitchFamily="18" charset="0"/>
                        <a:sym typeface="Symbol" panose="05050102010706020507" pitchFamily="18" charset="2"/>
                      </a:rPr>
                      <m:t>𝑢</m:t>
                    </m:r>
                    <m:r>
                      <a:rPr lang="vi-VN" sz="2600" i="1" baseline="-25000" dirty="0">
                        <a:solidFill>
                          <a:srgbClr val="66FF33"/>
                        </a:solidFill>
                        <a:latin typeface="Cambria Math" panose="02040503050406030204" pitchFamily="18" charset="0"/>
                        <a:sym typeface="Symbol" panose="05050102010706020507" pitchFamily="18" charset="2"/>
                      </a:rPr>
                      <m:t>1</m:t>
                    </m:r>
                    <m:r>
                      <a:rPr lang="vi-VN" sz="2600" i="1" dirty="0">
                        <a:solidFill>
                          <a:srgbClr val="66FF33"/>
                        </a:solidFill>
                        <a:latin typeface="Cambria Math" panose="02040503050406030204" pitchFamily="18" charset="0"/>
                        <a:sym typeface="Symbol" panose="05050102010706020507" pitchFamily="18" charset="2"/>
                      </a:rPr>
                      <m:t>, ….,</m:t>
                    </m:r>
                    <m:r>
                      <a:rPr lang="vi-VN" sz="2600" i="1" dirty="0">
                        <a:solidFill>
                          <a:srgbClr val="66FF33"/>
                        </a:solidFill>
                        <a:latin typeface="Cambria Math" panose="02040503050406030204" pitchFamily="18" charset="0"/>
                        <a:sym typeface="Symbol" panose="05050102010706020507" pitchFamily="18" charset="2"/>
                      </a:rPr>
                      <m:t>𝑢</m:t>
                    </m:r>
                    <m:r>
                      <m:rPr>
                        <m:sty m:val="p"/>
                      </m:rPr>
                      <a:rPr lang="vi-VN" sz="2600" i="1" baseline="-25000" dirty="0">
                        <a:solidFill>
                          <a:srgbClr val="66FF33"/>
                        </a:solidFill>
                        <a:latin typeface="Cambria Math" panose="02040503050406030204" pitchFamily="18" charset="0"/>
                        <a:sym typeface="Symbol" panose="05050102010706020507" pitchFamily="18" charset="2"/>
                      </a:rPr>
                      <m:t>n</m:t>
                    </m:r>
                    <m:r>
                      <a:rPr lang="vi-VN" sz="2600" i="1" baseline="-25000" dirty="0">
                        <a:solidFill>
                          <a:srgbClr val="66FF33"/>
                        </a:solidFill>
                        <a:latin typeface="Cambria Math" panose="02040503050406030204" pitchFamily="18" charset="0"/>
                        <a:sym typeface="Symbol" panose="05050102010706020507" pitchFamily="18" charset="2"/>
                      </a:rPr>
                      <m:t>−1</m:t>
                    </m:r>
                  </m:oMath>
                </a14:m>
                <a:r>
                  <a:rPr lang="vi-VN" sz="2600" dirty="0">
                    <a:solidFill>
                      <a:srgbClr val="66FF33"/>
                    </a:solidFill>
                    <a:latin typeface="Times New Roman" panose="02020603050405020304" pitchFamily="18" charset="0"/>
                    <a:cs typeface="Times New Roman" panose="02020603050405020304" pitchFamily="18" charset="0"/>
                  </a:rPr>
                  <a:t>)</a:t>
                </a:r>
                <a:r>
                  <a:rPr lang="vi-VN"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marL="457200" indent="-457200">
                  <a:lnSpc>
                    <a:spcPct val="130000"/>
                  </a:lnSpc>
                  <a:spcBef>
                    <a:spcPts val="200"/>
                  </a:spcBef>
                  <a:buFont typeface="Wingdings" panose="05000000000000000000" pitchFamily="2" charset="2"/>
                  <a:buChar char="§"/>
                </a:pPr>
                <a:r>
                  <a:rPr lang="en-US" sz="2600" dirty="0" err="1" smtClean="0">
                    <a:latin typeface="Times New Roman" panose="02020603050405020304" pitchFamily="18" charset="0"/>
                    <a:cs typeface="Times New Roman" panose="02020603050405020304" pitchFamily="18" charset="0"/>
                  </a:rPr>
                  <a:t>Phép</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cộng</a:t>
                </a:r>
                <a:r>
                  <a:rPr lang="en-US" sz="2600" dirty="0" smtClean="0">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hai </a:t>
                </a:r>
                <a:r>
                  <a:rPr lang="vi-VN" sz="2600" dirty="0">
                    <a:latin typeface="Times New Roman" panose="02020603050405020304" pitchFamily="18" charset="0"/>
                    <a:cs typeface="Times New Roman" panose="02020603050405020304" pitchFamily="18" charset="0"/>
                  </a:rPr>
                  <a:t>vector u và u: </a:t>
                </a:r>
                <a14:m>
                  <m:oMath xmlns:m="http://schemas.openxmlformats.org/officeDocument/2006/math">
                    <m:r>
                      <a:rPr lang="en-US" sz="2600" i="1">
                        <a:solidFill>
                          <a:srgbClr val="66FF33"/>
                        </a:solidFill>
                        <a:latin typeface="Cambria Math" panose="02040503050406030204" pitchFamily="18" charset="0"/>
                      </a:rPr>
                      <m:t>𝑢</m:t>
                    </m:r>
                    <m:r>
                      <a:rPr lang="en-US" sz="2600">
                        <a:solidFill>
                          <a:srgbClr val="66FF33"/>
                        </a:solidFill>
                        <a:latin typeface="Cambria Math" panose="02040503050406030204" pitchFamily="18" charset="0"/>
                      </a:rPr>
                      <m:t>+</m:t>
                    </m:r>
                    <m:r>
                      <a:rPr lang="en-US" sz="2600" i="1">
                        <a:solidFill>
                          <a:srgbClr val="66FF33"/>
                        </a:solidFill>
                        <a:latin typeface="Cambria Math" panose="02040503050406030204" pitchFamily="18" charset="0"/>
                      </a:rPr>
                      <m:t>𝑣</m:t>
                    </m:r>
                    <m:r>
                      <a:rPr lang="en-US" sz="2600">
                        <a:solidFill>
                          <a:srgbClr val="66FF33"/>
                        </a:solidFill>
                        <a:latin typeface="Cambria Math" panose="02040503050406030204" pitchFamily="18" charset="0"/>
                      </a:rPr>
                      <m:t>=</m:t>
                    </m:r>
                    <m:d>
                      <m:dPr>
                        <m:ctrlPr>
                          <a:rPr lang="en-US" sz="2600" i="1">
                            <a:solidFill>
                              <a:srgbClr val="66FF33"/>
                            </a:solidFill>
                            <a:latin typeface="Cambria Math" panose="02040503050406030204" pitchFamily="18" charset="0"/>
                          </a:rPr>
                        </m:ctrlPr>
                      </m:dPr>
                      <m:e>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𝑦</m:t>
                            </m:r>
                          </m:e>
                          <m:sub>
                            <m:r>
                              <a:rPr lang="en-US" sz="2600">
                                <a:solidFill>
                                  <a:srgbClr val="66FF33"/>
                                </a:solidFill>
                                <a:latin typeface="Cambria Math" panose="02040503050406030204" pitchFamily="18" charset="0"/>
                              </a:rPr>
                              <m:t>0</m:t>
                            </m:r>
                          </m:sub>
                        </m:sSub>
                        <m:r>
                          <a:rPr lang="en-US" sz="2600">
                            <a:solidFill>
                              <a:srgbClr val="66FF33"/>
                            </a:solidFill>
                            <a:latin typeface="Cambria Math" panose="02040503050406030204" pitchFamily="18" charset="0"/>
                          </a:rPr>
                          <m:t>,</m:t>
                        </m:r>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𝑦</m:t>
                            </m:r>
                          </m:e>
                          <m:sub>
                            <m:r>
                              <a:rPr lang="en-US" sz="2600">
                                <a:solidFill>
                                  <a:srgbClr val="66FF33"/>
                                </a:solidFill>
                                <a:latin typeface="Cambria Math" panose="02040503050406030204" pitchFamily="18" charset="0"/>
                              </a:rPr>
                              <m:t>1</m:t>
                            </m:r>
                          </m:sub>
                        </m:sSub>
                        <m:r>
                          <a:rPr lang="en-US" sz="2600">
                            <a:solidFill>
                              <a:srgbClr val="66FF33"/>
                            </a:solidFill>
                            <a:latin typeface="Cambria Math" panose="02040503050406030204" pitchFamily="18" charset="0"/>
                          </a:rPr>
                          <m:t>,...</m:t>
                        </m:r>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𝑦</m:t>
                            </m:r>
                          </m:e>
                          <m:sub>
                            <m:r>
                              <a:rPr lang="en-US" sz="2600" i="1">
                                <a:solidFill>
                                  <a:srgbClr val="66FF33"/>
                                </a:solidFill>
                                <a:latin typeface="Cambria Math" panose="02040503050406030204" pitchFamily="18" charset="0"/>
                              </a:rPr>
                              <m:t>𝑛</m:t>
                            </m:r>
                            <m:r>
                              <a:rPr lang="en-US" sz="2600">
                                <a:solidFill>
                                  <a:srgbClr val="66FF33"/>
                                </a:solidFill>
                                <a:latin typeface="Cambria Math" panose="02040503050406030204" pitchFamily="18" charset="0"/>
                              </a:rPr>
                              <m:t>−1</m:t>
                            </m:r>
                          </m:sub>
                        </m:sSub>
                      </m:e>
                    </m:d>
                  </m:oMath>
                </a14:m>
                <a:r>
                  <a:rPr lang="vi-VN" sz="2600" dirty="0">
                    <a:latin typeface="Times New Roman" panose="02020603050405020304" pitchFamily="18" charset="0"/>
                    <a:cs typeface="Times New Roman" panose="02020603050405020304" pitchFamily="18" charset="0"/>
                  </a:rPr>
                  <a:t> với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𝑗</m:t>
                        </m:r>
                      </m:sub>
                    </m:sSub>
                    <m:r>
                      <a:rPr lang="en-US" sz="260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𝑢</m:t>
                        </m:r>
                      </m:e>
                      <m:sub>
                        <m:r>
                          <a:rPr lang="en-US" sz="2600" i="1">
                            <a:latin typeface="Cambria Math" panose="02040503050406030204" pitchFamily="18" charset="0"/>
                          </a:rPr>
                          <m:t>𝑗</m:t>
                        </m:r>
                      </m:sub>
                    </m:sSub>
                    <m:r>
                      <a:rPr lang="en-US" sz="260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𝑣</m:t>
                        </m:r>
                      </m:e>
                      <m:sub>
                        <m:r>
                          <a:rPr lang="en-US" sz="2600" i="1">
                            <a:latin typeface="Cambria Math" panose="02040503050406030204" pitchFamily="18" charset="0"/>
                          </a:rPr>
                          <m:t>𝑗</m:t>
                        </m:r>
                      </m:sub>
                    </m:sSub>
                    <m:r>
                      <a:rPr lang="en-US" sz="2600">
                        <a:latin typeface="Cambria Math" panose="02040503050406030204" pitchFamily="18" charset="0"/>
                      </a:rPr>
                      <m:t>∈</m:t>
                    </m:r>
                    <m:r>
                      <a:rPr lang="en-US" sz="2600" i="1">
                        <a:latin typeface="Cambria Math" panose="02040503050406030204" pitchFamily="18" charset="0"/>
                      </a:rPr>
                      <m:t>𝐹</m:t>
                    </m:r>
                  </m:oMath>
                </a14:m>
                <a:endParaRPr lang="en-US" sz="2600" dirty="0" smtClean="0"/>
              </a:p>
              <a:p>
                <a:pPr lvl="1" indent="-457200">
                  <a:lnSpc>
                    <a:spcPct val="130000"/>
                  </a:lnSpc>
                  <a:spcBef>
                    <a:spcPts val="200"/>
                  </a:spcBef>
                  <a:spcAft>
                    <a:spcPts val="200"/>
                  </a:spcAft>
                  <a:buSzPct val="80000"/>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Tích </a:t>
                </a:r>
                <a:r>
                  <a:rPr lang="vi-VN" sz="2600" dirty="0">
                    <a:latin typeface="Times New Roman" panose="02020603050405020304" pitchFamily="18" charset="0"/>
                    <a:cs typeface="Times New Roman" panose="02020603050405020304" pitchFamily="18" charset="0"/>
                  </a:rPr>
                  <a:t>vô hướng của hai vector u và </a:t>
                </a:r>
                <a:r>
                  <a:rPr lang="vi-VN" sz="2600" dirty="0" smtClean="0">
                    <a:latin typeface="Times New Roman" panose="02020603050405020304" pitchFamily="18" charset="0"/>
                    <a:cs typeface="Times New Roman" panose="02020603050405020304" pitchFamily="18" charset="0"/>
                  </a:rPr>
                  <a:t>v: </a:t>
                </a:r>
                <a14:m>
                  <m:oMath xmlns:m="http://schemas.openxmlformats.org/officeDocument/2006/math">
                    <m:d>
                      <m:dPr>
                        <m:ctrlPr>
                          <a:rPr lang="en-US" sz="2600" i="1">
                            <a:solidFill>
                              <a:srgbClr val="66FF33"/>
                            </a:solidFill>
                            <a:latin typeface="Cambria Math" panose="02040503050406030204" pitchFamily="18" charset="0"/>
                          </a:rPr>
                        </m:ctrlPr>
                      </m:dPr>
                      <m:e>
                        <m:r>
                          <a:rPr lang="en-US" sz="2600" i="1">
                            <a:solidFill>
                              <a:srgbClr val="66FF33"/>
                            </a:solidFill>
                            <a:latin typeface="Cambria Math" panose="02040503050406030204" pitchFamily="18" charset="0"/>
                          </a:rPr>
                          <m:t>𝑢</m:t>
                        </m:r>
                        <m:r>
                          <a:rPr lang="en-US" sz="2600">
                            <a:solidFill>
                              <a:srgbClr val="66FF33"/>
                            </a:solidFill>
                            <a:latin typeface="Cambria Math" panose="02040503050406030204" pitchFamily="18" charset="0"/>
                          </a:rPr>
                          <m:t>,</m:t>
                        </m:r>
                        <m:r>
                          <a:rPr lang="en-US" sz="2600" i="1">
                            <a:solidFill>
                              <a:srgbClr val="66FF33"/>
                            </a:solidFill>
                            <a:latin typeface="Cambria Math" panose="02040503050406030204" pitchFamily="18" charset="0"/>
                          </a:rPr>
                          <m:t>𝑣</m:t>
                        </m:r>
                      </m:e>
                    </m:d>
                    <m:r>
                      <a:rPr lang="en-US" sz="2600">
                        <a:solidFill>
                          <a:srgbClr val="66FF33"/>
                        </a:solidFill>
                        <a:latin typeface="Cambria Math" panose="02040503050406030204" pitchFamily="18" charset="0"/>
                      </a:rPr>
                      <m:t>=</m:t>
                    </m:r>
                    <m:nary>
                      <m:naryPr>
                        <m:chr m:val="∑"/>
                        <m:limLoc m:val="undOvr"/>
                        <m:grow m:val="on"/>
                        <m:ctrlPr>
                          <a:rPr lang="en-US" sz="2600" i="1">
                            <a:solidFill>
                              <a:srgbClr val="66FF33"/>
                            </a:solidFill>
                            <a:latin typeface="Cambria Math" panose="02040503050406030204" pitchFamily="18" charset="0"/>
                          </a:rPr>
                        </m:ctrlPr>
                      </m:naryPr>
                      <m:sub>
                        <m:r>
                          <a:rPr lang="en-US" sz="2600" i="1">
                            <a:solidFill>
                              <a:srgbClr val="66FF33"/>
                            </a:solidFill>
                            <a:latin typeface="Cambria Math" panose="02040503050406030204" pitchFamily="18" charset="0"/>
                          </a:rPr>
                          <m:t>𝑖</m:t>
                        </m:r>
                        <m:r>
                          <a:rPr lang="en-US" sz="2600">
                            <a:solidFill>
                              <a:srgbClr val="66FF33"/>
                            </a:solidFill>
                            <a:latin typeface="Cambria Math" panose="02040503050406030204" pitchFamily="18" charset="0"/>
                          </a:rPr>
                          <m:t>=0</m:t>
                        </m:r>
                      </m:sub>
                      <m:sup>
                        <m:r>
                          <a:rPr lang="en-US" sz="2600" i="1">
                            <a:solidFill>
                              <a:srgbClr val="66FF33"/>
                            </a:solidFill>
                            <a:latin typeface="Cambria Math" panose="02040503050406030204" pitchFamily="18" charset="0"/>
                          </a:rPr>
                          <m:t>𝑛</m:t>
                        </m:r>
                        <m:r>
                          <a:rPr lang="en-US" sz="2600">
                            <a:solidFill>
                              <a:srgbClr val="66FF33"/>
                            </a:solidFill>
                            <a:latin typeface="Cambria Math" panose="02040503050406030204" pitchFamily="18" charset="0"/>
                          </a:rPr>
                          <m:t>−1</m:t>
                        </m:r>
                      </m:sup>
                      <m:e>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𝑢</m:t>
                            </m:r>
                          </m:e>
                          <m:sub>
                            <m:r>
                              <a:rPr lang="en-US" sz="2600" i="1">
                                <a:solidFill>
                                  <a:srgbClr val="66FF33"/>
                                </a:solidFill>
                                <a:latin typeface="Cambria Math" panose="02040503050406030204" pitchFamily="18" charset="0"/>
                              </a:rPr>
                              <m:t>𝑖</m:t>
                            </m:r>
                          </m:sub>
                        </m:sSub>
                        <m:r>
                          <a:rPr lang="en-US" sz="2600">
                            <a:solidFill>
                              <a:srgbClr val="66FF33"/>
                            </a:solidFill>
                            <a:latin typeface="Cambria Math" panose="02040503050406030204" pitchFamily="18" charset="0"/>
                          </a:rPr>
                          <m:t>.</m:t>
                        </m:r>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𝑣</m:t>
                            </m:r>
                          </m:e>
                          <m:sub>
                            <m:r>
                              <a:rPr lang="en-US" sz="2600" i="1">
                                <a:solidFill>
                                  <a:srgbClr val="66FF33"/>
                                </a:solidFill>
                                <a:latin typeface="Cambria Math" panose="02040503050406030204" pitchFamily="18" charset="0"/>
                              </a:rPr>
                              <m:t>𝑖</m:t>
                            </m:r>
                          </m:sub>
                        </m:sSub>
                      </m:e>
                    </m:nary>
                    <m:r>
                      <a:rPr lang="en-US" sz="2600">
                        <a:solidFill>
                          <a:srgbClr val="66FF33"/>
                        </a:solidFill>
                        <a:latin typeface="Cambria Math" panose="02040503050406030204" pitchFamily="18" charset="0"/>
                      </a:rPr>
                      <m:t>∈</m:t>
                    </m:r>
                    <m:r>
                      <a:rPr lang="en-US" sz="2600" i="1">
                        <a:solidFill>
                          <a:srgbClr val="66FF33"/>
                        </a:solidFill>
                        <a:latin typeface="Cambria Math" panose="02040503050406030204" pitchFamily="18" charset="0"/>
                      </a:rPr>
                      <m:t>𝐹</m:t>
                    </m:r>
                  </m:oMath>
                </a14:m>
                <a:endParaRPr lang="en-US" sz="2600" dirty="0">
                  <a:solidFill>
                    <a:srgbClr val="66FF33"/>
                  </a:solidFill>
                </a:endParaRPr>
              </a:p>
              <a:p>
                <a:pPr lvl="1" indent="-457200">
                  <a:lnSpc>
                    <a:spcPct val="130000"/>
                  </a:lnSpc>
                  <a:spcBef>
                    <a:spcPts val="200"/>
                  </a:spcBef>
                  <a:spcAft>
                    <a:spcPts val="200"/>
                  </a:spcAft>
                  <a:buSzPct val="80000"/>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Vector </a:t>
                </a:r>
                <a:r>
                  <a:rPr lang="vi-VN" sz="2600" i="1" dirty="0">
                    <a:latin typeface="Times New Roman" panose="02020603050405020304" pitchFamily="18" charset="0"/>
                    <a:cs typeface="Times New Roman" panose="02020603050405020304" pitchFamily="18" charset="0"/>
                  </a:rPr>
                  <a:t>u</a:t>
                </a:r>
                <a:r>
                  <a:rPr lang="vi-VN" sz="2600" dirty="0">
                    <a:latin typeface="Times New Roman" panose="02020603050405020304" pitchFamily="18" charset="0"/>
                    <a:cs typeface="Times New Roman" panose="02020603050405020304" pitchFamily="18" charset="0"/>
                  </a:rPr>
                  <a:t> và </a:t>
                </a:r>
                <a:r>
                  <a:rPr lang="vi-VN" sz="2600" i="1" dirty="0">
                    <a:latin typeface="Times New Roman" panose="02020603050405020304" pitchFamily="18" charset="0"/>
                    <a:cs typeface="Times New Roman" panose="02020603050405020304" pitchFamily="18" charset="0"/>
                  </a:rPr>
                  <a:t>v</a:t>
                </a:r>
                <a:r>
                  <a:rPr lang="vi-VN" sz="2600" dirty="0">
                    <a:latin typeface="Times New Roman" panose="02020603050405020304" pitchFamily="18" charset="0"/>
                    <a:cs typeface="Times New Roman" panose="02020603050405020304" pitchFamily="18" charset="0"/>
                  </a:rPr>
                  <a:t> được gọi là trực giao khi: </a:t>
                </a:r>
                <a14:m>
                  <m:oMath xmlns:m="http://schemas.openxmlformats.org/officeDocument/2006/math">
                    <m:d>
                      <m:dPr>
                        <m:ctrlPr>
                          <a:rPr lang="vi-VN" sz="2600" i="1" dirty="0">
                            <a:solidFill>
                              <a:srgbClr val="66FF33"/>
                            </a:solidFill>
                            <a:latin typeface="Cambria Math" panose="02040503050406030204" pitchFamily="18" charset="0"/>
                            <a:sym typeface="Symbol" panose="05050102010706020507" pitchFamily="18" charset="2"/>
                          </a:rPr>
                        </m:ctrlPr>
                      </m:dPr>
                      <m:e>
                        <m:r>
                          <a:rPr lang="vi-VN" sz="2600" i="1" dirty="0">
                            <a:solidFill>
                              <a:srgbClr val="66FF33"/>
                            </a:solidFill>
                            <a:latin typeface="Cambria Math" panose="02040503050406030204" pitchFamily="18" charset="0"/>
                            <a:sym typeface="Symbol" panose="05050102010706020507" pitchFamily="18" charset="2"/>
                          </a:rPr>
                          <m:t>𝑢</m:t>
                        </m:r>
                        <m:r>
                          <a:rPr lang="vi-VN" sz="2600" i="1" dirty="0">
                            <a:solidFill>
                              <a:srgbClr val="66FF33"/>
                            </a:solidFill>
                            <a:latin typeface="Cambria Math" panose="02040503050406030204" pitchFamily="18" charset="0"/>
                            <a:sym typeface="Symbol" panose="05050102010706020507" pitchFamily="18" charset="2"/>
                          </a:rPr>
                          <m:t>,</m:t>
                        </m:r>
                        <m:r>
                          <a:rPr lang="vi-VN" sz="2600" i="1" dirty="0">
                            <a:solidFill>
                              <a:srgbClr val="66FF33"/>
                            </a:solidFill>
                            <a:latin typeface="Cambria Math" panose="02040503050406030204" pitchFamily="18" charset="0"/>
                            <a:sym typeface="Symbol" panose="05050102010706020507" pitchFamily="18" charset="2"/>
                          </a:rPr>
                          <m:t>𝑣</m:t>
                        </m:r>
                      </m:e>
                    </m:d>
                    <m:r>
                      <a:rPr lang="vi-VN" sz="2600" i="1" dirty="0">
                        <a:solidFill>
                          <a:srgbClr val="66FF33"/>
                        </a:solidFill>
                        <a:latin typeface="Cambria Math" panose="02040503050406030204" pitchFamily="18" charset="0"/>
                        <a:sym typeface="Symbol" panose="05050102010706020507" pitchFamily="18" charset="2"/>
                      </a:rPr>
                      <m:t>=0</m:t>
                    </m:r>
                  </m:oMath>
                </a14:m>
                <a:endParaRPr lang="en-US" sz="2600" dirty="0" smtClean="0">
                  <a:latin typeface="Times New Roman" panose="02020603050405020304" pitchFamily="18" charset="0"/>
                  <a:cs typeface="Times New Roman" panose="02020603050405020304" pitchFamily="18" charset="0"/>
                </a:endParaRPr>
              </a:p>
              <a:p>
                <a:pPr lvl="1" indent="-457200">
                  <a:lnSpc>
                    <a:spcPct val="130000"/>
                  </a:lnSpc>
                  <a:spcBef>
                    <a:spcPts val="200"/>
                  </a:spcBef>
                  <a:spcAft>
                    <a:spcPts val="200"/>
                  </a:spcAft>
                  <a:buSzPct val="80000"/>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Xét một phần </a:t>
                </a:r>
                <a:r>
                  <a:rPr lang="vi-VN" sz="2600" dirty="0">
                    <a:latin typeface="Times New Roman" panose="02020603050405020304" pitchFamily="18" charset="0"/>
                    <a:cs typeface="Times New Roman" panose="02020603050405020304" pitchFamily="18" charset="0"/>
                  </a:rPr>
                  <a:t>vô hướng </a:t>
                </a:r>
                <a:r>
                  <a:rPr lang="vi-VN" sz="2600" i="1" dirty="0">
                    <a:latin typeface="Times New Roman" panose="02020603050405020304" pitchFamily="18" charset="0"/>
                    <a:cs typeface="Times New Roman" panose="02020603050405020304" pitchFamily="18" charset="0"/>
                    <a:sym typeface="Symbol" panose="05050102010706020507" pitchFamily="18" charset="2"/>
                  </a:rPr>
                  <a:t></a:t>
                </a:r>
                <a:r>
                  <a:rPr lang="vi-VN" sz="2600" i="1"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sym typeface="Symbol" panose="05050102010706020507" pitchFamily="18" charset="2"/>
                  </a:rPr>
                  <a:t></a:t>
                </a:r>
                <a:r>
                  <a:rPr lang="vi-VN" sz="2600" i="1" dirty="0">
                    <a:latin typeface="Times New Roman" panose="02020603050405020304" pitchFamily="18" charset="0"/>
                    <a:cs typeface="Times New Roman" panose="02020603050405020304" pitchFamily="18" charset="0"/>
                    <a:sym typeface="Symbol" panose="05050102010706020507" pitchFamily="18" charset="2"/>
                  </a:rPr>
                  <a:t> F, </a:t>
                </a:r>
                <a:r>
                  <a:rPr lang="vi-VN" sz="2600" dirty="0" smtClean="0">
                    <a:latin typeface="Times New Roman" panose="02020603050405020304" pitchFamily="18" charset="0"/>
                    <a:cs typeface="Times New Roman" panose="02020603050405020304" pitchFamily="18" charset="0"/>
                    <a:sym typeface="Symbol" panose="05050102010706020507" pitchFamily="18" charset="2"/>
                  </a:rPr>
                  <a:t>thì nhân một vector với phần tử vô hướng:</a:t>
                </a:r>
              </a:p>
              <a:p>
                <a:pPr marL="0" lvl="1" indent="0">
                  <a:lnSpc>
                    <a:spcPct val="130000"/>
                  </a:lnSpc>
                  <a:spcBef>
                    <a:spcPts val="200"/>
                  </a:spcBef>
                  <a:spcAft>
                    <a:spcPts val="200"/>
                  </a:spcAft>
                  <a:buSzPct val="80000"/>
                  <a:buNone/>
                </a:pPr>
                <a:r>
                  <a:rPr lang="vi-VN" sz="2600" i="1" dirty="0" smtClean="0">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m:rPr>
                        <m:nor/>
                      </m:rPr>
                      <a:rPr lang="vi-VN" sz="2600" i="1" dirty="0">
                        <a:latin typeface="Times New Roman" panose="02020603050405020304" pitchFamily="18" charset="0"/>
                        <a:cs typeface="Times New Roman" panose="02020603050405020304" pitchFamily="18" charset="0"/>
                        <a:sym typeface="Symbol" panose="05050102010706020507" pitchFamily="18" charset="2"/>
                      </a:rPr>
                      <m:t></m:t>
                    </m:r>
                    <m:r>
                      <a:rPr lang="vi-VN" sz="2600" i="1" dirty="0">
                        <a:solidFill>
                          <a:srgbClr val="66FF33"/>
                        </a:solidFill>
                        <a:latin typeface="Cambria Math" panose="02040503050406030204" pitchFamily="18" charset="0"/>
                        <a:sym typeface="Symbol" panose="05050102010706020507" pitchFamily="18" charset="2"/>
                      </a:rPr>
                      <m:t>𝑢</m:t>
                    </m:r>
                    <m:r>
                      <a:rPr lang="vi-VN" sz="2600" i="1" dirty="0">
                        <a:solidFill>
                          <a:srgbClr val="66FF33"/>
                        </a:solidFill>
                        <a:latin typeface="Cambria Math" panose="02040503050406030204" pitchFamily="18" charset="0"/>
                        <a:sym typeface="Symbol" panose="05050102010706020507" pitchFamily="18" charset="2"/>
                      </a:rPr>
                      <m:t>=(</m:t>
                    </m:r>
                    <m:r>
                      <m:rPr>
                        <m:nor/>
                      </m:rPr>
                      <a:rPr lang="vi-VN" sz="2600" i="1" dirty="0">
                        <a:latin typeface="Times New Roman" panose="02020603050405020304" pitchFamily="18" charset="0"/>
                        <a:cs typeface="Times New Roman" panose="02020603050405020304" pitchFamily="18" charset="0"/>
                        <a:sym typeface="Symbol" panose="05050102010706020507" pitchFamily="18" charset="2"/>
                      </a:rPr>
                      <m:t></m:t>
                    </m:r>
                    <m:r>
                      <a:rPr lang="vi-VN" sz="2600" i="1" dirty="0">
                        <a:solidFill>
                          <a:srgbClr val="66FF33"/>
                        </a:solidFill>
                        <a:latin typeface="Cambria Math" panose="02040503050406030204" pitchFamily="18" charset="0"/>
                        <a:sym typeface="Symbol" panose="05050102010706020507" pitchFamily="18" charset="2"/>
                      </a:rPr>
                      <m:t>𝑢</m:t>
                    </m:r>
                    <m:r>
                      <a:rPr lang="vi-VN" sz="2600" i="1" baseline="-25000" dirty="0">
                        <a:solidFill>
                          <a:srgbClr val="66FF33"/>
                        </a:solidFill>
                        <a:latin typeface="Cambria Math" panose="02040503050406030204" pitchFamily="18" charset="0"/>
                        <a:sym typeface="Symbol" panose="05050102010706020507" pitchFamily="18" charset="2"/>
                      </a:rPr>
                      <m:t>0</m:t>
                    </m:r>
                    <m:r>
                      <a:rPr lang="vi-VN" sz="2600" i="1" dirty="0">
                        <a:solidFill>
                          <a:srgbClr val="66FF33"/>
                        </a:solidFill>
                        <a:latin typeface="Cambria Math" panose="02040503050406030204" pitchFamily="18" charset="0"/>
                        <a:sym typeface="Symbol" panose="05050102010706020507" pitchFamily="18" charset="2"/>
                      </a:rPr>
                      <m:t>,</m:t>
                    </m:r>
                    <m:r>
                      <m:rPr>
                        <m:nor/>
                      </m:rPr>
                      <a:rPr lang="vi-VN" sz="2600" i="1" dirty="0">
                        <a:latin typeface="Times New Roman" panose="02020603050405020304" pitchFamily="18" charset="0"/>
                        <a:cs typeface="Times New Roman" panose="02020603050405020304" pitchFamily="18" charset="0"/>
                        <a:sym typeface="Symbol" panose="05050102010706020507" pitchFamily="18" charset="2"/>
                      </a:rPr>
                      <m:t></m:t>
                    </m:r>
                    <m:r>
                      <a:rPr lang="vi-VN" sz="2600" i="1" dirty="0">
                        <a:solidFill>
                          <a:srgbClr val="66FF33"/>
                        </a:solidFill>
                        <a:latin typeface="Cambria Math" panose="02040503050406030204" pitchFamily="18" charset="0"/>
                        <a:sym typeface="Symbol" panose="05050102010706020507" pitchFamily="18" charset="2"/>
                      </a:rPr>
                      <m:t>𝑢</m:t>
                    </m:r>
                    <m:r>
                      <a:rPr lang="vi-VN" sz="2600" i="1" baseline="-25000" dirty="0">
                        <a:solidFill>
                          <a:srgbClr val="66FF33"/>
                        </a:solidFill>
                        <a:latin typeface="Cambria Math" panose="02040503050406030204" pitchFamily="18" charset="0"/>
                        <a:sym typeface="Symbol" panose="05050102010706020507" pitchFamily="18" charset="2"/>
                      </a:rPr>
                      <m:t>1</m:t>
                    </m:r>
                    <m:r>
                      <a:rPr lang="vi-VN" sz="2600" i="1" dirty="0">
                        <a:solidFill>
                          <a:srgbClr val="66FF33"/>
                        </a:solidFill>
                        <a:latin typeface="Cambria Math" panose="02040503050406030204" pitchFamily="18" charset="0"/>
                        <a:sym typeface="Symbol" panose="05050102010706020507" pitchFamily="18" charset="2"/>
                      </a:rPr>
                      <m:t>, ….,</m:t>
                    </m:r>
                    <m:r>
                      <m:rPr>
                        <m:nor/>
                      </m:rPr>
                      <a:rPr lang="vi-VN" sz="2600" i="1" dirty="0">
                        <a:latin typeface="Times New Roman" panose="02020603050405020304" pitchFamily="18" charset="0"/>
                        <a:cs typeface="Times New Roman" panose="02020603050405020304" pitchFamily="18" charset="0"/>
                        <a:sym typeface="Symbol" panose="05050102010706020507" pitchFamily="18" charset="2"/>
                      </a:rPr>
                      <m:t></m:t>
                    </m:r>
                    <m:r>
                      <a:rPr lang="vi-VN" sz="2600" i="1" dirty="0">
                        <a:solidFill>
                          <a:srgbClr val="66FF33"/>
                        </a:solidFill>
                        <a:latin typeface="Cambria Math" panose="02040503050406030204" pitchFamily="18" charset="0"/>
                        <a:sym typeface="Symbol" panose="05050102010706020507" pitchFamily="18" charset="2"/>
                      </a:rPr>
                      <m:t>𝑢</m:t>
                    </m:r>
                    <m:r>
                      <m:rPr>
                        <m:sty m:val="p"/>
                      </m:rPr>
                      <a:rPr lang="vi-VN" sz="2600" i="1" baseline="-25000" dirty="0">
                        <a:solidFill>
                          <a:srgbClr val="66FF33"/>
                        </a:solidFill>
                        <a:latin typeface="Cambria Math" panose="02040503050406030204" pitchFamily="18" charset="0"/>
                        <a:sym typeface="Symbol" panose="05050102010706020507" pitchFamily="18" charset="2"/>
                      </a:rPr>
                      <m:t>n</m:t>
                    </m:r>
                    <m:r>
                      <a:rPr lang="vi-VN" sz="2600" i="1" baseline="-25000" dirty="0">
                        <a:solidFill>
                          <a:srgbClr val="66FF33"/>
                        </a:solidFill>
                        <a:latin typeface="Cambria Math" panose="02040503050406030204" pitchFamily="18" charset="0"/>
                        <a:sym typeface="Symbol" panose="05050102010706020507" pitchFamily="18" charset="2"/>
                      </a:rPr>
                      <m:t>−1</m:t>
                    </m:r>
                  </m:oMath>
                </a14:m>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52290"/>
                <a:ext cx="11487150" cy="5491386"/>
              </a:xfrm>
              <a:blipFill rotWithShape="0">
                <a:blip r:embed="rId2"/>
                <a:stretch>
                  <a:fillRect l="-9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33</a:t>
            </a:fld>
            <a:endParaRPr lang="en-US"/>
          </a:p>
        </p:txBody>
      </p:sp>
      <p:sp>
        <p:nvSpPr>
          <p:cNvPr id="8" name="Title 1"/>
          <p:cNvSpPr txBox="1">
            <a:spLocks/>
          </p:cNvSpPr>
          <p:nvPr/>
        </p:nvSpPr>
        <p:spPr>
          <a:xfrm>
            <a:off x="342900" y="0"/>
            <a:ext cx="10801350" cy="863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3.2	 Một số cấu trúc đại số cơ bản</a:t>
            </a:r>
          </a:p>
        </p:txBody>
      </p:sp>
      <p:cxnSp>
        <p:nvCxnSpPr>
          <p:cNvPr id="9" name="Straight Connector 8"/>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4495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229194"/>
            <a:ext cx="11487150" cy="5314482"/>
          </a:xfrm>
        </p:spPr>
        <p:txBody>
          <a:bodyPr>
            <a:normAutofit/>
          </a:bodyPr>
          <a:lstStyle/>
          <a:p>
            <a:pPr marL="1028700" indent="-10287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3.3.1  Dạng tuyến tính</a:t>
            </a:r>
          </a:p>
          <a:p>
            <a:pPr marL="1028700" indent="-10287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3.3.2  Mã khối tuyến tính</a:t>
            </a:r>
          </a:p>
          <a:p>
            <a:pPr marL="285750" indent="-285750">
              <a:spcBef>
                <a:spcPts val="1200"/>
              </a:spcBef>
              <a:spcAft>
                <a:spcPts val="600"/>
              </a:spcAft>
              <a:buNone/>
              <a:tabLst>
                <a:tab pos="1544638" algn="l"/>
              </a:tabLst>
            </a:pPr>
            <a:r>
              <a:rPr lang="vi-VN" sz="2800" dirty="0" smtClean="0">
                <a:latin typeface="Times New Roman" panose="02020603050405020304" pitchFamily="18" charset="0"/>
                <a:cs typeface="Times New Roman" panose="02020603050405020304" pitchFamily="18" charset="0"/>
              </a:rPr>
              <a:t>	3.3.2.1	Ma trận sinh 	</a:t>
            </a:r>
          </a:p>
          <a:p>
            <a:pPr marL="285750" indent="-285750">
              <a:spcBef>
                <a:spcPts val="1200"/>
              </a:spcBef>
              <a:spcAft>
                <a:spcPts val="600"/>
              </a:spcAft>
              <a:buNone/>
              <a:tabLst>
                <a:tab pos="1544638" algn="l"/>
              </a:tabLst>
            </a:pPr>
            <a:r>
              <a:rPr lang="vi-VN" sz="2800" dirty="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3.3.2.2	Ma </a:t>
            </a:r>
            <a:r>
              <a:rPr lang="vi-VN" sz="2800" dirty="0">
                <a:latin typeface="Times New Roman" panose="02020603050405020304" pitchFamily="18" charset="0"/>
                <a:cs typeface="Times New Roman" panose="02020603050405020304" pitchFamily="18" charset="0"/>
              </a:rPr>
              <a:t>trận kiểm tra của mã tuyến tính </a:t>
            </a:r>
            <a:r>
              <a:rPr lang="vi-VN" sz="2800" dirty="0" smtClean="0">
                <a:latin typeface="Times New Roman" panose="02020603050405020304" pitchFamily="18" charset="0"/>
                <a:cs typeface="Times New Roman" panose="02020603050405020304" pitchFamily="18" charset="0"/>
              </a:rPr>
              <a:t>	</a:t>
            </a:r>
          </a:p>
          <a:p>
            <a:pPr marL="914400" indent="-9144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3.3.3	Mã tuyến tính nhị phân</a:t>
            </a:r>
          </a:p>
          <a:p>
            <a:pPr marL="914400" indent="-9144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3.3.4	</a:t>
            </a:r>
            <a:r>
              <a:rPr lang="en-US" sz="2800" dirty="0">
                <a:latin typeface="Times New Roman" panose="02020603050405020304" pitchFamily="18" charset="0"/>
                <a:cs typeface="Times New Roman" panose="02020603050405020304" pitchFamily="18" charset="0"/>
              </a:rPr>
              <a:t>Ma </a:t>
            </a:r>
            <a:r>
              <a:rPr lang="en-US" sz="2800" dirty="0" err="1">
                <a:latin typeface="Times New Roman" panose="02020603050405020304" pitchFamily="18" charset="0"/>
                <a:cs typeface="Times New Roman" panose="02020603050405020304" pitchFamily="18" charset="0"/>
              </a:rPr>
              <a:t>trận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H</a:t>
            </a:r>
            <a:endParaRPr lang="vi-VN" sz="2800" dirty="0" smtClean="0">
              <a:latin typeface="Times New Roman" panose="02020603050405020304" pitchFamily="18" charset="0"/>
              <a:cs typeface="Times New Roman" panose="02020603050405020304" pitchFamily="18" charset="0"/>
            </a:endParaRPr>
          </a:p>
          <a:p>
            <a:pPr marL="914400" indent="-914400">
              <a:spcBef>
                <a:spcPts val="1200"/>
              </a:spcBef>
              <a:spcAft>
                <a:spcPts val="600"/>
              </a:spcAft>
              <a:buNone/>
            </a:pPr>
            <a:r>
              <a:rPr lang="vi-VN" sz="2800" dirty="0">
                <a:latin typeface="Times New Roman" panose="02020603050405020304" pitchFamily="18" charset="0"/>
                <a:cs typeface="Times New Roman" panose="02020603050405020304" pitchFamily="18" charset="0"/>
              </a:rPr>
              <a:t>3.3.</a:t>
            </a:r>
            <a:r>
              <a:rPr lang="en-US" sz="2800" dirty="0">
                <a:latin typeface="Times New Roman" panose="02020603050405020304" pitchFamily="18" charset="0"/>
                <a:cs typeface="Times New Roman" panose="02020603050405020304" pitchFamily="18" charset="0"/>
              </a:rPr>
              <a:t>5</a:t>
            </a:r>
            <a:r>
              <a:rPr lang="vi-VN"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tuyến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endParaRPr lang="en-US" sz="2800" dirty="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pP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34</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2695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 y="1052289"/>
            <a:ext cx="11660588" cy="5713636"/>
          </a:xfrm>
        </p:spPr>
        <p:txBody>
          <a:bodyPr>
            <a:noAutofit/>
          </a:bodyPr>
          <a:lstStyle/>
          <a:p>
            <a:pPr marL="1028700" indent="-1028700">
              <a:lnSpc>
                <a:spcPct val="110000"/>
              </a:lnSpc>
              <a:spcBef>
                <a:spcPts val="200"/>
              </a:spcBef>
              <a:buNone/>
            </a:pPr>
            <a:r>
              <a:rPr lang="vi-VN" sz="2800" b="1" dirty="0" smtClean="0">
                <a:solidFill>
                  <a:srgbClr val="66FF33"/>
                </a:solidFill>
                <a:latin typeface="Times New Roman" panose="02020603050405020304" pitchFamily="18" charset="0"/>
                <a:cs typeface="Times New Roman" panose="02020603050405020304" pitchFamily="18" charset="0"/>
              </a:rPr>
              <a:t>3.3.1  Dạng tuyến tính</a:t>
            </a:r>
          </a:p>
          <a:p>
            <a:pPr marL="57150" indent="-57150">
              <a:lnSpc>
                <a:spcPct val="110000"/>
              </a:lnSpc>
              <a:spcBef>
                <a:spcPts val="200"/>
              </a:spcBef>
              <a:buNone/>
            </a:pPr>
            <a:r>
              <a:rPr lang="vi-VN" sz="2400" u="sng" dirty="0" smtClean="0">
                <a:latin typeface="Times New Roman" panose="02020603050405020304" pitchFamily="18" charset="0"/>
                <a:cs typeface="Times New Roman" panose="02020603050405020304" pitchFamily="18" charset="0"/>
              </a:rPr>
              <a:t>Các định nghĩa</a:t>
            </a:r>
            <a:r>
              <a:rPr lang="vi-VN" sz="2400" dirty="0" smtClean="0">
                <a:latin typeface="Times New Roman" panose="02020603050405020304" pitchFamily="18" charset="0"/>
                <a:cs typeface="Times New Roman" panose="02020603050405020304" pitchFamily="18" charset="0"/>
              </a:rPr>
              <a:t>:</a:t>
            </a:r>
          </a:p>
          <a:p>
            <a:pPr marL="457200" indent="-457200">
              <a:lnSpc>
                <a:spcPct val="110000"/>
              </a:lnSpc>
              <a:spcBef>
                <a:spcPts val="200"/>
              </a:spcBef>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Các dạng tuyến tính của </a:t>
            </a:r>
            <a:r>
              <a:rPr lang="vi-VN" sz="2400" i="1" dirty="0" smtClean="0">
                <a:latin typeface="Times New Roman" panose="02020603050405020304" pitchFamily="18" charset="0"/>
                <a:cs typeface="Times New Roman" panose="02020603050405020304" pitchFamily="18" charset="0"/>
              </a:rPr>
              <a:t>k</a:t>
            </a:r>
            <a:r>
              <a:rPr lang="vi-VN" sz="2400" dirty="0" smtClean="0">
                <a:latin typeface="Times New Roman" panose="02020603050405020304" pitchFamily="18" charset="0"/>
                <a:cs typeface="Times New Roman" panose="02020603050405020304" pitchFamily="18" charset="0"/>
              </a:rPr>
              <a:t> biến độc lập </a:t>
            </a:r>
            <a:r>
              <a:rPr lang="vi-VN" sz="2400" i="1" dirty="0" smtClean="0">
                <a:solidFill>
                  <a:srgbClr val="66FF33"/>
                </a:solidFill>
                <a:latin typeface="Times New Roman" panose="02020603050405020304" pitchFamily="18" charset="0"/>
                <a:cs typeface="Times New Roman" panose="02020603050405020304" pitchFamily="18" charset="0"/>
              </a:rPr>
              <a:t>x</a:t>
            </a:r>
            <a:r>
              <a:rPr lang="vi-VN" sz="2400" baseline="-25000" dirty="0" smtClean="0">
                <a:solidFill>
                  <a:srgbClr val="66FF33"/>
                </a:solidFill>
                <a:latin typeface="Times New Roman" panose="02020603050405020304" pitchFamily="18" charset="0"/>
                <a:cs typeface="Times New Roman" panose="02020603050405020304" pitchFamily="18" charset="0"/>
              </a:rPr>
              <a:t>1</a:t>
            </a:r>
            <a:r>
              <a:rPr lang="vi-VN" sz="2400" dirty="0" smtClean="0">
                <a:solidFill>
                  <a:srgbClr val="66FF33"/>
                </a:solidFill>
                <a:latin typeface="Times New Roman" panose="02020603050405020304" pitchFamily="18" charset="0"/>
                <a:cs typeface="Times New Roman" panose="02020603050405020304" pitchFamily="18" charset="0"/>
              </a:rPr>
              <a:t>, ..., </a:t>
            </a:r>
            <a:r>
              <a:rPr lang="vi-VN" sz="2400" i="1" dirty="0" smtClean="0">
                <a:solidFill>
                  <a:srgbClr val="66FF33"/>
                </a:solidFill>
                <a:latin typeface="Times New Roman" panose="02020603050405020304" pitchFamily="18" charset="0"/>
                <a:cs typeface="Times New Roman" panose="02020603050405020304" pitchFamily="18" charset="0"/>
              </a:rPr>
              <a:t>x</a:t>
            </a:r>
            <a:r>
              <a:rPr lang="vi-VN" sz="2400" i="1" baseline="-25000" dirty="0" smtClean="0">
                <a:solidFill>
                  <a:srgbClr val="66FF33"/>
                </a:solidFill>
                <a:latin typeface="Times New Roman" panose="02020603050405020304" pitchFamily="18" charset="0"/>
                <a:cs typeface="Times New Roman" panose="02020603050405020304" pitchFamily="18" charset="0"/>
              </a:rPr>
              <a:t>k </a:t>
            </a:r>
            <a:r>
              <a:rPr lang="vi-VN" sz="2400" dirty="0" smtClean="0">
                <a:latin typeface="Times New Roman" panose="02020603050405020304" pitchFamily="18" charset="0"/>
                <a:cs typeface="Times New Roman" panose="02020603050405020304" pitchFamily="18" charset="0"/>
              </a:rPr>
              <a:t>là các biểu thức có dạng sau:</a:t>
            </a:r>
          </a:p>
          <a:p>
            <a:pPr marL="457200" indent="-457200">
              <a:lnSpc>
                <a:spcPct val="110000"/>
              </a:lnSpc>
              <a:spcBef>
                <a:spcPts val="200"/>
              </a:spcBef>
              <a:buNone/>
            </a:pPr>
            <a:endParaRPr lang="vi-VN" sz="2400" dirty="0">
              <a:latin typeface="Times New Roman" panose="02020603050405020304" pitchFamily="18" charset="0"/>
              <a:cs typeface="Times New Roman" panose="02020603050405020304" pitchFamily="18" charset="0"/>
            </a:endParaRPr>
          </a:p>
          <a:p>
            <a:pPr marL="457200" indent="-457200">
              <a:lnSpc>
                <a:spcPct val="110000"/>
              </a:lnSpc>
              <a:spcBef>
                <a:spcPts val="200"/>
              </a:spcBef>
              <a:buNone/>
            </a:pPr>
            <a:endParaRPr lang="vi-VN" sz="2400" dirty="0" smtClean="0">
              <a:latin typeface="Times New Roman" panose="02020603050405020304" pitchFamily="18" charset="0"/>
              <a:cs typeface="Times New Roman" panose="02020603050405020304" pitchFamily="18" charset="0"/>
            </a:endParaRPr>
          </a:p>
          <a:p>
            <a:pPr marL="0" indent="0">
              <a:lnSpc>
                <a:spcPct val="110000"/>
              </a:lnSpc>
              <a:spcBef>
                <a:spcPts val="200"/>
              </a:spcBef>
              <a:buNone/>
            </a:pPr>
            <a:endParaRPr lang="vi-VN" sz="2400" dirty="0" smtClean="0">
              <a:latin typeface="Times New Roman" panose="02020603050405020304" pitchFamily="18" charset="0"/>
              <a:cs typeface="Times New Roman" panose="02020603050405020304" pitchFamily="18" charset="0"/>
            </a:endParaRPr>
          </a:p>
          <a:p>
            <a:pPr marL="0" indent="0">
              <a:lnSpc>
                <a:spcPct val="110000"/>
              </a:lnSpc>
              <a:spcBef>
                <a:spcPts val="200"/>
              </a:spcBef>
              <a:buNone/>
            </a:pPr>
            <a:r>
              <a:rPr lang="vi-VN" sz="2400" dirty="0" smtClean="0">
                <a:latin typeface="Times New Roman" panose="02020603050405020304" pitchFamily="18" charset="0"/>
                <a:cs typeface="Times New Roman" panose="02020603050405020304" pitchFamily="18" charset="0"/>
              </a:rPr>
              <a:t>trong đó, </a:t>
            </a:r>
            <a:r>
              <a:rPr lang="vi-VN" sz="2400" i="1" dirty="0" smtClean="0">
                <a:latin typeface="Times New Roman" panose="02020603050405020304" pitchFamily="18" charset="0"/>
                <a:cs typeface="Times New Roman" panose="02020603050405020304" pitchFamily="18" charset="0"/>
              </a:rPr>
              <a:t>a</a:t>
            </a:r>
            <a:r>
              <a:rPr lang="vi-VN" sz="2400" i="1" baseline="-25000" dirty="0" smtClean="0">
                <a:latin typeface="Times New Roman" panose="02020603050405020304" pitchFamily="18" charset="0"/>
                <a:cs typeface="Times New Roman" panose="02020603050405020304" pitchFamily="18" charset="0"/>
              </a:rPr>
              <a:t>i</a:t>
            </a:r>
            <a:r>
              <a:rPr lang="vi-VN" sz="2400" i="1"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400" i="1" dirty="0" smtClean="0">
                <a:latin typeface="Times New Roman" panose="02020603050405020304" pitchFamily="18" charset="0"/>
                <a:cs typeface="Times New Roman" panose="02020603050405020304" pitchFamily="18" charset="0"/>
                <a:sym typeface="Symbol" panose="05050102010706020507" pitchFamily="18" charset="2"/>
              </a:rPr>
              <a:t> F</a:t>
            </a:r>
            <a:r>
              <a:rPr lang="vi-VN" sz="2400" dirty="0" smtClean="0">
                <a:latin typeface="Times New Roman" panose="02020603050405020304" pitchFamily="18" charset="0"/>
                <a:cs typeface="Times New Roman" panose="02020603050405020304" pitchFamily="18" charset="0"/>
              </a:rPr>
              <a:t> </a:t>
            </a:r>
          </a:p>
          <a:p>
            <a:pPr marL="457200" indent="-457200">
              <a:lnSpc>
                <a:spcPct val="110000"/>
              </a:lnSpc>
              <a:spcBef>
                <a:spcPts val="200"/>
              </a:spcBef>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Mã tuyến tính độ dài </a:t>
            </a:r>
            <a:r>
              <a:rPr lang="vi-VN" sz="2400" i="1" dirty="0" smtClean="0">
                <a:latin typeface="Times New Roman" panose="02020603050405020304" pitchFamily="18" charset="0"/>
                <a:cs typeface="Times New Roman" panose="02020603050405020304" pitchFamily="18" charset="0"/>
              </a:rPr>
              <a:t>l</a:t>
            </a:r>
            <a:r>
              <a:rPr lang="vi-VN" sz="2400" dirty="0" smtClean="0">
                <a:latin typeface="Times New Roman" panose="02020603050405020304" pitchFamily="18" charset="0"/>
                <a:cs typeface="Times New Roman" panose="02020603050405020304" pitchFamily="18" charset="0"/>
              </a:rPr>
              <a:t> là mã mà từ mã của nó có các ký hiệu mã là các dạng tuyến tính.</a:t>
            </a:r>
          </a:p>
          <a:p>
            <a:pPr marL="457200" indent="-457200">
              <a:lnSpc>
                <a:spcPct val="110000"/>
              </a:lnSpc>
              <a:spcBef>
                <a:spcPts val="200"/>
              </a:spcBef>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Mã hệ thống tuyến tính (</a:t>
            </a:r>
            <a:r>
              <a:rPr lang="vi-VN" sz="2400" i="1" dirty="0" smtClean="0">
                <a:latin typeface="Times New Roman" panose="02020603050405020304" pitchFamily="18" charset="0"/>
                <a:cs typeface="Times New Roman" panose="02020603050405020304" pitchFamily="18" charset="0"/>
              </a:rPr>
              <a:t>n,k</a:t>
            </a:r>
            <a:r>
              <a:rPr lang="vi-VN" sz="2400" dirty="0" smtClean="0">
                <a:latin typeface="Times New Roman" panose="02020603050405020304" pitchFamily="18" charset="0"/>
                <a:cs typeface="Times New Roman" panose="02020603050405020304" pitchFamily="18" charset="0"/>
              </a:rPr>
              <a:t>) là mã tuyến tính độ dài </a:t>
            </a:r>
            <a:r>
              <a:rPr lang="vi-VN" sz="2400" i="1" dirty="0" smtClean="0">
                <a:solidFill>
                  <a:srgbClr val="66FF33"/>
                </a:solidFill>
                <a:latin typeface="Times New Roman" panose="02020603050405020304" pitchFamily="18" charset="0"/>
                <a:cs typeface="Times New Roman" panose="02020603050405020304" pitchFamily="18" charset="0"/>
              </a:rPr>
              <a:t>l</a:t>
            </a:r>
            <a:r>
              <a:rPr lang="vi-VN" sz="2400" dirty="0" smtClean="0">
                <a:latin typeface="Times New Roman" panose="02020603050405020304" pitchFamily="18" charset="0"/>
                <a:cs typeface="Times New Roman" panose="02020603050405020304" pitchFamily="18" charset="0"/>
              </a:rPr>
              <a:t> trong đó ta có thể chỉ ra được vị trí của </a:t>
            </a:r>
            <a:r>
              <a:rPr lang="vi-VN" sz="2400" i="1" dirty="0" smtClean="0">
                <a:solidFill>
                  <a:srgbClr val="66FF33"/>
                </a:solidFill>
                <a:latin typeface="Times New Roman" panose="02020603050405020304" pitchFamily="18" charset="0"/>
                <a:cs typeface="Times New Roman" panose="02020603050405020304" pitchFamily="18" charset="0"/>
              </a:rPr>
              <a:t>k</a:t>
            </a:r>
            <a:r>
              <a:rPr lang="vi-VN" sz="2400" dirty="0" smtClean="0">
                <a:latin typeface="Times New Roman" panose="02020603050405020304" pitchFamily="18" charset="0"/>
                <a:cs typeface="Times New Roman" panose="02020603050405020304" pitchFamily="18" charset="0"/>
              </a:rPr>
              <a:t> bit thông tin trong từ mã</a:t>
            </a:r>
          </a:p>
          <a:p>
            <a:pPr marL="457200" indent="-457200">
              <a:lnSpc>
                <a:spcPct val="110000"/>
              </a:lnSpc>
              <a:spcBef>
                <a:spcPts val="200"/>
              </a:spcBef>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Mã tuyến tính ngẫu nhiên là mã tuyến tính có các ký hiệu mã được chọn ngẫu nhiên từ các dạng tuyến tính có thể có</a:t>
            </a:r>
          </a:p>
        </p:txBody>
      </p:sp>
      <mc:AlternateContent xmlns:mc="http://schemas.openxmlformats.org/markup-compatibility/2006" xmlns:a14="http://schemas.microsoft.com/office/drawing/2010/main">
        <mc:Choice Requires="a14">
          <p:sp>
            <p:nvSpPr>
              <p:cNvPr id="4" name="Rectangle 3"/>
              <p:cNvSpPr/>
              <p:nvPr/>
            </p:nvSpPr>
            <p:spPr>
              <a:xfrm>
                <a:off x="3973250" y="2577098"/>
                <a:ext cx="3540649" cy="12254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i="1" smtClean="0">
                          <a:solidFill>
                            <a:srgbClr val="66FF33"/>
                          </a:solidFill>
                          <a:latin typeface="Cambria Math" panose="02040503050406030204" pitchFamily="18" charset="0"/>
                        </a:rPr>
                        <m:t>𝑓</m:t>
                      </m:r>
                      <m:d>
                        <m:dPr>
                          <m:ctrlPr>
                            <a:rPr lang="en-US" sz="2600" i="1">
                              <a:solidFill>
                                <a:srgbClr val="66FF33"/>
                              </a:solidFill>
                              <a:latin typeface="Cambria Math" panose="02040503050406030204" pitchFamily="18" charset="0"/>
                            </a:rPr>
                          </m:ctrlPr>
                        </m:dPr>
                        <m:e>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𝑥</m:t>
                              </m:r>
                            </m:e>
                            <m:sub>
                              <m:r>
                                <a:rPr lang="en-US" sz="2600" i="0">
                                  <a:solidFill>
                                    <a:srgbClr val="66FF33"/>
                                  </a:solidFill>
                                  <a:latin typeface="Cambria Math" panose="02040503050406030204" pitchFamily="18" charset="0"/>
                                </a:rPr>
                                <m:t>1</m:t>
                              </m:r>
                            </m:sub>
                          </m:sSub>
                          <m:r>
                            <a:rPr lang="en-US" sz="2600" i="0">
                              <a:solidFill>
                                <a:srgbClr val="66FF33"/>
                              </a:solidFill>
                              <a:latin typeface="Cambria Math" panose="02040503050406030204" pitchFamily="18" charset="0"/>
                            </a:rPr>
                            <m:t>,...,</m:t>
                          </m:r>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𝑥</m:t>
                              </m:r>
                            </m:e>
                            <m:sub>
                              <m:r>
                                <a:rPr lang="en-US" sz="2600" i="1">
                                  <a:solidFill>
                                    <a:srgbClr val="66FF33"/>
                                  </a:solidFill>
                                  <a:latin typeface="Cambria Math" panose="02040503050406030204" pitchFamily="18" charset="0"/>
                                </a:rPr>
                                <m:t>𝑘</m:t>
                              </m:r>
                            </m:sub>
                          </m:sSub>
                        </m:e>
                      </m:d>
                      <m:r>
                        <a:rPr lang="en-US" sz="2600" i="0">
                          <a:solidFill>
                            <a:srgbClr val="66FF33"/>
                          </a:solidFill>
                          <a:latin typeface="Cambria Math" panose="02040503050406030204" pitchFamily="18" charset="0"/>
                        </a:rPr>
                        <m:t>=</m:t>
                      </m:r>
                      <m:nary>
                        <m:naryPr>
                          <m:chr m:val="∑"/>
                          <m:limLoc m:val="undOvr"/>
                          <m:grow m:val="on"/>
                          <m:ctrlPr>
                            <a:rPr lang="en-US" sz="2600" i="1">
                              <a:solidFill>
                                <a:srgbClr val="66FF33"/>
                              </a:solidFill>
                              <a:latin typeface="Cambria Math" panose="02040503050406030204" pitchFamily="18" charset="0"/>
                            </a:rPr>
                          </m:ctrlPr>
                        </m:naryPr>
                        <m:sub>
                          <m:r>
                            <a:rPr lang="en-US" sz="2600" i="1">
                              <a:solidFill>
                                <a:srgbClr val="66FF33"/>
                              </a:solidFill>
                              <a:latin typeface="Cambria Math" panose="02040503050406030204" pitchFamily="18" charset="0"/>
                            </a:rPr>
                            <m:t>𝑖</m:t>
                          </m:r>
                          <m:r>
                            <a:rPr lang="en-US" sz="2600" i="0">
                              <a:solidFill>
                                <a:srgbClr val="66FF33"/>
                              </a:solidFill>
                              <a:latin typeface="Cambria Math" panose="02040503050406030204" pitchFamily="18" charset="0"/>
                            </a:rPr>
                            <m:t>=1</m:t>
                          </m:r>
                        </m:sub>
                        <m:sup>
                          <m:r>
                            <a:rPr lang="en-US" sz="2600" i="1">
                              <a:solidFill>
                                <a:srgbClr val="66FF33"/>
                              </a:solidFill>
                              <a:latin typeface="Cambria Math" panose="02040503050406030204" pitchFamily="18" charset="0"/>
                            </a:rPr>
                            <m:t>𝑘</m:t>
                          </m:r>
                        </m:sup>
                        <m:e>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𝑎</m:t>
                              </m:r>
                            </m:e>
                            <m:sub>
                              <m:r>
                                <a:rPr lang="en-US" sz="2600" i="1">
                                  <a:solidFill>
                                    <a:srgbClr val="66FF33"/>
                                  </a:solidFill>
                                  <a:latin typeface="Cambria Math" panose="02040503050406030204" pitchFamily="18" charset="0"/>
                                </a:rPr>
                                <m:t>𝑖</m:t>
                              </m:r>
                            </m:sub>
                          </m:sSub>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𝑥</m:t>
                              </m:r>
                            </m:e>
                            <m:sub>
                              <m:r>
                                <a:rPr lang="en-US" sz="2600" i="1">
                                  <a:solidFill>
                                    <a:srgbClr val="66FF33"/>
                                  </a:solidFill>
                                  <a:latin typeface="Cambria Math" panose="02040503050406030204" pitchFamily="18" charset="0"/>
                                </a:rPr>
                                <m:t>𝑖</m:t>
                              </m:r>
                            </m:sub>
                          </m:sSub>
                        </m:e>
                      </m:nary>
                    </m:oMath>
                  </m:oMathPara>
                </a14:m>
                <a:endParaRPr lang="en-US" sz="2600" dirty="0">
                  <a:solidFill>
                    <a:srgbClr val="66FF33"/>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973250" y="2577098"/>
                <a:ext cx="3540649" cy="1225464"/>
              </a:xfrm>
              <a:prstGeom prst="rect">
                <a:avLst/>
              </a:prstGeom>
              <a:blipFill rotWithShape="0">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35</a:t>
            </a:fld>
            <a:endParaRPr lang="en-US"/>
          </a:p>
        </p:txBody>
      </p: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9" name="Straight Connector 8"/>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276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 y="1052289"/>
            <a:ext cx="11660588" cy="5713636"/>
          </a:xfrm>
        </p:spPr>
        <p:txBody>
          <a:bodyPr>
            <a:noAutofit/>
          </a:bodyPr>
          <a:lstStyle/>
          <a:p>
            <a:pPr marL="1028700" indent="-1028700">
              <a:lnSpc>
                <a:spcPct val="110000"/>
              </a:lnSpc>
              <a:spcBef>
                <a:spcPts val="200"/>
              </a:spcBef>
              <a:buNone/>
            </a:pPr>
            <a:r>
              <a:rPr lang="vi-VN" sz="2800" b="1" dirty="0" smtClean="0">
                <a:solidFill>
                  <a:srgbClr val="66FF33"/>
                </a:solidFill>
                <a:latin typeface="Times New Roman" panose="02020603050405020304" pitchFamily="18" charset="0"/>
                <a:cs typeface="Times New Roman" panose="02020603050405020304" pitchFamily="18" charset="0"/>
              </a:rPr>
              <a:t>3.3.1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khối</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tuyến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tính</a:t>
            </a:r>
            <a:endParaRPr lang="en-US" sz="2800" b="1" dirty="0" smtClean="0">
              <a:solidFill>
                <a:srgbClr val="66FF33"/>
              </a:solidFill>
              <a:latin typeface="Times New Roman" panose="02020603050405020304" pitchFamily="18" charset="0"/>
              <a:cs typeface="Times New Roman" panose="02020603050405020304" pitchFamily="18" charset="0"/>
            </a:endParaRPr>
          </a:p>
          <a:p>
            <a:pPr marL="57150" indent="-57150">
              <a:spcBef>
                <a:spcPts val="1200"/>
              </a:spcBef>
              <a:spcAft>
                <a:spcPts val="600"/>
              </a:spcAft>
              <a:buNone/>
            </a:pPr>
            <a:r>
              <a:rPr lang="vi-VN" sz="2600" dirty="0">
                <a:latin typeface="Times New Roman" panose="02020603050405020304" pitchFamily="18" charset="0"/>
                <a:cs typeface="Times New Roman" panose="02020603050405020304" pitchFamily="18" charset="0"/>
              </a:rPr>
              <a:t>Các định nghĩa:</a:t>
            </a:r>
          </a:p>
          <a:p>
            <a:pPr marL="347663" indent="-347663">
              <a:spcBef>
                <a:spcPts val="1200"/>
              </a:spcBef>
              <a:spcAft>
                <a:spcPts val="600"/>
              </a:spcAft>
              <a:buFont typeface="Wingdings" panose="05000000000000000000" pitchFamily="2" charset="2"/>
              <a:buChar char="v"/>
            </a:pPr>
            <a:r>
              <a:rPr lang="vi-VN" sz="2600" dirty="0">
                <a:latin typeface="Times New Roman" panose="02020603050405020304" pitchFamily="18" charset="0"/>
                <a:cs typeface="Times New Roman" panose="02020603050405020304" pitchFamily="18" charset="0"/>
              </a:rPr>
              <a:t>Một mã khối có chiều dài </a:t>
            </a:r>
            <a:r>
              <a:rPr lang="vi-VN" sz="2600" i="1" dirty="0">
                <a:latin typeface="Times New Roman" panose="02020603050405020304" pitchFamily="18" charset="0"/>
                <a:cs typeface="Times New Roman" panose="02020603050405020304" pitchFamily="18" charset="0"/>
              </a:rPr>
              <a:t>l</a:t>
            </a:r>
            <a:r>
              <a:rPr lang="vi-VN" sz="2600" dirty="0">
                <a:latin typeface="Times New Roman" panose="02020603050405020304" pitchFamily="18" charset="0"/>
                <a:cs typeface="Times New Roman" panose="02020603050405020304" pitchFamily="18" charset="0"/>
              </a:rPr>
              <a:t> gồm 2</a:t>
            </a:r>
            <a:r>
              <a:rPr lang="vi-VN" sz="2600" i="1" baseline="30000" dirty="0">
                <a:latin typeface="Times New Roman" panose="02020603050405020304" pitchFamily="18" charset="0"/>
                <a:cs typeface="Times New Roman" panose="02020603050405020304" pitchFamily="18" charset="0"/>
              </a:rPr>
              <a:t>k</a:t>
            </a:r>
            <a:r>
              <a:rPr lang="vi-VN" sz="2600" dirty="0">
                <a:latin typeface="Times New Roman" panose="02020603050405020304" pitchFamily="18" charset="0"/>
                <a:cs typeface="Times New Roman" panose="02020603050405020304" pitchFamily="18" charset="0"/>
              </a:rPr>
              <a:t> từ mã được gọi là </a:t>
            </a:r>
            <a:r>
              <a:rPr lang="vi-VN" sz="2600" i="1" dirty="0">
                <a:latin typeface="Times New Roman" panose="02020603050405020304" pitchFamily="18" charset="0"/>
                <a:cs typeface="Times New Roman" panose="02020603050405020304" pitchFamily="18" charset="0"/>
              </a:rPr>
              <a:t>mã tuyến tính </a:t>
            </a:r>
            <a:r>
              <a:rPr lang="vi-VN" sz="2600" dirty="0">
                <a:latin typeface="Times New Roman" panose="02020603050405020304" pitchFamily="18" charset="0"/>
                <a:cs typeface="Times New Roman" panose="02020603050405020304" pitchFamily="18" charset="0"/>
              </a:rPr>
              <a:t>C(</a:t>
            </a:r>
            <a:r>
              <a:rPr lang="vi-VN" sz="2600" i="1" dirty="0">
                <a:latin typeface="Times New Roman" panose="02020603050405020304" pitchFamily="18" charset="0"/>
                <a:cs typeface="Times New Roman" panose="02020603050405020304" pitchFamily="18" charset="0"/>
              </a:rPr>
              <a:t>n</a:t>
            </a:r>
            <a:r>
              <a:rPr lang="vi-VN" sz="2600" dirty="0">
                <a:latin typeface="Times New Roman" panose="02020603050405020304" pitchFamily="18" charset="0"/>
                <a:cs typeface="Times New Roman" panose="02020603050405020304" pitchFamily="18" charset="0"/>
              </a:rPr>
              <a:t>,</a:t>
            </a:r>
            <a:r>
              <a:rPr lang="vi-VN" sz="2600" i="1" dirty="0">
                <a:latin typeface="Times New Roman" panose="02020603050405020304" pitchFamily="18" charset="0"/>
                <a:cs typeface="Times New Roman" panose="02020603050405020304" pitchFamily="18" charset="0"/>
              </a:rPr>
              <a:t>k</a:t>
            </a:r>
            <a:r>
              <a:rPr lang="vi-VN" sz="2600" dirty="0">
                <a:latin typeface="Times New Roman" panose="02020603050405020304" pitchFamily="18" charset="0"/>
                <a:cs typeface="Times New Roman" panose="02020603050405020304" pitchFamily="18" charset="0"/>
              </a:rPr>
              <a:t>) nếu và chỉ nếu 2</a:t>
            </a:r>
            <a:r>
              <a:rPr lang="vi-VN" sz="2600" i="1" baseline="30000" dirty="0">
                <a:latin typeface="Times New Roman" panose="02020603050405020304" pitchFamily="18" charset="0"/>
                <a:cs typeface="Times New Roman" panose="02020603050405020304" pitchFamily="18" charset="0"/>
              </a:rPr>
              <a:t>k</a:t>
            </a:r>
            <a:r>
              <a:rPr lang="vi-VN" sz="2600" dirty="0">
                <a:latin typeface="Times New Roman" panose="02020603050405020304" pitchFamily="18" charset="0"/>
                <a:cs typeface="Times New Roman" panose="02020603050405020304" pitchFamily="18" charset="0"/>
              </a:rPr>
              <a:t> từ mã hình thành một không gian vector con </a:t>
            </a:r>
            <a:r>
              <a:rPr lang="vi-VN" sz="2600" i="1" dirty="0">
                <a:latin typeface="Times New Roman" panose="02020603050405020304" pitchFamily="18" charset="0"/>
                <a:cs typeface="Times New Roman" panose="02020603050405020304" pitchFamily="18" charset="0"/>
              </a:rPr>
              <a:t>k</a:t>
            </a:r>
            <a:r>
              <a:rPr lang="vi-VN" sz="2600" dirty="0">
                <a:latin typeface="Times New Roman" panose="02020603050405020304" pitchFamily="18" charset="0"/>
                <a:cs typeface="Times New Roman" panose="02020603050405020304" pitchFamily="18" charset="0"/>
              </a:rPr>
              <a:t> chiều của không gian vector </a:t>
            </a:r>
            <a:r>
              <a:rPr lang="vi-VN" sz="2600" i="1" dirty="0">
                <a:latin typeface="Times New Roman" panose="02020603050405020304" pitchFamily="18" charset="0"/>
                <a:cs typeface="Times New Roman" panose="02020603050405020304" pitchFamily="18" charset="0"/>
              </a:rPr>
              <a:t>n</a:t>
            </a:r>
            <a:r>
              <a:rPr lang="vi-VN" sz="2600" dirty="0">
                <a:latin typeface="Times New Roman" panose="02020603050405020304" pitchFamily="18" charset="0"/>
                <a:cs typeface="Times New Roman" panose="02020603050405020304" pitchFamily="18" charset="0"/>
              </a:rPr>
              <a:t> chiều gồm tất cả các vector </a:t>
            </a:r>
            <a:r>
              <a:rPr lang="vi-VN" sz="2600" i="1" dirty="0">
                <a:latin typeface="Times New Roman" panose="02020603050405020304" pitchFamily="18" charset="0"/>
                <a:cs typeface="Times New Roman" panose="02020603050405020304" pitchFamily="18" charset="0"/>
              </a:rPr>
              <a:t>n</a:t>
            </a:r>
            <a:r>
              <a:rPr lang="vi-VN" sz="2600" dirty="0">
                <a:latin typeface="Times New Roman" panose="02020603050405020304" pitchFamily="18" charset="0"/>
                <a:cs typeface="Times New Roman" panose="02020603050405020304" pitchFamily="18" charset="0"/>
              </a:rPr>
              <a:t> thành phần trên trường </a:t>
            </a:r>
            <a:r>
              <a:rPr lang="vi-VN" sz="2600" i="1" dirty="0">
                <a:latin typeface="Times New Roman" panose="02020603050405020304" pitchFamily="18" charset="0"/>
                <a:cs typeface="Times New Roman" panose="02020603050405020304" pitchFamily="18" charset="0"/>
              </a:rPr>
              <a:t>GF</a:t>
            </a:r>
            <a:r>
              <a:rPr lang="vi-VN" sz="2600" dirty="0">
                <a:latin typeface="Times New Roman" panose="02020603050405020304" pitchFamily="18" charset="0"/>
                <a:cs typeface="Times New Roman" panose="02020603050405020304" pitchFamily="18" charset="0"/>
              </a:rPr>
              <a:t>(2).</a:t>
            </a:r>
          </a:p>
          <a:p>
            <a:pPr marL="347663" indent="-347663">
              <a:spcBef>
                <a:spcPts val="1200"/>
              </a:spcBef>
              <a:spcAft>
                <a:spcPts val="600"/>
              </a:spcAft>
              <a:buFont typeface="Wingdings" panose="05000000000000000000" pitchFamily="2" charset="2"/>
              <a:buChar char="v"/>
            </a:pPr>
            <a:r>
              <a:rPr lang="vi-VN" sz="2600" i="1" dirty="0">
                <a:solidFill>
                  <a:srgbClr val="66FF33"/>
                </a:solidFill>
                <a:latin typeface="Times New Roman" panose="02020603050405020304" pitchFamily="18" charset="0"/>
                <a:cs typeface="Times New Roman" panose="02020603050405020304" pitchFamily="18" charset="0"/>
              </a:rPr>
              <a:t>Ma trận sinh (G)</a:t>
            </a:r>
            <a:r>
              <a:rPr lang="vi-VN" sz="2600" dirty="0">
                <a:latin typeface="Times New Roman" panose="02020603050405020304" pitchFamily="18" charset="0"/>
                <a:cs typeface="Times New Roman" panose="02020603050405020304" pitchFamily="18" charset="0"/>
              </a:rPr>
              <a:t>: thường được dùng để mô tả mã tuyến tính (</a:t>
            </a:r>
            <a:r>
              <a:rPr lang="vi-VN" sz="2600" i="1" dirty="0">
                <a:latin typeface="Times New Roman" panose="02020603050405020304" pitchFamily="18" charset="0"/>
                <a:cs typeface="Times New Roman" panose="02020603050405020304" pitchFamily="18" charset="0"/>
              </a:rPr>
              <a:t>C). </a:t>
            </a:r>
            <a:r>
              <a:rPr lang="vi-VN" sz="2600" dirty="0">
                <a:latin typeface="Times New Roman" panose="02020603050405020304" pitchFamily="18" charset="0"/>
                <a:cs typeface="Times New Roman" panose="02020603050405020304" pitchFamily="18" charset="0"/>
              </a:rPr>
              <a:t>Ma trận sinh chứa </a:t>
            </a:r>
            <a:r>
              <a:rPr lang="vi-VN" sz="2600" i="1" dirty="0">
                <a:latin typeface="Times New Roman" panose="02020603050405020304" pitchFamily="18" charset="0"/>
                <a:cs typeface="Times New Roman" panose="02020603050405020304" pitchFamily="18" charset="0"/>
              </a:rPr>
              <a:t>k</a:t>
            </a:r>
            <a:r>
              <a:rPr lang="vi-VN" sz="2600" dirty="0">
                <a:latin typeface="Times New Roman" panose="02020603050405020304" pitchFamily="18" charset="0"/>
                <a:cs typeface="Times New Roman" panose="02020603050405020304" pitchFamily="18" charset="0"/>
              </a:rPr>
              <a:t> từ mã độc lập tuyến tính trong </a:t>
            </a:r>
            <a:r>
              <a:rPr lang="vi-VN" sz="2600" i="1" dirty="0">
                <a:latin typeface="Times New Roman" panose="02020603050405020304" pitchFamily="18" charset="0"/>
                <a:cs typeface="Times New Roman" panose="02020603050405020304" pitchFamily="18" charset="0"/>
              </a:rPr>
              <a:t>C</a:t>
            </a:r>
            <a:r>
              <a:rPr lang="vi-VN" sz="2600" dirty="0">
                <a:latin typeface="Times New Roman" panose="02020603050405020304" pitchFamily="18" charset="0"/>
                <a:cs typeface="Times New Roman" panose="02020603050405020304" pitchFamily="18" charset="0"/>
              </a:rPr>
              <a:t>.</a:t>
            </a:r>
          </a:p>
          <a:p>
            <a:pPr marL="347663" indent="-347663">
              <a:spcBef>
                <a:spcPts val="1200"/>
              </a:spcBef>
              <a:spcAft>
                <a:spcPts val="600"/>
              </a:spcAft>
              <a:buFont typeface="Wingdings" panose="05000000000000000000" pitchFamily="2" charset="2"/>
              <a:buChar char="v"/>
            </a:pPr>
            <a:r>
              <a:rPr lang="vi-VN" sz="2600" i="1" dirty="0">
                <a:solidFill>
                  <a:srgbClr val="66FF33"/>
                </a:solidFill>
                <a:latin typeface="Times New Roman" panose="02020603050405020304" pitchFamily="18" charset="0"/>
                <a:cs typeface="Times New Roman" panose="02020603050405020304" pitchFamily="18" charset="0"/>
              </a:rPr>
              <a:t>Ma trận kiểm tra </a:t>
            </a:r>
            <a:r>
              <a:rPr lang="vi-VN" sz="2600" dirty="0">
                <a:solidFill>
                  <a:srgbClr val="66FF33"/>
                </a:solidFill>
                <a:latin typeface="Times New Roman" panose="02020603050405020304" pitchFamily="18" charset="0"/>
                <a:cs typeface="Times New Roman" panose="02020603050405020304" pitchFamily="18" charset="0"/>
              </a:rPr>
              <a:t>(</a:t>
            </a:r>
            <a:r>
              <a:rPr lang="vi-VN" sz="2600" i="1" dirty="0">
                <a:solidFill>
                  <a:srgbClr val="66FF33"/>
                </a:solidFill>
                <a:latin typeface="Times New Roman" panose="02020603050405020304" pitchFamily="18" charset="0"/>
                <a:cs typeface="Times New Roman" panose="02020603050405020304" pitchFamily="18" charset="0"/>
              </a:rPr>
              <a:t>H</a:t>
            </a:r>
            <a:r>
              <a:rPr lang="vi-VN" sz="2600" dirty="0">
                <a:solidFill>
                  <a:srgbClr val="66FF33"/>
                </a:solidFill>
                <a:latin typeface="Times New Roman" panose="02020603050405020304" pitchFamily="18" charset="0"/>
                <a:cs typeface="Times New Roman" panose="02020603050405020304" pitchFamily="18" charset="0"/>
              </a:rPr>
              <a:t>):</a:t>
            </a:r>
            <a:r>
              <a:rPr lang="vi-VN" sz="2600" dirty="0">
                <a:latin typeface="Times New Roman" panose="02020603050405020304" pitchFamily="18" charset="0"/>
                <a:cs typeface="Times New Roman" panose="02020603050405020304" pitchFamily="18" charset="0"/>
              </a:rPr>
              <a:t> là ma trận có kích thước (</a:t>
            </a:r>
            <a:r>
              <a:rPr lang="vi-VN" sz="2600" i="1" dirty="0">
                <a:latin typeface="Times New Roman" panose="02020603050405020304" pitchFamily="18" charset="0"/>
                <a:cs typeface="Times New Roman" panose="02020603050405020304" pitchFamily="18" charset="0"/>
              </a:rPr>
              <a:t>n – k</a:t>
            </a:r>
            <a:r>
              <a:rPr lang="vi-VN" sz="2600" dirty="0">
                <a:latin typeface="Times New Roman" panose="02020603050405020304" pitchFamily="18" charset="0"/>
                <a:cs typeface="Times New Roman" panose="02020603050405020304" pitchFamily="18" charset="0"/>
              </a:rPr>
              <a:t>) x </a:t>
            </a:r>
            <a:r>
              <a:rPr lang="vi-VN" sz="2600" i="1" dirty="0">
                <a:latin typeface="Times New Roman" panose="02020603050405020304" pitchFamily="18" charset="0"/>
                <a:cs typeface="Times New Roman" panose="02020603050405020304" pitchFamily="18" charset="0"/>
              </a:rPr>
              <a:t>n</a:t>
            </a:r>
            <a:r>
              <a:rPr lang="vi-VN" sz="2600" dirty="0">
                <a:latin typeface="Times New Roman" panose="02020603050405020304" pitchFamily="18" charset="0"/>
                <a:cs typeface="Times New Roman" panose="02020603050405020304" pitchFamily="18" charset="0"/>
              </a:rPr>
              <a:t> sao cho </a:t>
            </a:r>
            <a:r>
              <a:rPr lang="vi-VN" sz="2600" i="1" dirty="0">
                <a:solidFill>
                  <a:srgbClr val="66FF33"/>
                </a:solidFill>
                <a:latin typeface="Times New Roman" panose="02020603050405020304" pitchFamily="18" charset="0"/>
                <a:cs typeface="Times New Roman" panose="02020603050405020304" pitchFamily="18" charset="0"/>
              </a:rPr>
              <a:t>G.H</a:t>
            </a:r>
            <a:r>
              <a:rPr lang="vi-VN" sz="2600" baseline="30000" dirty="0">
                <a:solidFill>
                  <a:srgbClr val="66FF33"/>
                </a:solidFill>
                <a:latin typeface="Times New Roman" panose="02020603050405020304" pitchFamily="18" charset="0"/>
                <a:cs typeface="Times New Roman" panose="02020603050405020304" pitchFamily="18" charset="0"/>
              </a:rPr>
              <a:t>T</a:t>
            </a:r>
            <a:r>
              <a:rPr lang="vi-VN" sz="2600" dirty="0">
                <a:solidFill>
                  <a:srgbClr val="66FF33"/>
                </a:solidFill>
                <a:latin typeface="Times New Roman" panose="02020603050405020304" pitchFamily="18" charset="0"/>
                <a:cs typeface="Times New Roman" panose="02020603050405020304" pitchFamily="18" charset="0"/>
              </a:rPr>
              <a:t> = 0</a:t>
            </a:r>
            <a:r>
              <a:rPr lang="vi-VN" sz="2600" dirty="0">
                <a:latin typeface="Times New Roman" panose="02020603050405020304" pitchFamily="18" charset="0"/>
                <a:cs typeface="Times New Roman" panose="02020603050405020304" pitchFamily="18" charset="0"/>
              </a:rPr>
              <a:t>, với </a:t>
            </a:r>
            <a:r>
              <a:rPr lang="vi-VN" sz="2600" i="1" dirty="0">
                <a:latin typeface="Times New Roman" panose="02020603050405020304" pitchFamily="18" charset="0"/>
                <a:cs typeface="Times New Roman" panose="02020603050405020304" pitchFamily="18" charset="0"/>
              </a:rPr>
              <a:t>H</a:t>
            </a:r>
            <a:r>
              <a:rPr lang="vi-VN" sz="2600" baseline="30000" dirty="0">
                <a:latin typeface="Times New Roman" panose="02020603050405020304" pitchFamily="18" charset="0"/>
                <a:cs typeface="Times New Roman" panose="02020603050405020304" pitchFamily="18" charset="0"/>
              </a:rPr>
              <a:t>T</a:t>
            </a:r>
            <a:r>
              <a:rPr lang="vi-VN" sz="2600" dirty="0">
                <a:latin typeface="Times New Roman" panose="02020603050405020304" pitchFamily="18" charset="0"/>
                <a:cs typeface="Times New Roman" panose="02020603050405020304" pitchFamily="18" charset="0"/>
              </a:rPr>
              <a:t> là ma trận chuyển vị của ma trận </a:t>
            </a:r>
            <a:r>
              <a:rPr lang="vi-VN" sz="2600" i="1" dirty="0">
                <a:latin typeface="Times New Roman" panose="02020603050405020304" pitchFamily="18" charset="0"/>
                <a:cs typeface="Times New Roman" panose="02020603050405020304" pitchFamily="18" charset="0"/>
              </a:rPr>
              <a:t>H</a:t>
            </a:r>
            <a:r>
              <a:rPr lang="vi-VN" sz="2600" dirty="0">
                <a:latin typeface="Times New Roman" panose="02020603050405020304" pitchFamily="18" charset="0"/>
                <a:cs typeface="Times New Roman" panose="02020603050405020304" pitchFamily="18" charset="0"/>
              </a:rPr>
              <a:t> .</a:t>
            </a:r>
          </a:p>
          <a:p>
            <a:pPr marL="347663" indent="-347663">
              <a:spcBef>
                <a:spcPts val="1200"/>
              </a:spcBef>
              <a:spcAft>
                <a:spcPts val="600"/>
              </a:spcAft>
              <a:buFont typeface="Wingdings" panose="05000000000000000000" pitchFamily="2" charset="2"/>
              <a:buChar char="v"/>
            </a:pPr>
            <a:r>
              <a:rPr lang="vi-VN" sz="2600" dirty="0">
                <a:latin typeface="Times New Roman" panose="02020603050405020304" pitchFamily="18" charset="0"/>
                <a:cs typeface="Times New Roman" panose="02020603050405020304" pitchFamily="18" charset="0"/>
              </a:rPr>
              <a:t>Nếu </a:t>
            </a:r>
            <a:r>
              <a:rPr lang="vi-VN" sz="2600" i="1" dirty="0">
                <a:solidFill>
                  <a:srgbClr val="66FF33"/>
                </a:solidFill>
                <a:latin typeface="Times New Roman" panose="02020603050405020304" pitchFamily="18" charset="0"/>
                <a:cs typeface="Times New Roman" panose="02020603050405020304" pitchFamily="18" charset="0"/>
              </a:rPr>
              <a:t>c</a:t>
            </a:r>
            <a:r>
              <a:rPr lang="vi-VN" sz="2600" i="1"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sym typeface="Symbol" panose="05050102010706020507" pitchFamily="18" charset="2"/>
              </a:rPr>
              <a:t> V</a:t>
            </a:r>
            <a:r>
              <a:rPr lang="vi-VN" sz="2600" baseline="-25000" dirty="0">
                <a:latin typeface="Times New Roman" panose="02020603050405020304" pitchFamily="18" charset="0"/>
                <a:cs typeface="Times New Roman" panose="02020603050405020304" pitchFamily="18" charset="0"/>
                <a:sym typeface="Symbol" panose="05050102010706020507" pitchFamily="18" charset="2"/>
              </a:rPr>
              <a:t>-(</a:t>
            </a:r>
            <a:r>
              <a:rPr lang="vi-VN" sz="2600" i="1" baseline="-25000" dirty="0">
                <a:latin typeface="Times New Roman" panose="02020603050405020304" pitchFamily="18" charset="0"/>
                <a:cs typeface="Times New Roman" panose="02020603050405020304" pitchFamily="18" charset="0"/>
                <a:sym typeface="Symbol" panose="05050102010706020507" pitchFamily="18" charset="2"/>
              </a:rPr>
              <a:t>n,r</a:t>
            </a:r>
            <a:r>
              <a:rPr lang="vi-VN" sz="2600" baseline="-25000" dirty="0">
                <a:latin typeface="Times New Roman" panose="02020603050405020304" pitchFamily="18" charset="0"/>
                <a:cs typeface="Times New Roman" panose="02020603050405020304" pitchFamily="18" charset="0"/>
                <a:sym typeface="Symbol" panose="05050102010706020507" pitchFamily="18" charset="2"/>
              </a:rPr>
              <a:t>)</a:t>
            </a:r>
            <a:r>
              <a:rPr lang="vi-VN" sz="2600" i="1" dirty="0">
                <a:latin typeface="Times New Roman" panose="02020603050405020304" pitchFamily="18" charset="0"/>
                <a:cs typeface="Times New Roman" panose="02020603050405020304" pitchFamily="18" charset="0"/>
                <a:sym typeface="Symbol" panose="05050102010706020507" pitchFamily="18" charset="2"/>
              </a:rPr>
              <a:t> </a:t>
            </a:r>
            <a:r>
              <a:rPr lang="vi-VN" sz="2600" dirty="0">
                <a:latin typeface="Times New Roman" panose="02020603050405020304" pitchFamily="18" charset="0"/>
                <a:cs typeface="Times New Roman" panose="02020603050405020304" pitchFamily="18" charset="0"/>
              </a:rPr>
              <a:t> thì, </a:t>
            </a:r>
            <a:r>
              <a:rPr lang="vi-VN" sz="2600" i="1" dirty="0">
                <a:solidFill>
                  <a:srgbClr val="66FF33"/>
                </a:solidFill>
                <a:latin typeface="Times New Roman" panose="02020603050405020304" pitchFamily="18" charset="0"/>
                <a:cs typeface="Times New Roman" panose="02020603050405020304" pitchFamily="18" charset="0"/>
              </a:rPr>
              <a:t>c.H</a:t>
            </a:r>
            <a:r>
              <a:rPr lang="vi-VN" sz="2600" baseline="30000" dirty="0">
                <a:solidFill>
                  <a:srgbClr val="66FF33"/>
                </a:solidFill>
                <a:latin typeface="Times New Roman" panose="02020603050405020304" pitchFamily="18" charset="0"/>
                <a:cs typeface="Times New Roman" panose="02020603050405020304" pitchFamily="18" charset="0"/>
              </a:rPr>
              <a:t>T</a:t>
            </a:r>
            <a:r>
              <a:rPr lang="vi-VN" sz="2600" dirty="0">
                <a:solidFill>
                  <a:srgbClr val="66FF33"/>
                </a:solidFill>
                <a:latin typeface="Times New Roman" panose="02020603050405020304" pitchFamily="18" charset="0"/>
                <a:cs typeface="Times New Roman" panose="02020603050405020304" pitchFamily="18" charset="0"/>
              </a:rPr>
              <a:t> = </a:t>
            </a:r>
            <a:r>
              <a:rPr lang="vi-VN" sz="2600" dirty="0" smtClean="0">
                <a:solidFill>
                  <a:srgbClr val="66FF33"/>
                </a:solidFill>
                <a:latin typeface="Times New Roman" panose="02020603050405020304" pitchFamily="18" charset="0"/>
                <a:cs typeface="Times New Roman" panose="02020603050405020304" pitchFamily="18" charset="0"/>
              </a:rPr>
              <a:t>0</a:t>
            </a:r>
            <a:endParaRPr lang="vi-VN" sz="2600" b="1" dirty="0" smtClean="0">
              <a:solidFill>
                <a:srgbClr val="66FF33"/>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36</a:t>
            </a:fld>
            <a:endParaRPr lang="en-US"/>
          </a:p>
        </p:txBody>
      </p: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9" name="Straight Connector 8"/>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1102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88"/>
            <a:ext cx="11504543" cy="5491387"/>
          </a:xfrm>
        </p:spPr>
        <p:txBody>
          <a:bodyPr>
            <a:normAutofit lnSpcReduction="10000"/>
          </a:bodyPr>
          <a:lstStyle/>
          <a:p>
            <a:pPr marL="1028700" indent="-1028700">
              <a:spcBef>
                <a:spcPts val="1200"/>
              </a:spcBef>
              <a:spcAft>
                <a:spcPts val="600"/>
              </a:spcAft>
              <a:buNone/>
            </a:pPr>
            <a:r>
              <a:rPr lang="vi-VN" sz="2800" b="1" dirty="0" smtClean="0">
                <a:solidFill>
                  <a:srgbClr val="66FF33"/>
                </a:solidFill>
                <a:latin typeface="Times New Roman" panose="02020603050405020304" pitchFamily="18" charset="0"/>
                <a:cs typeface="Times New Roman" panose="02020603050405020304" pitchFamily="18" charset="0"/>
              </a:rPr>
              <a:t>3.3.2  Mã khối tuyến tính</a:t>
            </a:r>
          </a:p>
          <a:p>
            <a:pPr marL="57150" indent="-5715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Các định nghĩa:</a:t>
            </a:r>
          </a:p>
          <a:p>
            <a:pPr marL="347663" indent="-347663">
              <a:spcBef>
                <a:spcPts val="1200"/>
              </a:spcBef>
              <a:spcAft>
                <a:spcPts val="600"/>
              </a:spcAft>
              <a:buFont typeface="Wingdings" panose="05000000000000000000" pitchFamily="2" charset="2"/>
              <a:buChar char="v"/>
            </a:pPr>
            <a:r>
              <a:rPr lang="vi-VN" sz="2800" dirty="0" smtClean="0">
                <a:latin typeface="Times New Roman" panose="02020603050405020304" pitchFamily="18" charset="0"/>
                <a:cs typeface="Times New Roman" panose="02020603050405020304" pitchFamily="18" charset="0"/>
              </a:rPr>
              <a:t>Một mã khối có chiều dài </a:t>
            </a:r>
            <a:r>
              <a:rPr lang="vi-VN" sz="2800" i="1" dirty="0" smtClean="0">
                <a:latin typeface="Times New Roman" panose="02020603050405020304" pitchFamily="18" charset="0"/>
                <a:cs typeface="Times New Roman" panose="02020603050405020304" pitchFamily="18" charset="0"/>
              </a:rPr>
              <a:t>l</a:t>
            </a:r>
            <a:r>
              <a:rPr lang="vi-VN" sz="2800" dirty="0" smtClean="0">
                <a:latin typeface="Times New Roman" panose="02020603050405020304" pitchFamily="18" charset="0"/>
                <a:cs typeface="Times New Roman" panose="02020603050405020304" pitchFamily="18" charset="0"/>
              </a:rPr>
              <a:t> gồm 2</a:t>
            </a:r>
            <a:r>
              <a:rPr lang="vi-VN" sz="2800" i="1" baseline="30000" dirty="0" smtClean="0">
                <a:latin typeface="Times New Roman" panose="02020603050405020304" pitchFamily="18" charset="0"/>
                <a:cs typeface="Times New Roman" panose="02020603050405020304" pitchFamily="18" charset="0"/>
              </a:rPr>
              <a:t>k</a:t>
            </a:r>
            <a:r>
              <a:rPr lang="vi-VN" sz="2800" dirty="0" smtClean="0">
                <a:latin typeface="Times New Roman" panose="02020603050405020304" pitchFamily="18" charset="0"/>
                <a:cs typeface="Times New Roman" panose="02020603050405020304" pitchFamily="18" charset="0"/>
              </a:rPr>
              <a:t> từ mã được gọi là </a:t>
            </a:r>
            <a:r>
              <a:rPr lang="vi-VN" sz="2800" i="1" dirty="0" smtClean="0">
                <a:latin typeface="Times New Roman" panose="02020603050405020304" pitchFamily="18" charset="0"/>
                <a:cs typeface="Times New Roman" panose="02020603050405020304" pitchFamily="18" charset="0"/>
              </a:rPr>
              <a:t>mã tuyến tính </a:t>
            </a:r>
            <a:r>
              <a:rPr lang="vi-VN" sz="2800" dirty="0" smtClean="0">
                <a:latin typeface="Times New Roman" panose="02020603050405020304" pitchFamily="18" charset="0"/>
                <a:cs typeface="Times New Roman" panose="02020603050405020304" pitchFamily="18" charset="0"/>
              </a:rPr>
              <a:t>C(</a:t>
            </a:r>
            <a:r>
              <a:rPr lang="vi-VN" sz="2800" i="1" dirty="0" smtClean="0">
                <a:latin typeface="Times New Roman" panose="02020603050405020304" pitchFamily="18" charset="0"/>
                <a:cs typeface="Times New Roman" panose="02020603050405020304" pitchFamily="18" charset="0"/>
              </a:rPr>
              <a:t>n</a:t>
            </a:r>
            <a:r>
              <a:rPr lang="vi-VN" sz="2800" dirty="0" smtClean="0">
                <a:latin typeface="Times New Roman" panose="02020603050405020304" pitchFamily="18" charset="0"/>
                <a:cs typeface="Times New Roman" panose="02020603050405020304" pitchFamily="18" charset="0"/>
              </a:rPr>
              <a:t>,</a:t>
            </a:r>
            <a:r>
              <a:rPr lang="vi-VN" sz="2800" i="1" dirty="0" smtClean="0">
                <a:latin typeface="Times New Roman" panose="02020603050405020304" pitchFamily="18" charset="0"/>
                <a:cs typeface="Times New Roman" panose="02020603050405020304" pitchFamily="18" charset="0"/>
              </a:rPr>
              <a:t>k</a:t>
            </a:r>
            <a:r>
              <a:rPr lang="vi-VN" sz="2800" dirty="0" smtClean="0">
                <a:latin typeface="Times New Roman" panose="02020603050405020304" pitchFamily="18" charset="0"/>
                <a:cs typeface="Times New Roman" panose="02020603050405020304" pitchFamily="18" charset="0"/>
              </a:rPr>
              <a:t>) nếu và chỉ </a:t>
            </a:r>
            <a:r>
              <a:rPr lang="vi-VN" sz="2800" dirty="0">
                <a:latin typeface="Times New Roman" panose="02020603050405020304" pitchFamily="18" charset="0"/>
                <a:cs typeface="Times New Roman" panose="02020603050405020304" pitchFamily="18" charset="0"/>
              </a:rPr>
              <a:t>nếu 2</a:t>
            </a:r>
            <a:r>
              <a:rPr lang="vi-VN" sz="2800" i="1" baseline="30000" dirty="0">
                <a:latin typeface="Times New Roman" panose="02020603050405020304" pitchFamily="18" charset="0"/>
                <a:cs typeface="Times New Roman" panose="02020603050405020304" pitchFamily="18" charset="0"/>
              </a:rPr>
              <a:t>k</a:t>
            </a:r>
            <a:r>
              <a:rPr lang="vi-VN" sz="2800" dirty="0" smtClean="0">
                <a:latin typeface="Times New Roman" panose="02020603050405020304" pitchFamily="18" charset="0"/>
                <a:cs typeface="Times New Roman" panose="02020603050405020304" pitchFamily="18" charset="0"/>
              </a:rPr>
              <a:t> từ mã hình thành một không gian vector con </a:t>
            </a:r>
            <a:r>
              <a:rPr lang="vi-VN" sz="2800" i="1" dirty="0" smtClean="0">
                <a:latin typeface="Times New Roman" panose="02020603050405020304" pitchFamily="18" charset="0"/>
                <a:cs typeface="Times New Roman" panose="02020603050405020304" pitchFamily="18" charset="0"/>
              </a:rPr>
              <a:t>k</a:t>
            </a:r>
            <a:r>
              <a:rPr lang="vi-VN" sz="2800" dirty="0" smtClean="0">
                <a:latin typeface="Times New Roman" panose="02020603050405020304" pitchFamily="18" charset="0"/>
                <a:cs typeface="Times New Roman" panose="02020603050405020304" pitchFamily="18" charset="0"/>
              </a:rPr>
              <a:t> chiều của không gian vector </a:t>
            </a:r>
            <a:r>
              <a:rPr lang="vi-VN" sz="2800" i="1" dirty="0" smtClean="0">
                <a:latin typeface="Times New Roman" panose="02020603050405020304" pitchFamily="18" charset="0"/>
                <a:cs typeface="Times New Roman" panose="02020603050405020304" pitchFamily="18" charset="0"/>
              </a:rPr>
              <a:t>n</a:t>
            </a:r>
            <a:r>
              <a:rPr lang="vi-VN" sz="2800" dirty="0" smtClean="0">
                <a:latin typeface="Times New Roman" panose="02020603050405020304" pitchFamily="18" charset="0"/>
                <a:cs typeface="Times New Roman" panose="02020603050405020304" pitchFamily="18" charset="0"/>
              </a:rPr>
              <a:t> chiều gồm tất cả các vector </a:t>
            </a:r>
            <a:r>
              <a:rPr lang="vi-VN" sz="2800" i="1" dirty="0" smtClean="0">
                <a:latin typeface="Times New Roman" panose="02020603050405020304" pitchFamily="18" charset="0"/>
                <a:cs typeface="Times New Roman" panose="02020603050405020304" pitchFamily="18" charset="0"/>
              </a:rPr>
              <a:t>n</a:t>
            </a:r>
            <a:r>
              <a:rPr lang="vi-VN" sz="2800" dirty="0" smtClean="0">
                <a:latin typeface="Times New Roman" panose="02020603050405020304" pitchFamily="18" charset="0"/>
                <a:cs typeface="Times New Roman" panose="02020603050405020304" pitchFamily="18" charset="0"/>
              </a:rPr>
              <a:t> thành phần trên trường </a:t>
            </a:r>
            <a:r>
              <a:rPr lang="vi-VN" sz="2800" i="1" dirty="0" smtClean="0">
                <a:latin typeface="Times New Roman" panose="02020603050405020304" pitchFamily="18" charset="0"/>
                <a:cs typeface="Times New Roman" panose="02020603050405020304" pitchFamily="18" charset="0"/>
              </a:rPr>
              <a:t>GF</a:t>
            </a:r>
            <a:r>
              <a:rPr lang="vi-VN" sz="2800" dirty="0" smtClean="0">
                <a:latin typeface="Times New Roman" panose="02020603050405020304" pitchFamily="18" charset="0"/>
                <a:cs typeface="Times New Roman" panose="02020603050405020304" pitchFamily="18" charset="0"/>
              </a:rPr>
              <a:t>(2).</a:t>
            </a:r>
          </a:p>
          <a:p>
            <a:pPr marL="347663" indent="-347663">
              <a:spcBef>
                <a:spcPts val="1200"/>
              </a:spcBef>
              <a:spcAft>
                <a:spcPts val="600"/>
              </a:spcAft>
              <a:buFont typeface="Wingdings" panose="05000000000000000000" pitchFamily="2" charset="2"/>
              <a:buChar char="v"/>
            </a:pPr>
            <a:r>
              <a:rPr lang="vi-VN" sz="2800" i="1" dirty="0" smtClean="0">
                <a:solidFill>
                  <a:srgbClr val="66FF33"/>
                </a:solidFill>
                <a:latin typeface="Times New Roman" panose="02020603050405020304" pitchFamily="18" charset="0"/>
                <a:cs typeface="Times New Roman" panose="02020603050405020304" pitchFamily="18" charset="0"/>
              </a:rPr>
              <a:t>Ma trận sinh (G)</a:t>
            </a:r>
            <a:r>
              <a:rPr lang="vi-VN" sz="2800" dirty="0" smtClean="0">
                <a:latin typeface="Times New Roman" panose="02020603050405020304" pitchFamily="18" charset="0"/>
                <a:cs typeface="Times New Roman" panose="02020603050405020304" pitchFamily="18" charset="0"/>
              </a:rPr>
              <a:t>: thường được dùng để mô tả mã tuyến tính (</a:t>
            </a:r>
            <a:r>
              <a:rPr lang="vi-VN" sz="2800" i="1" dirty="0" smtClean="0">
                <a:latin typeface="Times New Roman" panose="02020603050405020304" pitchFamily="18" charset="0"/>
                <a:cs typeface="Times New Roman" panose="02020603050405020304" pitchFamily="18" charset="0"/>
              </a:rPr>
              <a:t>C). </a:t>
            </a:r>
            <a:r>
              <a:rPr lang="vi-VN" sz="2800" dirty="0" smtClean="0">
                <a:latin typeface="Times New Roman" panose="02020603050405020304" pitchFamily="18" charset="0"/>
                <a:cs typeface="Times New Roman" panose="02020603050405020304" pitchFamily="18" charset="0"/>
              </a:rPr>
              <a:t>Ma trận sinh chứa </a:t>
            </a:r>
            <a:r>
              <a:rPr lang="vi-VN" sz="2800" i="1" dirty="0" smtClean="0">
                <a:latin typeface="Times New Roman" panose="02020603050405020304" pitchFamily="18" charset="0"/>
                <a:cs typeface="Times New Roman" panose="02020603050405020304" pitchFamily="18" charset="0"/>
              </a:rPr>
              <a:t>k</a:t>
            </a:r>
            <a:r>
              <a:rPr lang="vi-VN" sz="2800" dirty="0" smtClean="0">
                <a:latin typeface="Times New Roman" panose="02020603050405020304" pitchFamily="18" charset="0"/>
                <a:cs typeface="Times New Roman" panose="02020603050405020304" pitchFamily="18" charset="0"/>
              </a:rPr>
              <a:t> từ mã độc lập tuyến tính trong </a:t>
            </a:r>
            <a:r>
              <a:rPr lang="vi-VN" sz="2800" i="1" dirty="0" smtClean="0">
                <a:latin typeface="Times New Roman" panose="02020603050405020304" pitchFamily="18" charset="0"/>
                <a:cs typeface="Times New Roman" panose="02020603050405020304" pitchFamily="18" charset="0"/>
              </a:rPr>
              <a:t>C</a:t>
            </a:r>
            <a:r>
              <a:rPr lang="vi-VN" sz="2800" dirty="0" smtClean="0">
                <a:latin typeface="Times New Roman" panose="02020603050405020304" pitchFamily="18" charset="0"/>
                <a:cs typeface="Times New Roman" panose="02020603050405020304" pitchFamily="18" charset="0"/>
              </a:rPr>
              <a:t>.</a:t>
            </a:r>
          </a:p>
          <a:p>
            <a:pPr marL="347663" indent="-347663">
              <a:spcBef>
                <a:spcPts val="1200"/>
              </a:spcBef>
              <a:spcAft>
                <a:spcPts val="600"/>
              </a:spcAft>
              <a:buFont typeface="Wingdings" panose="05000000000000000000" pitchFamily="2" charset="2"/>
              <a:buChar char="v"/>
            </a:pPr>
            <a:r>
              <a:rPr lang="vi-VN" sz="2800" i="1" dirty="0">
                <a:solidFill>
                  <a:srgbClr val="66FF33"/>
                </a:solidFill>
                <a:latin typeface="Times New Roman" panose="02020603050405020304" pitchFamily="18" charset="0"/>
                <a:cs typeface="Times New Roman" panose="02020603050405020304" pitchFamily="18" charset="0"/>
              </a:rPr>
              <a:t>Ma trận kiểm tra </a:t>
            </a:r>
            <a:r>
              <a:rPr lang="vi-VN" sz="2800" dirty="0" smtClean="0">
                <a:solidFill>
                  <a:srgbClr val="66FF33"/>
                </a:solidFill>
                <a:latin typeface="Times New Roman" panose="02020603050405020304" pitchFamily="18" charset="0"/>
                <a:cs typeface="Times New Roman" panose="02020603050405020304" pitchFamily="18" charset="0"/>
              </a:rPr>
              <a:t>(</a:t>
            </a:r>
            <a:r>
              <a:rPr lang="vi-VN" sz="2800" i="1" dirty="0" smtClean="0">
                <a:solidFill>
                  <a:srgbClr val="66FF33"/>
                </a:solidFill>
                <a:latin typeface="Times New Roman" panose="02020603050405020304" pitchFamily="18" charset="0"/>
                <a:cs typeface="Times New Roman" panose="02020603050405020304" pitchFamily="18" charset="0"/>
              </a:rPr>
              <a:t>H</a:t>
            </a:r>
            <a:r>
              <a:rPr lang="vi-VN" sz="2800" dirty="0" smtClean="0">
                <a:solidFill>
                  <a:srgbClr val="66FF33"/>
                </a:solidFill>
                <a:latin typeface="Times New Roman" panose="02020603050405020304" pitchFamily="18" charset="0"/>
                <a:cs typeface="Times New Roman" panose="02020603050405020304" pitchFamily="18" charset="0"/>
              </a:rPr>
              <a:t>):</a:t>
            </a:r>
            <a:r>
              <a:rPr lang="vi-VN" sz="2800" dirty="0" smtClean="0">
                <a:latin typeface="Times New Roman" panose="02020603050405020304" pitchFamily="18" charset="0"/>
                <a:cs typeface="Times New Roman" panose="02020603050405020304" pitchFamily="18" charset="0"/>
              </a:rPr>
              <a:t> là ma trận có kích thước (</a:t>
            </a:r>
            <a:r>
              <a:rPr lang="vi-VN" sz="2800" i="1" dirty="0" smtClean="0">
                <a:latin typeface="Times New Roman" panose="02020603050405020304" pitchFamily="18" charset="0"/>
                <a:cs typeface="Times New Roman" panose="02020603050405020304" pitchFamily="18" charset="0"/>
              </a:rPr>
              <a:t>n – k</a:t>
            </a:r>
            <a:r>
              <a:rPr lang="vi-VN" sz="2800" dirty="0" smtClean="0">
                <a:latin typeface="Times New Roman" panose="02020603050405020304" pitchFamily="18" charset="0"/>
                <a:cs typeface="Times New Roman" panose="02020603050405020304" pitchFamily="18" charset="0"/>
              </a:rPr>
              <a:t>) x </a:t>
            </a:r>
            <a:r>
              <a:rPr lang="vi-VN" sz="2800" i="1" dirty="0" smtClean="0">
                <a:latin typeface="Times New Roman" panose="02020603050405020304" pitchFamily="18" charset="0"/>
                <a:cs typeface="Times New Roman" panose="02020603050405020304" pitchFamily="18" charset="0"/>
              </a:rPr>
              <a:t>n</a:t>
            </a:r>
            <a:r>
              <a:rPr lang="vi-VN" sz="2800" dirty="0" smtClean="0">
                <a:latin typeface="Times New Roman" panose="02020603050405020304" pitchFamily="18" charset="0"/>
                <a:cs typeface="Times New Roman" panose="02020603050405020304" pitchFamily="18" charset="0"/>
              </a:rPr>
              <a:t> sao cho </a:t>
            </a:r>
            <a:r>
              <a:rPr lang="vi-VN" sz="2800" i="1" dirty="0" smtClean="0">
                <a:solidFill>
                  <a:srgbClr val="66FF33"/>
                </a:solidFill>
                <a:latin typeface="Times New Roman" panose="02020603050405020304" pitchFamily="18" charset="0"/>
                <a:cs typeface="Times New Roman" panose="02020603050405020304" pitchFamily="18" charset="0"/>
              </a:rPr>
              <a:t>G.H</a:t>
            </a:r>
            <a:r>
              <a:rPr lang="vi-VN" sz="2800" baseline="30000" dirty="0" smtClean="0">
                <a:solidFill>
                  <a:srgbClr val="66FF33"/>
                </a:solidFill>
                <a:latin typeface="Times New Roman" panose="02020603050405020304" pitchFamily="18" charset="0"/>
                <a:cs typeface="Times New Roman" panose="02020603050405020304" pitchFamily="18" charset="0"/>
              </a:rPr>
              <a:t>T</a:t>
            </a:r>
            <a:r>
              <a:rPr lang="vi-VN" sz="2800" dirty="0" smtClean="0">
                <a:solidFill>
                  <a:srgbClr val="66FF33"/>
                </a:solidFill>
                <a:latin typeface="Times New Roman" panose="02020603050405020304" pitchFamily="18" charset="0"/>
                <a:cs typeface="Times New Roman" panose="02020603050405020304" pitchFamily="18" charset="0"/>
              </a:rPr>
              <a:t> = 0</a:t>
            </a:r>
            <a:r>
              <a:rPr lang="vi-VN" sz="2800" dirty="0" smtClean="0">
                <a:latin typeface="Times New Roman" panose="02020603050405020304" pitchFamily="18" charset="0"/>
                <a:cs typeface="Times New Roman" panose="02020603050405020304" pitchFamily="18" charset="0"/>
              </a:rPr>
              <a:t>, với </a:t>
            </a:r>
            <a:r>
              <a:rPr lang="vi-VN" sz="2800" i="1" dirty="0" smtClean="0">
                <a:latin typeface="Times New Roman" panose="02020603050405020304" pitchFamily="18" charset="0"/>
                <a:cs typeface="Times New Roman" panose="02020603050405020304" pitchFamily="18" charset="0"/>
              </a:rPr>
              <a:t>H</a:t>
            </a:r>
            <a:r>
              <a:rPr lang="vi-VN" sz="2800" baseline="30000" dirty="0" smtClean="0">
                <a:latin typeface="Times New Roman" panose="02020603050405020304" pitchFamily="18" charset="0"/>
                <a:cs typeface="Times New Roman" panose="02020603050405020304" pitchFamily="18" charset="0"/>
              </a:rPr>
              <a:t>T</a:t>
            </a:r>
            <a:r>
              <a:rPr lang="vi-VN" sz="2800" dirty="0" smtClean="0">
                <a:latin typeface="Times New Roman" panose="02020603050405020304" pitchFamily="18" charset="0"/>
                <a:cs typeface="Times New Roman" panose="02020603050405020304" pitchFamily="18" charset="0"/>
              </a:rPr>
              <a:t> là ma trận chuyển vị của ma trận </a:t>
            </a:r>
            <a:r>
              <a:rPr lang="vi-VN" sz="2800" i="1" dirty="0" smtClean="0">
                <a:latin typeface="Times New Roman" panose="02020603050405020304" pitchFamily="18" charset="0"/>
                <a:cs typeface="Times New Roman" panose="02020603050405020304" pitchFamily="18" charset="0"/>
              </a:rPr>
              <a:t>H</a:t>
            </a:r>
            <a:r>
              <a:rPr lang="vi-VN" sz="2800" dirty="0" smtClean="0">
                <a:latin typeface="Times New Roman" panose="02020603050405020304" pitchFamily="18" charset="0"/>
                <a:cs typeface="Times New Roman" panose="02020603050405020304" pitchFamily="18" charset="0"/>
              </a:rPr>
              <a:t> .</a:t>
            </a:r>
          </a:p>
          <a:p>
            <a:pPr marL="347663" indent="-347663">
              <a:spcBef>
                <a:spcPts val="1200"/>
              </a:spcBef>
              <a:spcAft>
                <a:spcPts val="600"/>
              </a:spcAft>
              <a:buFont typeface="Wingdings" panose="05000000000000000000" pitchFamily="2" charset="2"/>
              <a:buChar char="v"/>
            </a:pPr>
            <a:r>
              <a:rPr lang="vi-VN" sz="2800" dirty="0" smtClean="0">
                <a:latin typeface="Times New Roman" panose="02020603050405020304" pitchFamily="18" charset="0"/>
                <a:cs typeface="Times New Roman" panose="02020603050405020304" pitchFamily="18" charset="0"/>
              </a:rPr>
              <a:t>Nếu </a:t>
            </a:r>
            <a:r>
              <a:rPr lang="vi-VN" sz="2800" i="1" dirty="0" smtClean="0">
                <a:solidFill>
                  <a:srgbClr val="66FF33"/>
                </a:solidFill>
                <a:latin typeface="Times New Roman" panose="02020603050405020304" pitchFamily="18" charset="0"/>
                <a:cs typeface="Times New Roman" panose="02020603050405020304" pitchFamily="18" charset="0"/>
              </a:rPr>
              <a:t>c</a:t>
            </a:r>
            <a:r>
              <a:rPr lang="vi-VN" sz="2800" i="1"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sym typeface="Symbol" panose="05050102010706020507" pitchFamily="18" charset="2"/>
              </a:rPr>
              <a:t> V</a:t>
            </a:r>
            <a:r>
              <a:rPr lang="vi-VN" sz="2800" baseline="-250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800" i="1" baseline="-25000" dirty="0" smtClean="0">
                <a:latin typeface="Times New Roman" panose="02020603050405020304" pitchFamily="18" charset="0"/>
                <a:cs typeface="Times New Roman" panose="02020603050405020304" pitchFamily="18" charset="0"/>
                <a:sym typeface="Symbol" panose="05050102010706020507" pitchFamily="18" charset="2"/>
              </a:rPr>
              <a:t>n,r</a:t>
            </a:r>
            <a:r>
              <a:rPr lang="vi-VN" sz="2800" baseline="-25000" dirty="0" smtClean="0">
                <a:latin typeface="Times New Roman" panose="02020603050405020304" pitchFamily="18" charset="0"/>
                <a:cs typeface="Times New Roman" panose="02020603050405020304" pitchFamily="18" charset="0"/>
                <a:sym typeface="Symbol" panose="05050102010706020507" pitchFamily="18" charset="2"/>
              </a:rPr>
              <a:t>)</a:t>
            </a:r>
            <a:r>
              <a:rPr lang="vi-VN" sz="2800" i="1" dirty="0" smtClean="0">
                <a:latin typeface="Times New Roman" panose="02020603050405020304" pitchFamily="18" charset="0"/>
                <a:cs typeface="Times New Roman" panose="02020603050405020304" pitchFamily="18" charset="0"/>
                <a:sym typeface="Symbol" panose="05050102010706020507" pitchFamily="18" charset="2"/>
              </a:rPr>
              <a:t> </a:t>
            </a:r>
            <a:r>
              <a:rPr lang="vi-VN" sz="2800" dirty="0" smtClean="0">
                <a:latin typeface="Times New Roman" panose="02020603050405020304" pitchFamily="18" charset="0"/>
                <a:cs typeface="Times New Roman" panose="02020603050405020304" pitchFamily="18" charset="0"/>
              </a:rPr>
              <a:t> thì, </a:t>
            </a:r>
            <a:r>
              <a:rPr lang="vi-VN" sz="2800" i="1" dirty="0" smtClean="0">
                <a:solidFill>
                  <a:srgbClr val="66FF33"/>
                </a:solidFill>
                <a:latin typeface="Times New Roman" panose="02020603050405020304" pitchFamily="18" charset="0"/>
                <a:cs typeface="Times New Roman" panose="02020603050405020304" pitchFamily="18" charset="0"/>
              </a:rPr>
              <a:t>c.H</a:t>
            </a:r>
            <a:r>
              <a:rPr lang="vi-VN" sz="2800" baseline="30000" dirty="0" smtClean="0">
                <a:solidFill>
                  <a:srgbClr val="66FF33"/>
                </a:solidFill>
                <a:latin typeface="Times New Roman" panose="02020603050405020304" pitchFamily="18" charset="0"/>
                <a:cs typeface="Times New Roman" panose="02020603050405020304" pitchFamily="18" charset="0"/>
              </a:rPr>
              <a:t>T</a:t>
            </a:r>
            <a:r>
              <a:rPr lang="vi-VN" sz="2800" dirty="0" smtClean="0">
                <a:solidFill>
                  <a:srgbClr val="66FF33"/>
                </a:solidFill>
                <a:latin typeface="Times New Roman" panose="02020603050405020304" pitchFamily="18" charset="0"/>
                <a:cs typeface="Times New Roman" panose="02020603050405020304" pitchFamily="18" charset="0"/>
              </a:rPr>
              <a:t> </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rPr>
              <a:t>0</a:t>
            </a:r>
            <a:endParaRPr lang="vi-VN" sz="2800" dirty="0" smtClean="0">
              <a:latin typeface="Times New Roman" panose="02020603050405020304" pitchFamily="18" charset="0"/>
              <a:cs typeface="Times New Roman" panose="02020603050405020304" pitchFamily="18" charset="0"/>
            </a:endParaRPr>
          </a:p>
          <a:p>
            <a:pPr marL="57150" indent="-57150">
              <a:spcBef>
                <a:spcPts val="1200"/>
              </a:spcBef>
              <a:spcAft>
                <a:spcPts val="600"/>
              </a:spcAft>
              <a:buNone/>
            </a:pPr>
            <a:endParaRPr lang="vi-VN" sz="28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37</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9298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950" y="1052289"/>
            <a:ext cx="11772900" cy="5491387"/>
          </a:xfrm>
        </p:spPr>
        <p:txBody>
          <a:bodyPr>
            <a:noAutofit/>
          </a:bodyPr>
          <a:lstStyle/>
          <a:p>
            <a:pPr marL="1028700" indent="-1028700">
              <a:spcBef>
                <a:spcPts val="1200"/>
              </a:spcBef>
              <a:spcAft>
                <a:spcPts val="600"/>
              </a:spcAft>
              <a:buNone/>
            </a:pPr>
            <a:r>
              <a:rPr lang="vi-VN" sz="2800" b="1" dirty="0">
                <a:solidFill>
                  <a:srgbClr val="66FF33"/>
                </a:solidFill>
                <a:latin typeface="Times New Roman" panose="02020603050405020304" pitchFamily="18" charset="0"/>
                <a:cs typeface="Times New Roman" panose="02020603050405020304" pitchFamily="18" charset="0"/>
              </a:rPr>
              <a:t>3.3.2  Mã khối tuyến tính</a:t>
            </a:r>
          </a:p>
          <a:p>
            <a:pPr marL="457200" indent="-457200">
              <a:spcBef>
                <a:spcPts val="1200"/>
              </a:spcBef>
              <a:spcAft>
                <a:spcPts val="600"/>
              </a:spcAft>
              <a:buFont typeface="Wingdings" panose="05000000000000000000" pitchFamily="2" charset="2"/>
              <a:buChar char="v"/>
            </a:pPr>
            <a:r>
              <a:rPr lang="vi-VN" sz="2800" dirty="0">
                <a:latin typeface="Times New Roman" panose="02020603050405020304" pitchFamily="18" charset="0"/>
                <a:cs typeface="Times New Roman" panose="02020603050405020304" pitchFamily="18" charset="0"/>
              </a:rPr>
              <a:t>Tốc độ mã hóa: </a:t>
            </a:r>
            <a:endParaRPr lang="vi-VN" sz="2800" dirty="0" smtClean="0">
              <a:latin typeface="Times New Roman" panose="02020603050405020304" pitchFamily="18" charset="0"/>
              <a:cs typeface="Times New Roman" panose="02020603050405020304" pitchFamily="18" charset="0"/>
            </a:endParaRPr>
          </a:p>
          <a:p>
            <a:pPr marL="457200" indent="-457200">
              <a:spcBef>
                <a:spcPts val="1200"/>
              </a:spcBef>
              <a:spcAft>
                <a:spcPts val="600"/>
              </a:spcAft>
              <a:buFont typeface="Wingdings" panose="05000000000000000000" pitchFamily="2" charset="2"/>
              <a:buChar char="v"/>
            </a:pPr>
            <a:r>
              <a:rPr lang="vi-VN" sz="2800" dirty="0" smtClean="0">
                <a:latin typeface="Times New Roman" panose="02020603050405020304" pitchFamily="18" charset="0"/>
                <a:cs typeface="Times New Roman" panose="02020603050405020304" pitchFamily="18" charset="0"/>
              </a:rPr>
              <a:t>Số mã hệ thống tuyến tính:</a:t>
            </a:r>
          </a:p>
          <a:p>
            <a:pPr marL="0" indent="0">
              <a:spcBef>
                <a:spcPts val="1200"/>
              </a:spcBef>
              <a:spcAft>
                <a:spcPts val="600"/>
              </a:spcAft>
              <a:buNone/>
            </a:pPr>
            <a:r>
              <a:rPr lang="vi-VN" sz="2800" u="sng" dirty="0">
                <a:latin typeface="Times New Roman" panose="02020603050405020304" pitchFamily="18" charset="0"/>
                <a:cs typeface="Times New Roman" panose="02020603050405020304" pitchFamily="18" charset="0"/>
              </a:rPr>
              <a:t>Ví dụ</a:t>
            </a:r>
            <a:r>
              <a:rPr lang="vi-VN" sz="2800" dirty="0">
                <a:latin typeface="Times New Roman" panose="02020603050405020304" pitchFamily="18" charset="0"/>
                <a:cs typeface="Times New Roman" panose="02020603050405020304" pitchFamily="18" charset="0"/>
              </a:rPr>
              <a:t>: Cho mã tuyến tính (7,4), mã này có số mã hệ thống tuyến tính là </a:t>
            </a:r>
            <a:r>
              <a:rPr lang="vi-VN" sz="2800" dirty="0" smtClean="0">
                <a:latin typeface="Times New Roman" panose="02020603050405020304" pitchFamily="18" charset="0"/>
                <a:cs typeface="Times New Roman" panose="02020603050405020304" pitchFamily="18" charset="0"/>
              </a:rPr>
              <a:t>165 và các bit mã được chọn từ các dạng tuyến tính như sau:</a:t>
            </a:r>
          </a:p>
          <a:p>
            <a:pPr marL="0" indent="0">
              <a:spcBef>
                <a:spcPts val="1200"/>
              </a:spcBef>
              <a:spcAft>
                <a:spcPts val="600"/>
              </a:spcAft>
              <a:buNone/>
            </a:pPr>
            <a:endParaRPr lang="vi-VN" sz="28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dirty="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 </a:t>
            </a:r>
          </a:p>
          <a:p>
            <a:pPr marL="0" indent="0">
              <a:spcBef>
                <a:spcPts val="1200"/>
              </a:spcBef>
              <a:spcAft>
                <a:spcPts val="600"/>
              </a:spcAft>
              <a:buNone/>
            </a:pPr>
            <a:endParaRPr lang="vi-VN" sz="2800" dirty="0">
              <a:latin typeface="Times New Roman" panose="02020603050405020304" pitchFamily="18" charset="0"/>
              <a:cs typeface="Times New Roman" panose="02020603050405020304" pitchFamily="18" charset="0"/>
            </a:endParaRPr>
          </a:p>
          <a:p>
            <a:pPr marL="457200" indent="-457200">
              <a:spcBef>
                <a:spcPts val="1200"/>
              </a:spcBef>
              <a:spcAft>
                <a:spcPts val="600"/>
              </a:spcAft>
              <a:buFont typeface="Wingdings" panose="05000000000000000000" pitchFamily="2" charset="2"/>
              <a:buChar char="v"/>
            </a:pPr>
            <a:endParaRPr lang="vi-VN" sz="28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baseline="-250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baseline="-25000" dirty="0">
              <a:latin typeface="Times New Roman" panose="02020603050405020304" pitchFamily="18" charset="0"/>
              <a:cs typeface="Times New Roman" panose="02020603050405020304" pitchFamily="18" charset="0"/>
            </a:endParaRPr>
          </a:p>
          <a:p>
            <a:pPr marL="0" indent="0">
              <a:spcBef>
                <a:spcPts val="1200"/>
              </a:spcBef>
              <a:spcAft>
                <a:spcPts val="600"/>
              </a:spcAft>
              <a:buNone/>
            </a:pPr>
            <a:r>
              <a:rPr lang="vi-VN" sz="2800" baseline="-25000" dirty="0" smtClean="0">
                <a:latin typeface="Times New Roman" panose="02020603050405020304" pitchFamily="18" charset="0"/>
                <a:cs typeface="Times New Roman" panose="02020603050405020304" pitchFamily="18" charset="0"/>
              </a:rPr>
              <a:t> </a:t>
            </a: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38</a:t>
            </a:fld>
            <a:endParaRPr lang="en-US"/>
          </a:p>
        </p:txBody>
      </p:sp>
      <mc:AlternateContent xmlns:mc="http://schemas.openxmlformats.org/markup-compatibility/2006" xmlns:a14="http://schemas.microsoft.com/office/drawing/2010/main">
        <mc:Choice Requires="a14">
          <p:sp>
            <p:nvSpPr>
              <p:cNvPr id="8" name="Rectangle 7"/>
              <p:cNvSpPr/>
              <p:nvPr/>
            </p:nvSpPr>
            <p:spPr>
              <a:xfrm>
                <a:off x="4761319" y="2267171"/>
                <a:ext cx="1964512" cy="606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𝑁</m:t>
                          </m:r>
                        </m:e>
                        <m:sub>
                          <m:r>
                            <a:rPr lang="en-US" sz="2800" i="1">
                              <a:solidFill>
                                <a:srgbClr val="66FF33"/>
                              </a:solidFill>
                              <a:latin typeface="Cambria Math" panose="02040503050406030204" pitchFamily="18" charset="0"/>
                            </a:rPr>
                            <m:t>𝐺</m:t>
                          </m:r>
                        </m:sub>
                      </m:sSub>
                      <m:r>
                        <a:rPr lang="en-US" sz="2800" i="0">
                          <a:solidFill>
                            <a:srgbClr val="66FF33"/>
                          </a:solidFill>
                          <a:latin typeface="Cambria Math" panose="02040503050406030204" pitchFamily="18" charset="0"/>
                        </a:rPr>
                        <m:t>=</m:t>
                      </m:r>
                      <m:sSubSup>
                        <m:sSubSupPr>
                          <m:ctrlPr>
                            <a:rPr lang="en-US" sz="2800" i="1">
                              <a:solidFill>
                                <a:srgbClr val="66FF33"/>
                              </a:solidFill>
                              <a:latin typeface="Cambria Math" panose="02040503050406030204" pitchFamily="18" charset="0"/>
                            </a:rPr>
                          </m:ctrlPr>
                        </m:sSubSupPr>
                        <m:e>
                          <m:r>
                            <a:rPr lang="en-US" sz="2800" i="1">
                              <a:solidFill>
                                <a:srgbClr val="66FF33"/>
                              </a:solidFill>
                              <a:latin typeface="Cambria Math" panose="02040503050406030204" pitchFamily="18" charset="0"/>
                            </a:rPr>
                            <m:t>𝐶</m:t>
                          </m:r>
                        </m:e>
                        <m:sub>
                          <m:r>
                            <a:rPr lang="en-US" sz="2800" i="1">
                              <a:solidFill>
                                <a:srgbClr val="66FF33"/>
                              </a:solidFill>
                              <a:latin typeface="Cambria Math" panose="02040503050406030204" pitchFamily="18" charset="0"/>
                            </a:rPr>
                            <m:t>𝑛</m:t>
                          </m:r>
                          <m:r>
                            <a:rPr lang="en-US" sz="2800" i="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𝑘</m:t>
                          </m:r>
                        </m:sub>
                        <m:sup>
                          <m:r>
                            <a:rPr lang="en-US" sz="2800" i="1">
                              <a:solidFill>
                                <a:srgbClr val="66FF33"/>
                              </a:solidFill>
                              <a:latin typeface="Cambria Math" panose="02040503050406030204" pitchFamily="18" charset="0"/>
                            </a:rPr>
                            <m:t>𝑛</m:t>
                          </m:r>
                          <m:r>
                            <a:rPr lang="en-US" sz="2800" i="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𝑘</m:t>
                          </m:r>
                        </m:sup>
                      </m:sSubSup>
                    </m:oMath>
                  </m:oMathPara>
                </a14:m>
                <a:endParaRPr lang="en-US" sz="2800" dirty="0">
                  <a:solidFill>
                    <a:srgbClr val="66FF33"/>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761319" y="2267171"/>
                <a:ext cx="1964512" cy="60671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371262" y="4700863"/>
                <a:ext cx="5130059"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𝐺</m:t>
                          </m:r>
                        </m:sub>
                      </m:sSub>
                      <m:r>
                        <a:rPr lang="en-US" sz="2800" i="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𝐶</m:t>
                          </m:r>
                        </m:e>
                        <m:sub>
                          <m:r>
                            <a:rPr lang="en-US" sz="2800" i="1">
                              <a:latin typeface="Cambria Math" panose="02040503050406030204" pitchFamily="18" charset="0"/>
                            </a:rPr>
                            <m:t>𝑛</m:t>
                          </m:r>
                          <m:r>
                            <a:rPr lang="en-US" sz="2800" i="0">
                              <a:latin typeface="Cambria Math" panose="02040503050406030204" pitchFamily="18" charset="0"/>
                            </a:rPr>
                            <m:t>+</m:t>
                          </m:r>
                          <m:r>
                            <a:rPr lang="en-US" sz="2800" i="1">
                              <a:latin typeface="Cambria Math" panose="02040503050406030204" pitchFamily="18" charset="0"/>
                            </a:rPr>
                            <m:t>𝑘</m:t>
                          </m:r>
                        </m:sub>
                        <m:sup>
                          <m:r>
                            <a:rPr lang="en-US" sz="2800" i="1">
                              <a:latin typeface="Cambria Math" panose="02040503050406030204" pitchFamily="18" charset="0"/>
                            </a:rPr>
                            <m:t>𝑛</m:t>
                          </m:r>
                          <m:r>
                            <a:rPr lang="en-US" sz="2800" i="0">
                              <a:latin typeface="Cambria Math" panose="02040503050406030204" pitchFamily="18" charset="0"/>
                            </a:rPr>
                            <m:t>−</m:t>
                          </m:r>
                          <m:r>
                            <a:rPr lang="en-US" sz="2800" i="1">
                              <a:latin typeface="Cambria Math" panose="02040503050406030204" pitchFamily="18" charset="0"/>
                            </a:rPr>
                            <m:t>𝑘</m:t>
                          </m:r>
                        </m:sup>
                      </m:sSubSup>
                      <m:r>
                        <a:rPr lang="en-US" sz="2800" i="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𝐶</m:t>
                          </m:r>
                        </m:e>
                        <m:sub>
                          <m:r>
                            <a:rPr lang="en-US" sz="2800" i="0">
                              <a:latin typeface="Cambria Math" panose="02040503050406030204" pitchFamily="18" charset="0"/>
                            </a:rPr>
                            <m:t>11</m:t>
                          </m:r>
                        </m:sub>
                        <m:sup>
                          <m:r>
                            <a:rPr lang="en-US" sz="2800" i="0">
                              <a:latin typeface="Cambria Math" panose="02040503050406030204" pitchFamily="18" charset="0"/>
                            </a:rPr>
                            <m:t>3</m:t>
                          </m:r>
                        </m:sup>
                      </m:sSubSup>
                      <m:r>
                        <a:rPr lang="en-US" sz="2800" i="0">
                          <a:latin typeface="Cambria Math" panose="02040503050406030204" pitchFamily="18" charset="0"/>
                        </a:rPr>
                        <m:t>=</m:t>
                      </m:r>
                      <m:f>
                        <m:fPr>
                          <m:ctrlPr>
                            <a:rPr lang="en-US" sz="2800" i="1">
                              <a:latin typeface="Cambria Math" panose="02040503050406030204" pitchFamily="18" charset="0"/>
                            </a:rPr>
                          </m:ctrlPr>
                        </m:fPr>
                        <m:num>
                          <m:r>
                            <a:rPr lang="en-US" sz="2800" i="0">
                              <a:latin typeface="Cambria Math" panose="02040503050406030204" pitchFamily="18" charset="0"/>
                            </a:rPr>
                            <m:t>11!</m:t>
                          </m:r>
                        </m:num>
                        <m:den>
                          <m:r>
                            <a:rPr lang="en-US" sz="2800" i="0">
                              <a:latin typeface="Cambria Math" panose="02040503050406030204" pitchFamily="18" charset="0"/>
                            </a:rPr>
                            <m:t>3!8!</m:t>
                          </m:r>
                        </m:den>
                      </m:f>
                      <m:r>
                        <a:rPr lang="en-US" sz="2800" i="0">
                          <a:latin typeface="Cambria Math" panose="02040503050406030204" pitchFamily="18" charset="0"/>
                        </a:rPr>
                        <m:t>=165</m:t>
                      </m:r>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6371262" y="4700863"/>
                <a:ext cx="5130059" cy="90178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10447" y="1442993"/>
                <a:ext cx="1203984" cy="9103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FF00"/>
                          </a:solidFill>
                          <a:latin typeface="Cambria Math" panose="02040503050406030204" pitchFamily="18" charset="0"/>
                        </a:rPr>
                        <m:t>𝑅</m:t>
                      </m:r>
                      <m:r>
                        <a:rPr lang="en-US" sz="2800" i="0">
                          <a:solidFill>
                            <a:srgbClr val="FFFF00"/>
                          </a:solidFill>
                          <a:latin typeface="Cambria Math" panose="02040503050406030204" pitchFamily="18" charset="0"/>
                        </a:rPr>
                        <m:t>=</m:t>
                      </m:r>
                      <m:f>
                        <m:fPr>
                          <m:ctrlPr>
                            <a:rPr lang="en-US" sz="2800" i="1">
                              <a:solidFill>
                                <a:srgbClr val="FFFF00"/>
                              </a:solidFill>
                              <a:latin typeface="Cambria Math" panose="02040503050406030204" pitchFamily="18" charset="0"/>
                            </a:rPr>
                          </m:ctrlPr>
                        </m:fPr>
                        <m:num>
                          <m:r>
                            <a:rPr lang="en-US" sz="2800" i="1">
                              <a:solidFill>
                                <a:srgbClr val="FFFF00"/>
                              </a:solidFill>
                              <a:latin typeface="Cambria Math" panose="02040503050406030204" pitchFamily="18" charset="0"/>
                            </a:rPr>
                            <m:t>𝑘</m:t>
                          </m:r>
                        </m:num>
                        <m:den>
                          <m:r>
                            <a:rPr lang="en-US" sz="2800" i="1">
                              <a:solidFill>
                                <a:srgbClr val="FFFF00"/>
                              </a:solidFill>
                              <a:latin typeface="Cambria Math" panose="02040503050406030204" pitchFamily="18" charset="0"/>
                            </a:rPr>
                            <m:t>𝑛</m:t>
                          </m:r>
                        </m:den>
                      </m:f>
                    </m:oMath>
                  </m:oMathPara>
                </a14:m>
                <a:endParaRPr lang="en-US" sz="2800" dirty="0">
                  <a:solidFill>
                    <a:srgbClr val="FFFF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3110447" y="1442993"/>
                <a:ext cx="1203984" cy="91031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89560" y="3821923"/>
                <a:ext cx="4642745" cy="20812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0">
                                    <a:latin typeface="Cambria Math" panose="02040503050406030204" pitchFamily="18" charset="0"/>
                                  </a:rPr>
                                  <m:t>0</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0</m:t>
                                </m:r>
                              </m:sub>
                            </m:sSub>
                            <m:r>
                              <a:rPr lang="en-US" sz="2800" i="0">
                                <a:latin typeface="Cambria Math" panose="02040503050406030204" pitchFamily="18" charset="0"/>
                              </a:rPr>
                              <m:t>;</m:t>
                            </m:r>
                            <m:r>
                              <m:rPr>
                                <m:nor/>
                              </m:rP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0">
                                    <a:latin typeface="Cambria Math" panose="02040503050406030204" pitchFamily="18" charset="0"/>
                                  </a:rPr>
                                  <m:t>4</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0</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2</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1</m:t>
                                </m:r>
                              </m:sub>
                            </m:sSub>
                            <m:r>
                              <a:rPr lang="en-US" sz="2800" i="0">
                                <a:latin typeface="Cambria Math" panose="02040503050406030204" pitchFamily="18" charset="0"/>
                              </a:rPr>
                              <m:t>;</m:t>
                            </m:r>
                            <m:r>
                              <m:rPr>
                                <m:nor/>
                              </m:rP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0">
                                    <a:latin typeface="Cambria Math" panose="02040503050406030204" pitchFamily="18" charset="0"/>
                                  </a:rPr>
                                  <m:t>5</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2</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3</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0">
                                    <a:latin typeface="Cambria Math" panose="02040503050406030204" pitchFamily="18" charset="0"/>
                                  </a:rPr>
                                  <m:t>2</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2</m:t>
                                </m:r>
                              </m:sub>
                            </m:sSub>
                            <m:r>
                              <a:rPr lang="en-US" sz="2800" i="0">
                                <a:latin typeface="Cambria Math" panose="02040503050406030204" pitchFamily="18" charset="0"/>
                              </a:rPr>
                              <m:t>;</m:t>
                            </m:r>
                            <m:r>
                              <m:rPr>
                                <m:nor/>
                              </m:rP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0">
                                    <a:latin typeface="Cambria Math" panose="02040503050406030204" pitchFamily="18" charset="0"/>
                                  </a:rPr>
                                  <m:t>6</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0</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3</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0">
                                    <a:latin typeface="Cambria Math" panose="02040503050406030204" pitchFamily="18" charset="0"/>
                                  </a:rPr>
                                  <m:t>3</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0">
                                    <a:latin typeface="Cambria Math" panose="02040503050406030204" pitchFamily="18" charset="0"/>
                                  </a:rPr>
                                  <m:t>3</m:t>
                                </m:r>
                              </m:sub>
                            </m:sSub>
                            <m:r>
                              <a:rPr lang="en-US" sz="2800" i="0">
                                <a:latin typeface="Cambria Math" panose="02040503050406030204" pitchFamily="18" charset="0"/>
                              </a:rPr>
                              <m:t>;</m:t>
                            </m:r>
                          </m:e>
                        </m:mr>
                      </m:m>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289560" y="3821923"/>
                <a:ext cx="4642745" cy="2081275"/>
              </a:xfrm>
              <a:prstGeom prst="rect">
                <a:avLst/>
              </a:prstGeom>
              <a:blipFill rotWithShape="0">
                <a:blip r:embed="rId5"/>
                <a:stretch>
                  <a:fillRect/>
                </a:stretch>
              </a:blipFill>
            </p:spPr>
            <p:txBody>
              <a:bodyPr/>
              <a:lstStyle/>
              <a:p>
                <a:r>
                  <a:rPr lang="en-US">
                    <a:noFill/>
                  </a:rPr>
                  <a:t> </a:t>
                </a:r>
              </a:p>
            </p:txBody>
          </p:sp>
        </mc:Fallback>
      </mc:AlternateContent>
      <p:sp>
        <p:nvSpPr>
          <p:cNvPr id="15" name="Right Arrow 14"/>
          <p:cNvSpPr/>
          <p:nvPr/>
        </p:nvSpPr>
        <p:spPr>
          <a:xfrm>
            <a:off x="5635194" y="3992950"/>
            <a:ext cx="498763" cy="908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252931" y="4185562"/>
            <a:ext cx="2526654" cy="523220"/>
          </a:xfrm>
          <a:prstGeom prst="rect">
            <a:avLst/>
          </a:prstGeom>
        </p:spPr>
        <p:txBody>
          <a:bodyPr wrap="none">
            <a:spAutoFit/>
          </a:bodyPr>
          <a:lstStyle/>
          <a:p>
            <a:pPr>
              <a:spcBef>
                <a:spcPts val="1200"/>
              </a:spcBef>
              <a:spcAft>
                <a:spcPts val="600"/>
              </a:spcAft>
            </a:pPr>
            <a:r>
              <a:rPr lang="vi-VN" sz="2800" dirty="0" smtClean="0">
                <a:latin typeface="Times New Roman" panose="02020603050405020304" pitchFamily="18" charset="0"/>
                <a:cs typeface="Times New Roman" panose="02020603050405020304" pitchFamily="18" charset="0"/>
              </a:rPr>
              <a:t>Số mã hệ thống:</a:t>
            </a:r>
            <a:endParaRPr lang="vi-VN" sz="2800" dirty="0">
              <a:latin typeface="Times New Roman" panose="02020603050405020304" pitchFamily="18" charset="0"/>
              <a:cs typeface="Times New Roman" panose="02020603050405020304" pitchFamily="18" charset="0"/>
            </a:endParaRPr>
          </a:p>
        </p:txBody>
      </p:sp>
      <p:sp>
        <p:nvSpPr>
          <p:cNvPr id="17" name="Right Arrow 16"/>
          <p:cNvSpPr/>
          <p:nvPr/>
        </p:nvSpPr>
        <p:spPr>
          <a:xfrm>
            <a:off x="5635194" y="5582244"/>
            <a:ext cx="498763" cy="908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68073" y="5745551"/>
            <a:ext cx="5732660" cy="523220"/>
          </a:xfrm>
          <a:prstGeom prst="rect">
            <a:avLst/>
          </a:prstGeom>
        </p:spPr>
        <p:txBody>
          <a:bodyPr wrap="none">
            <a:spAutoFit/>
          </a:bodyPr>
          <a:lstStyle/>
          <a:p>
            <a:pPr>
              <a:spcBef>
                <a:spcPts val="1200"/>
              </a:spcBef>
              <a:spcAft>
                <a:spcPts val="600"/>
              </a:spcAft>
            </a:pPr>
            <a:r>
              <a:rPr lang="vi-VN" sz="2800" dirty="0" smtClean="0">
                <a:latin typeface="Times New Roman" panose="02020603050405020304" pitchFamily="18" charset="0"/>
                <a:cs typeface="Times New Roman" panose="02020603050405020304" pitchFamily="18" charset="0"/>
              </a:rPr>
              <a:t>Ma trận sinh G và ma trận kiểm tra H?</a:t>
            </a:r>
            <a:endParaRPr lang="vi-VN" sz="2800" dirty="0">
              <a:latin typeface="Times New Roman" panose="02020603050405020304" pitchFamily="18" charset="0"/>
              <a:cs typeface="Times New Roman" panose="02020603050405020304" pitchFamily="18" charset="0"/>
            </a:endParaRPr>
          </a:p>
        </p:txBody>
      </p:sp>
      <p:sp>
        <p:nvSpPr>
          <p:cNvPr id="14"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19" name="Straight Connector 18"/>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34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6" grpId="0"/>
      <p:bldP spid="17"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52290"/>
                <a:ext cx="6962775" cy="5491386"/>
              </a:xfrm>
            </p:spPr>
            <p:txBody>
              <a:bodyPr>
                <a:normAutofit/>
              </a:bodyPr>
              <a:lstStyle/>
              <a:p>
                <a:pPr marL="1028700" indent="-1028700">
                  <a:spcBef>
                    <a:spcPts val="300"/>
                  </a:spcBef>
                  <a:spcAft>
                    <a:spcPts val="300"/>
                  </a:spcAft>
                  <a:buNone/>
                </a:pPr>
                <a:r>
                  <a:rPr lang="vi-VN" sz="2600" b="1" dirty="0">
                    <a:solidFill>
                      <a:srgbClr val="66FF33"/>
                    </a:solidFill>
                    <a:latin typeface="Times New Roman" panose="02020603050405020304" pitchFamily="18" charset="0"/>
                    <a:cs typeface="Times New Roman" panose="02020603050405020304" pitchFamily="18" charset="0"/>
                  </a:rPr>
                  <a:t>3.3.2  Mã khối tuyến tính</a:t>
                </a:r>
              </a:p>
              <a:p>
                <a:pPr marL="347663" indent="-347663">
                  <a:spcBef>
                    <a:spcPts val="300"/>
                  </a:spcBef>
                  <a:spcAft>
                    <a:spcPts val="300"/>
                  </a:spcAft>
                  <a:buFont typeface="Wingdings" panose="05000000000000000000" pitchFamily="2" charset="2"/>
                  <a:buChar char="v"/>
                </a:pPr>
                <a:r>
                  <a:rPr lang="vi-VN" sz="2600" dirty="0" smtClean="0">
                    <a:solidFill>
                      <a:srgbClr val="66FF33"/>
                    </a:solidFill>
                    <a:latin typeface="Times New Roman" panose="02020603050405020304" pitchFamily="18" charset="0"/>
                    <a:cs typeface="Times New Roman" panose="02020603050405020304" pitchFamily="18" charset="0"/>
                  </a:rPr>
                  <a:t>Cách tạo từ mã</a:t>
                </a:r>
                <a:r>
                  <a:rPr lang="vi-VN" sz="2600" dirty="0" smtClean="0">
                    <a:latin typeface="Times New Roman" panose="02020603050405020304" pitchFamily="18" charset="0"/>
                    <a:cs typeface="Times New Roman" panose="02020603050405020304" pitchFamily="18" charset="0"/>
                  </a:rPr>
                  <a:t>:</a:t>
                </a:r>
              </a:p>
              <a:p>
                <a:pPr marL="0" indent="0">
                  <a:lnSpc>
                    <a:spcPct val="120000"/>
                  </a:lnSpc>
                  <a:spcBef>
                    <a:spcPts val="300"/>
                  </a:spcBef>
                  <a:spcAft>
                    <a:spcPts val="300"/>
                  </a:spcAft>
                  <a:buNone/>
                </a:pPr>
                <a:r>
                  <a:rPr lang="vi-VN" sz="2400" dirty="0" smtClean="0">
                    <a:latin typeface="Times New Roman" panose="02020603050405020304" pitchFamily="18" charset="0"/>
                    <a:cs typeface="Times New Roman" panose="02020603050405020304" pitchFamily="18" charset="0"/>
                  </a:rPr>
                  <a:t>Nếu </a:t>
                </a:r>
                <a14:m>
                  <m:oMath xmlns:m="http://schemas.openxmlformats.org/officeDocument/2006/math">
                    <m:r>
                      <a:rPr lang="en-US" sz="2400" i="1">
                        <a:latin typeface="Cambria Math" panose="02040503050406030204" pitchFamily="18" charset="0"/>
                      </a:rPr>
                      <m:t>𝑢</m:t>
                    </m:r>
                    <m:r>
                      <a:rPr lang="en-US" sz="2400">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a:latin typeface="Cambria Math" panose="02040503050406030204" pitchFamily="18" charset="0"/>
                              </a:rPr>
                              <m:t>0</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𝑘</m:t>
                            </m:r>
                            <m:r>
                              <a:rPr lang="en-US" sz="2400">
                                <a:latin typeface="Cambria Math" panose="02040503050406030204" pitchFamily="18" charset="0"/>
                              </a:rPr>
                              <m:t>−1</m:t>
                            </m:r>
                          </m:sub>
                        </m:sSub>
                      </m:e>
                    </m:d>
                    <m:r>
                      <a:rPr lang="vi-VN" sz="2400" b="0" i="0" smtClean="0">
                        <a:latin typeface="Cambria Math" panose="02040503050406030204" pitchFamily="18" charset="0"/>
                      </a:rPr>
                      <m:t> </m:t>
                    </m:r>
                  </m:oMath>
                </a14:m>
                <a:r>
                  <a:rPr lang="vi-VN" sz="2400" dirty="0" smtClean="0">
                    <a:latin typeface="Times New Roman" panose="02020603050405020304" pitchFamily="18" charset="0"/>
                    <a:cs typeface="Times New Roman" panose="02020603050405020304" pitchFamily="18" charset="0"/>
                  </a:rPr>
                  <a:t>là bản tin cần được mã hóa với mã tuyến tính </a:t>
                </a:r>
                <a14:m>
                  <m:oMath xmlns:m="http://schemas.openxmlformats.org/officeDocument/2006/math">
                    <m:r>
                      <a:rPr lang="en-US" sz="2400" i="1">
                        <a:latin typeface="Cambria Math" panose="02040503050406030204" pitchFamily="18" charset="0"/>
                      </a:rPr>
                      <m:t>𝐺</m:t>
                    </m:r>
                    <m:r>
                      <a:rPr lang="en-US" sz="240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a:latin typeface="Cambria Math" panose="02040503050406030204" pitchFamily="18" charset="0"/>
                                    </a:rPr>
                                    <m:t>0</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a:latin typeface="Cambria Math" panose="02040503050406030204" pitchFamily="18" charset="0"/>
                                    </a:rPr>
                                    <m:t>1</m:t>
                                  </m:r>
                                </m:sub>
                              </m:sSub>
                            </m:e>
                          </m:mr>
                          <m:mr>
                            <m:e>
                              <m:r>
                                <a:rPr lang="en-US" sz="2400">
                                  <a:latin typeface="Cambria Math" panose="02040503050406030204" pitchFamily="18" charset="0"/>
                                </a:rPr>
                                <m:t>⋮</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𝑘</m:t>
                                  </m:r>
                                  <m:r>
                                    <a:rPr lang="en-US" sz="2400">
                                      <a:latin typeface="Cambria Math" panose="02040503050406030204" pitchFamily="18" charset="0"/>
                                    </a:rPr>
                                    <m:t>−1</m:t>
                                  </m:r>
                                </m:sub>
                              </m:sSub>
                            </m:e>
                          </m:mr>
                        </m:m>
                      </m:e>
                    </m:d>
                  </m:oMath>
                </a14:m>
                <a:r>
                  <a:rPr lang="vi-VN" sz="2400" dirty="0" smtClean="0">
                    <a:latin typeface="Times New Roman" panose="02020603050405020304" pitchFamily="18" charset="0"/>
                    <a:cs typeface="Times New Roman" panose="02020603050405020304" pitchFamily="18" charset="0"/>
                  </a:rPr>
                  <a:t>, thì từ mã </a:t>
                </a:r>
                <a:r>
                  <a:rPr lang="vi-VN" sz="2400" i="1" dirty="0" smtClean="0">
                    <a:latin typeface="Times New Roman" panose="02020603050405020304" pitchFamily="18" charset="0"/>
                    <a:cs typeface="Times New Roman" panose="02020603050405020304" pitchFamily="18" charset="0"/>
                  </a:rPr>
                  <a:t>c</a:t>
                </a:r>
                <a:r>
                  <a:rPr lang="vi-VN" sz="2400" dirty="0" smtClean="0">
                    <a:latin typeface="Times New Roman" panose="02020603050405020304" pitchFamily="18" charset="0"/>
                    <a:cs typeface="Times New Roman" panose="02020603050405020304" pitchFamily="18" charset="0"/>
                  </a:rPr>
                  <a:t> tương ứng với </a:t>
                </a:r>
                <a:r>
                  <a:rPr lang="vi-VN" sz="2400" i="1" dirty="0" smtClean="0">
                    <a:latin typeface="Times New Roman" panose="02020603050405020304" pitchFamily="18" charset="0"/>
                    <a:cs typeface="Times New Roman" panose="02020603050405020304" pitchFamily="18" charset="0"/>
                  </a:rPr>
                  <a:t>u</a:t>
                </a:r>
                <a:r>
                  <a:rPr lang="vi-VN" sz="2400" dirty="0" smtClean="0">
                    <a:latin typeface="Times New Roman" panose="02020603050405020304" pitchFamily="18" charset="0"/>
                    <a:cs typeface="Times New Roman" panose="02020603050405020304" pitchFamily="18" charset="0"/>
                  </a:rPr>
                  <a:t> được thực hiện như sau:</a:t>
                </a:r>
              </a:p>
              <a:p>
                <a:pPr marL="0" indent="0">
                  <a:spcBef>
                    <a:spcPts val="300"/>
                  </a:spcBef>
                  <a:spcAft>
                    <a:spcPts val="300"/>
                  </a:spcAft>
                  <a:buNone/>
                </a:pPr>
                <a:endParaRPr lang="vi-VN" sz="2400" dirty="0" smtClean="0">
                  <a:latin typeface="Times New Roman" panose="02020603050405020304" pitchFamily="18" charset="0"/>
                  <a:cs typeface="Times New Roman" panose="02020603050405020304" pitchFamily="18" charset="0"/>
                </a:endParaRPr>
              </a:p>
              <a:p>
                <a:pPr marL="0" indent="0">
                  <a:spcBef>
                    <a:spcPts val="300"/>
                  </a:spcBef>
                  <a:spcAft>
                    <a:spcPts val="300"/>
                  </a:spcAft>
                  <a:buNone/>
                </a:pPr>
                <a:endParaRPr lang="vi-VN" sz="2400" dirty="0" smtClean="0">
                  <a:latin typeface="Times New Roman" panose="02020603050405020304" pitchFamily="18" charset="0"/>
                  <a:cs typeface="Times New Roman" panose="02020603050405020304" pitchFamily="18" charset="0"/>
                </a:endParaRPr>
              </a:p>
              <a:p>
                <a:pPr marL="347663" indent="-347663">
                  <a:spcBef>
                    <a:spcPts val="300"/>
                  </a:spcBef>
                  <a:spcAft>
                    <a:spcPts val="300"/>
                  </a:spcAft>
                  <a:buFont typeface="Wingdings" panose="05000000000000000000" pitchFamily="2" charset="2"/>
                  <a:buChar char="v"/>
                </a:pPr>
                <a:endParaRPr lang="vi-VN" sz="2400" dirty="0" smtClean="0">
                  <a:latin typeface="Times New Roman" panose="02020603050405020304" pitchFamily="18" charset="0"/>
                  <a:cs typeface="Times New Roman" panose="02020603050405020304" pitchFamily="18" charset="0"/>
                </a:endParaRPr>
              </a:p>
              <a:p>
                <a:pPr marL="57150" indent="-57150">
                  <a:spcBef>
                    <a:spcPts val="300"/>
                  </a:spcBef>
                  <a:spcAft>
                    <a:spcPts val="300"/>
                  </a:spcAft>
                  <a:buNone/>
                </a:pPr>
                <a:endParaRPr lang="vi-VN" sz="24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52290"/>
                <a:ext cx="6962775" cy="5491386"/>
              </a:xfrm>
              <a:blipFill rotWithShape="0">
                <a:blip r:embed="rId2"/>
                <a:stretch>
                  <a:fillRect l="-1576" t="-1444" r="-183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39</a:t>
            </a:fld>
            <a:endParaRPr lang="en-US"/>
          </a:p>
        </p:txBody>
      </p:sp>
      <mc:AlternateContent xmlns:mc="http://schemas.openxmlformats.org/markup-compatibility/2006" xmlns:a14="http://schemas.microsoft.com/office/drawing/2010/main">
        <mc:Choice Requires="a14">
          <p:sp>
            <p:nvSpPr>
              <p:cNvPr id="13" name="Rectangle 12"/>
              <p:cNvSpPr/>
              <p:nvPr/>
            </p:nvSpPr>
            <p:spPr>
              <a:xfrm>
                <a:off x="171450" y="4396250"/>
                <a:ext cx="6352700" cy="2072812"/>
              </a:xfrm>
              <a:prstGeom prst="rect">
                <a:avLst/>
              </a:prstGeom>
            </p:spPr>
            <p:txBody>
              <a:bodyPr wrap="none">
                <a:spAutoFit/>
              </a:bodyPr>
              <a:lstStyle/>
              <a:p>
                <a14:m>
                  <m:oMath xmlns:m="http://schemas.openxmlformats.org/officeDocument/2006/math">
                    <m:m>
                      <m:mPr>
                        <m:mcs>
                          <m:mc>
                            <m:mcPr>
                              <m:count m:val="1"/>
                              <m:mcJc m:val="center"/>
                            </m:mcPr>
                          </m:mc>
                        </m:mcs>
                        <m:ctrlPr>
                          <a:rPr lang="en-US" sz="2600" i="1">
                            <a:latin typeface="Cambria Math" panose="02040503050406030204" pitchFamily="18" charset="0"/>
                          </a:rPr>
                        </m:ctrlPr>
                      </m:mPr>
                      <m:mr>
                        <m:e>
                          <m:r>
                            <a:rPr lang="en-US" sz="2600" b="0" i="1" smtClean="0">
                              <a:solidFill>
                                <a:srgbClr val="FFFF00"/>
                              </a:solidFill>
                              <a:latin typeface="Cambria Math" panose="02040503050406030204" pitchFamily="18" charset="0"/>
                            </a:rPr>
                            <m:t>𝑐</m:t>
                          </m:r>
                          <m:r>
                            <a:rPr lang="en-US" sz="2600" b="0" i="0">
                              <a:solidFill>
                                <a:srgbClr val="FFFF00"/>
                              </a:solidFill>
                              <a:latin typeface="Cambria Math" panose="02040503050406030204" pitchFamily="18" charset="0"/>
                            </a:rPr>
                            <m:t>=</m:t>
                          </m:r>
                          <m:r>
                            <a:rPr lang="en-US" sz="2600" b="0" i="1">
                              <a:solidFill>
                                <a:srgbClr val="FFFF00"/>
                              </a:solidFill>
                              <a:latin typeface="Cambria Math" panose="02040503050406030204" pitchFamily="18" charset="0"/>
                            </a:rPr>
                            <m:t>𝑢</m:t>
                          </m:r>
                          <m:r>
                            <a:rPr lang="en-US" sz="2600" b="0" i="0">
                              <a:solidFill>
                                <a:srgbClr val="FFFF00"/>
                              </a:solidFill>
                              <a:latin typeface="Cambria Math" panose="02040503050406030204" pitchFamily="18" charset="0"/>
                            </a:rPr>
                            <m:t>×</m:t>
                          </m:r>
                          <m:r>
                            <a:rPr lang="en-US" sz="2600" b="0" i="1">
                              <a:solidFill>
                                <a:srgbClr val="FFFF00"/>
                              </a:solidFill>
                              <a:latin typeface="Cambria Math" panose="02040503050406030204" pitchFamily="18" charset="0"/>
                            </a:rPr>
                            <m:t>𝐺</m:t>
                          </m:r>
                          <m:r>
                            <a:rPr lang="en-US" sz="2600" i="0">
                              <a:latin typeface="Cambria Math" panose="02040503050406030204" pitchFamily="18" charset="0"/>
                            </a:rPr>
                            <m:t>=</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0</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1</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1">
                                      <a:latin typeface="Cambria Math" panose="02040503050406030204" pitchFamily="18" charset="0"/>
                                    </a:rPr>
                                    <m:t>𝑘</m:t>
                                  </m:r>
                                  <m:r>
                                    <a:rPr lang="en-US" sz="2600" i="0">
                                      <a:latin typeface="Cambria Math" panose="02040503050406030204" pitchFamily="18" charset="0"/>
                                    </a:rPr>
                                    <m:t>−1</m:t>
                                  </m:r>
                                </m:sub>
                              </m:sSub>
                            </m:e>
                          </m:d>
                          <m:r>
                            <a:rPr lang="en-US" sz="2600" i="0">
                              <a:latin typeface="Cambria Math" panose="02040503050406030204" pitchFamily="18" charset="0"/>
                            </a:rPr>
                            <m:t>×</m:t>
                          </m:r>
                          <m:d>
                            <m:dPr>
                              <m:begChr m:val="["/>
                              <m:endChr m:val="]"/>
                              <m:ctrlPr>
                                <a:rPr lang="en-US" sz="2600" i="1">
                                  <a:latin typeface="Cambria Math" panose="02040503050406030204" pitchFamily="18" charset="0"/>
                                </a:rPr>
                              </m:ctrlPr>
                            </m:dPr>
                            <m:e>
                              <m:m>
                                <m:mPr>
                                  <m:mcs>
                                    <m:mc>
                                      <m:mcPr>
                                        <m:count m:val="1"/>
                                        <m:mcJc m:val="center"/>
                                      </m:mcPr>
                                    </m:mc>
                                  </m:mcs>
                                  <m:ctrlPr>
                                    <a:rPr lang="en-US" sz="2600" i="1">
                                      <a:latin typeface="Cambria Math" panose="02040503050406030204" pitchFamily="18" charset="0"/>
                                    </a:rPr>
                                  </m:ctrlPr>
                                </m:mPr>
                                <m:mr>
                                  <m:e>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0">
                                            <a:latin typeface="Cambria Math" panose="02040503050406030204" pitchFamily="18" charset="0"/>
                                          </a:rPr>
                                          <m:t>0</m:t>
                                        </m:r>
                                      </m:sub>
                                    </m:sSub>
                                  </m:e>
                                </m:mr>
                                <m:mr>
                                  <m:e>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0">
                                            <a:latin typeface="Cambria Math" panose="02040503050406030204" pitchFamily="18" charset="0"/>
                                          </a:rPr>
                                          <m:t>1</m:t>
                                        </m:r>
                                      </m:sub>
                                    </m:sSub>
                                  </m:e>
                                </m:mr>
                                <m:mr>
                                  <m:e>
                                    <m:r>
                                      <a:rPr lang="en-US" sz="2600" i="0">
                                        <a:latin typeface="Cambria Math" panose="02040503050406030204" pitchFamily="18" charset="0"/>
                                      </a:rPr>
                                      <m:t>⋮</m:t>
                                    </m:r>
                                  </m:e>
                                </m:mr>
                                <m:mr>
                                  <m:e>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𝑘</m:t>
                                        </m:r>
                                        <m:r>
                                          <a:rPr lang="en-US" sz="2600" i="0">
                                            <a:latin typeface="Cambria Math" panose="02040503050406030204" pitchFamily="18" charset="0"/>
                                          </a:rPr>
                                          <m:t>−1</m:t>
                                        </m:r>
                                      </m:sub>
                                    </m:sSub>
                                  </m:e>
                                </m:mr>
                              </m:m>
                            </m:e>
                          </m:d>
                        </m:e>
                      </m:mr>
                      <m:mr>
                        <m:e>
                          <m:r>
                            <m:rPr>
                              <m:nor/>
                            </m:rPr>
                            <a:rPr lang="en-US" sz="2600" i="1">
                              <a:latin typeface="Cambria Math" panose="02040503050406030204" pitchFamily="18" charset="0"/>
                            </a:rPr>
                            <m:t>     </m:t>
                          </m:r>
                          <m:r>
                            <m:rPr>
                              <m:nor/>
                            </m:rPr>
                            <a:rPr lang="vi-VN" sz="2600" b="0" i="1" smtClean="0">
                              <a:latin typeface="Cambria Math" panose="02040503050406030204" pitchFamily="18" charset="0"/>
                            </a:rPr>
                            <m:t>      </m:t>
                          </m:r>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0</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0">
                                  <a:latin typeface="Cambria Math" panose="02040503050406030204" pitchFamily="18" charset="0"/>
                                </a:rPr>
                                <m:t>0</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0">
                                  <a:latin typeface="Cambria Math" panose="02040503050406030204" pitchFamily="18" charset="0"/>
                                </a:rPr>
                                <m:t>1</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1">
                                  <a:latin typeface="Cambria Math" panose="02040503050406030204" pitchFamily="18" charset="0"/>
                                </a:rPr>
                                <m:t>𝑘</m:t>
                              </m:r>
                              <m:r>
                                <a:rPr lang="en-US" sz="2600" i="0">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𝑘</m:t>
                              </m:r>
                              <m:r>
                                <a:rPr lang="en-US" sz="2600" i="0">
                                  <a:latin typeface="Cambria Math" panose="02040503050406030204" pitchFamily="18" charset="0"/>
                                </a:rPr>
                                <m:t>−1</m:t>
                              </m:r>
                            </m:sub>
                          </m:sSub>
                        </m:e>
                      </m:mr>
                    </m:m>
                  </m:oMath>
                </a14:m>
                <a:r>
                  <a:rPr lang="vi-VN" sz="2600" dirty="0" smtClean="0"/>
                  <a:t>,</a:t>
                </a:r>
                <a:endParaRPr lang="en-US" sz="2600" dirty="0"/>
              </a:p>
            </p:txBody>
          </p:sp>
        </mc:Choice>
        <mc:Fallback xmlns="">
          <p:sp>
            <p:nvSpPr>
              <p:cNvPr id="13" name="Rectangle 12"/>
              <p:cNvSpPr>
                <a:spLocks noRot="1" noChangeAspect="1" noMove="1" noResize="1" noEditPoints="1" noAdjustHandles="1" noChangeArrowheads="1" noChangeShapeType="1" noTextEdit="1"/>
              </p:cNvSpPr>
              <p:nvPr/>
            </p:nvSpPr>
            <p:spPr>
              <a:xfrm>
                <a:off x="171450" y="4396250"/>
                <a:ext cx="6352700" cy="2072812"/>
              </a:xfrm>
              <a:prstGeom prst="rect">
                <a:avLst/>
              </a:prstGeom>
              <a:blipFill rotWithShape="0">
                <a:blip r:embed="rId3"/>
                <a:stretch>
                  <a:fillRect r="-1248"/>
                </a:stretch>
              </a:blipFill>
            </p:spPr>
            <p:txBody>
              <a:bodyPr/>
              <a:lstStyle/>
              <a:p>
                <a:r>
                  <a:rPr lang="en-US">
                    <a:noFill/>
                  </a:rPr>
                  <a:t> </a:t>
                </a:r>
              </a:p>
            </p:txBody>
          </p:sp>
        </mc:Fallback>
      </mc:AlternateContent>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458075" y="2066925"/>
            <a:ext cx="0" cy="4476751"/>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7686673" y="2028825"/>
            <a:ext cx="4314825" cy="3600986"/>
          </a:xfrm>
          <a:prstGeom prst="rect">
            <a:avLst/>
          </a:prstGeom>
        </p:spPr>
        <p:txBody>
          <a:bodyPr wrap="square">
            <a:spAutoFit/>
          </a:bodyPr>
          <a:lstStyle/>
          <a:p>
            <a:pPr>
              <a:spcBef>
                <a:spcPts val="1200"/>
              </a:spcBef>
              <a:spcAft>
                <a:spcPts val="600"/>
              </a:spcAft>
            </a:pPr>
            <a:r>
              <a:rPr lang="vi-VN" sz="2400" u="sng" dirty="0">
                <a:latin typeface="Times New Roman" panose="02020603050405020304" pitchFamily="18" charset="0"/>
                <a:cs typeface="Times New Roman" panose="02020603050405020304" pitchFamily="18" charset="0"/>
              </a:rPr>
              <a:t>Ví dụ</a:t>
            </a:r>
            <a:r>
              <a:rPr lang="vi-VN" sz="2400" dirty="0">
                <a:latin typeface="Times New Roman" panose="02020603050405020304" pitchFamily="18" charset="0"/>
                <a:cs typeface="Times New Roman" panose="02020603050405020304" pitchFamily="18" charset="0"/>
              </a:rPr>
              <a:t>: Cho ma trận sinh của một mã tuyến tính (7,4) sau:</a:t>
            </a:r>
          </a:p>
          <a:p>
            <a:pPr>
              <a:spcBef>
                <a:spcPts val="1200"/>
              </a:spcBef>
              <a:spcAft>
                <a:spcPts val="600"/>
              </a:spcAft>
            </a:pPr>
            <a:endParaRPr lang="vi-VN" sz="2400" dirty="0">
              <a:latin typeface="Times New Roman" panose="02020603050405020304" pitchFamily="18" charset="0"/>
              <a:cs typeface="Times New Roman" panose="02020603050405020304" pitchFamily="18" charset="0"/>
            </a:endParaRPr>
          </a:p>
          <a:p>
            <a:pPr>
              <a:spcBef>
                <a:spcPts val="1200"/>
              </a:spcBef>
              <a:spcAft>
                <a:spcPts val="600"/>
              </a:spcAft>
            </a:pPr>
            <a:endParaRPr lang="vi-VN" sz="2400" dirty="0">
              <a:latin typeface="Times New Roman" panose="02020603050405020304" pitchFamily="18" charset="0"/>
              <a:cs typeface="Times New Roman" panose="02020603050405020304" pitchFamily="18" charset="0"/>
            </a:endParaRPr>
          </a:p>
          <a:p>
            <a:pPr>
              <a:spcBef>
                <a:spcPts val="1200"/>
              </a:spcBef>
              <a:spcAft>
                <a:spcPts val="600"/>
              </a:spcAft>
            </a:pPr>
            <a:endParaRPr lang="vi-VN" sz="2400" dirty="0">
              <a:latin typeface="Times New Roman" panose="02020603050405020304" pitchFamily="18" charset="0"/>
              <a:cs typeface="Times New Roman" panose="02020603050405020304" pitchFamily="18" charset="0"/>
            </a:endParaRPr>
          </a:p>
          <a:p>
            <a:pPr>
              <a:spcBef>
                <a:spcPts val="1200"/>
              </a:spcBef>
              <a:spcAft>
                <a:spcPts val="600"/>
              </a:spcAft>
            </a:pPr>
            <a:r>
              <a:rPr lang="vi-VN" sz="2400" dirty="0">
                <a:latin typeface="Times New Roman" panose="02020603050405020304" pitchFamily="18" charset="0"/>
                <a:cs typeface="Times New Roman" panose="02020603050405020304" pitchFamily="18" charset="0"/>
              </a:rPr>
              <a:t>Tìm từ mã tương ứng với bản tin </a:t>
            </a:r>
            <a:r>
              <a:rPr lang="vi-VN" sz="2400" i="1" dirty="0">
                <a:latin typeface="Times New Roman" panose="02020603050405020304" pitchFamily="18" charset="0"/>
                <a:cs typeface="Times New Roman" panose="02020603050405020304" pitchFamily="18" charset="0"/>
              </a:rPr>
              <a:t>u</a:t>
            </a:r>
            <a:r>
              <a:rPr lang="vi-VN" sz="2400" dirty="0">
                <a:latin typeface="Times New Roman" panose="02020603050405020304" pitchFamily="18" charset="0"/>
                <a:cs typeface="Times New Roman" panose="02020603050405020304" pitchFamily="18" charset="0"/>
              </a:rPr>
              <a:t> = 1101? Nhận xét?</a:t>
            </a:r>
          </a:p>
        </p:txBody>
      </p:sp>
      <mc:AlternateContent xmlns:mc="http://schemas.openxmlformats.org/markup-compatibility/2006" xmlns:a14="http://schemas.microsoft.com/office/drawing/2010/main">
        <mc:Choice Requires="a14">
          <p:sp>
            <p:nvSpPr>
              <p:cNvPr id="11" name="Rectangle 10"/>
              <p:cNvSpPr/>
              <p:nvPr/>
            </p:nvSpPr>
            <p:spPr>
              <a:xfrm>
                <a:off x="7686673" y="3071502"/>
                <a:ext cx="4172809" cy="1452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m:t>
                      </m:r>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7"/>
                                    <m:mcJc m:val="center"/>
                                  </m:mcPr>
                                </m:mc>
                              </m:mcs>
                              <m:ctrlPr>
                                <a:rPr lang="en-US" sz="2400" i="1">
                                  <a:latin typeface="Cambria Math" panose="02040503050406030204" pitchFamily="18" charset="0"/>
                                </a:rPr>
                              </m:ctrlPr>
                            </m:mPr>
                            <m:mr>
                              <m:e>
                                <m:r>
                                  <a:rPr lang="en-US" sz="2400" i="0">
                                    <a:latin typeface="Cambria Math" panose="02040503050406030204" pitchFamily="18" charset="0"/>
                                  </a:rPr>
                                  <m:t>1</m:t>
                                </m:r>
                              </m:e>
                              <m:e>
                                <m:r>
                                  <a:rPr lang="en-US" sz="2400" i="0">
                                    <a:latin typeface="Cambria Math" panose="02040503050406030204" pitchFamily="18" charset="0"/>
                                  </a:rPr>
                                  <m:t>1</m:t>
                                </m:r>
                              </m:e>
                              <m:e>
                                <m:r>
                                  <a:rPr lang="en-US" sz="2400" i="0">
                                    <a:latin typeface="Cambria Math" panose="02040503050406030204" pitchFamily="18" charset="0"/>
                                  </a:rPr>
                                  <m:t>0</m:t>
                                </m:r>
                              </m:e>
                              <m:e>
                                <m:r>
                                  <a:rPr lang="en-US" sz="2400" i="0">
                                    <a:latin typeface="Cambria Math" panose="02040503050406030204" pitchFamily="18" charset="0"/>
                                  </a:rPr>
                                  <m:t>1</m:t>
                                </m:r>
                              </m:e>
                              <m:e>
                                <m:r>
                                  <a:rPr lang="en-US" sz="2400" i="0">
                                    <a:latin typeface="Cambria Math" panose="02040503050406030204" pitchFamily="18" charset="0"/>
                                  </a:rPr>
                                  <m:t>0</m:t>
                                </m:r>
                              </m:e>
                              <m:e>
                                <m:r>
                                  <a:rPr lang="en-US" sz="2400" i="0">
                                    <a:latin typeface="Cambria Math" panose="02040503050406030204" pitchFamily="18" charset="0"/>
                                  </a:rPr>
                                  <m:t>0</m:t>
                                </m:r>
                              </m:e>
                              <m:e>
                                <m:r>
                                  <a:rPr lang="en-US" sz="2400" i="0">
                                    <a:latin typeface="Cambria Math" panose="02040503050406030204" pitchFamily="18" charset="0"/>
                                  </a:rPr>
                                  <m:t>0</m:t>
                                </m:r>
                              </m:e>
                            </m:mr>
                            <m:mr>
                              <m:e>
                                <m:r>
                                  <a:rPr lang="en-US" sz="2400" i="0">
                                    <a:latin typeface="Cambria Math" panose="02040503050406030204" pitchFamily="18" charset="0"/>
                                  </a:rPr>
                                  <m:t>1</m:t>
                                </m:r>
                              </m:e>
                              <m:e>
                                <m:r>
                                  <a:rPr lang="en-US" sz="2400" i="0">
                                    <a:latin typeface="Cambria Math" panose="02040503050406030204" pitchFamily="18" charset="0"/>
                                  </a:rPr>
                                  <m:t>0</m:t>
                                </m:r>
                              </m:e>
                              <m:e>
                                <m:r>
                                  <a:rPr lang="en-US" sz="2400" i="0">
                                    <a:latin typeface="Cambria Math" panose="02040503050406030204" pitchFamily="18" charset="0"/>
                                  </a:rPr>
                                  <m:t>1</m:t>
                                </m:r>
                              </m:e>
                              <m:e>
                                <m:r>
                                  <a:rPr lang="en-US" sz="2400" i="0">
                                    <a:latin typeface="Cambria Math" panose="02040503050406030204" pitchFamily="18" charset="0"/>
                                  </a:rPr>
                                  <m:t>1</m:t>
                                </m:r>
                              </m:e>
                              <m:e>
                                <m:r>
                                  <a:rPr lang="en-US" sz="2400" i="0">
                                    <a:latin typeface="Cambria Math" panose="02040503050406030204" pitchFamily="18" charset="0"/>
                                  </a:rPr>
                                  <m:t>1</m:t>
                                </m:r>
                              </m:e>
                              <m:e>
                                <m:r>
                                  <a:rPr lang="en-US" sz="2400" i="0">
                                    <a:latin typeface="Cambria Math" panose="02040503050406030204" pitchFamily="18" charset="0"/>
                                  </a:rPr>
                                  <m:t>0</m:t>
                                </m:r>
                              </m:e>
                              <m:e>
                                <m:r>
                                  <a:rPr lang="en-US" sz="2400" i="0">
                                    <a:latin typeface="Cambria Math" panose="02040503050406030204" pitchFamily="18" charset="0"/>
                                  </a:rPr>
                                  <m:t>0</m:t>
                                </m:r>
                              </m:e>
                            </m:mr>
                            <m:mr>
                              <m:e>
                                <m:r>
                                  <a:rPr lang="en-US" sz="2400" i="0">
                                    <a:latin typeface="Cambria Math" panose="02040503050406030204" pitchFamily="18" charset="0"/>
                                  </a:rPr>
                                  <m:t>0</m:t>
                                </m:r>
                              </m:e>
                              <m:e>
                                <m:r>
                                  <a:rPr lang="en-US" sz="2400" i="0">
                                    <a:latin typeface="Cambria Math" panose="02040503050406030204" pitchFamily="18" charset="0"/>
                                  </a:rPr>
                                  <m:t>1</m:t>
                                </m:r>
                              </m:e>
                              <m:e>
                                <m:r>
                                  <a:rPr lang="en-US" sz="2400" i="0">
                                    <a:latin typeface="Cambria Math" panose="02040503050406030204" pitchFamily="18" charset="0"/>
                                  </a:rPr>
                                  <m:t>0</m:t>
                                </m:r>
                              </m:e>
                              <m:e>
                                <m:r>
                                  <a:rPr lang="en-US" sz="2400" i="0">
                                    <a:latin typeface="Cambria Math" panose="02040503050406030204" pitchFamily="18" charset="0"/>
                                  </a:rPr>
                                  <m:t>0</m:t>
                                </m:r>
                              </m:e>
                              <m:e>
                                <m:r>
                                  <a:rPr lang="en-US" sz="2400" i="0">
                                    <a:latin typeface="Cambria Math" panose="02040503050406030204" pitchFamily="18" charset="0"/>
                                  </a:rPr>
                                  <m:t>0</m:t>
                                </m:r>
                              </m:e>
                              <m:e>
                                <m:r>
                                  <a:rPr lang="en-US" sz="2400" i="0">
                                    <a:latin typeface="Cambria Math" panose="02040503050406030204" pitchFamily="18" charset="0"/>
                                  </a:rPr>
                                  <m:t>1</m:t>
                                </m:r>
                              </m:e>
                              <m:e>
                                <m:r>
                                  <a:rPr lang="en-US" sz="2400" i="0">
                                    <a:latin typeface="Cambria Math" panose="02040503050406030204" pitchFamily="18" charset="0"/>
                                  </a:rPr>
                                  <m:t>1</m:t>
                                </m:r>
                              </m:e>
                            </m:mr>
                            <m:mr>
                              <m:e>
                                <m:r>
                                  <a:rPr lang="en-US" sz="2400" i="0">
                                    <a:latin typeface="Cambria Math" panose="02040503050406030204" pitchFamily="18" charset="0"/>
                                  </a:rPr>
                                  <m:t>1</m:t>
                                </m:r>
                              </m:e>
                              <m:e>
                                <m:r>
                                  <a:rPr lang="en-US" sz="2400" i="0">
                                    <a:latin typeface="Cambria Math" panose="02040503050406030204" pitchFamily="18" charset="0"/>
                                  </a:rPr>
                                  <m:t>0</m:t>
                                </m:r>
                              </m:e>
                              <m:e>
                                <m:r>
                                  <a:rPr lang="en-US" sz="2400" i="0">
                                    <a:latin typeface="Cambria Math" panose="02040503050406030204" pitchFamily="18" charset="0"/>
                                  </a:rPr>
                                  <m:t>1</m:t>
                                </m:r>
                              </m:e>
                              <m:e>
                                <m:r>
                                  <a:rPr lang="en-US" sz="2400" i="0">
                                    <a:latin typeface="Cambria Math" panose="02040503050406030204" pitchFamily="18" charset="0"/>
                                  </a:rPr>
                                  <m:t>0</m:t>
                                </m:r>
                              </m:e>
                              <m:e>
                                <m:r>
                                  <a:rPr lang="en-US" sz="2400" i="0">
                                    <a:latin typeface="Cambria Math" panose="02040503050406030204" pitchFamily="18" charset="0"/>
                                  </a:rPr>
                                  <m:t>0</m:t>
                                </m:r>
                              </m:e>
                              <m:e>
                                <m:r>
                                  <a:rPr lang="en-US" sz="2400" i="0">
                                    <a:latin typeface="Cambria Math" panose="02040503050406030204" pitchFamily="18" charset="0"/>
                                  </a:rPr>
                                  <m:t>0</m:t>
                                </m:r>
                              </m:e>
                              <m:e>
                                <m:r>
                                  <a:rPr lang="en-US" sz="2400" i="0">
                                    <a:latin typeface="Cambria Math" panose="02040503050406030204" pitchFamily="18" charset="0"/>
                                  </a:rPr>
                                  <m:t>1</m:t>
                                </m:r>
                              </m:e>
                            </m:mr>
                          </m:m>
                        </m:e>
                      </m:d>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7686673" y="3071502"/>
                <a:ext cx="4172809" cy="145296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004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0801350" cy="863600"/>
          </a:xfrm>
        </p:spPr>
        <p:txBody>
          <a:bodyPr/>
          <a:lstStyle/>
          <a:p>
            <a:r>
              <a:rPr lang="vi-VN" dirty="0" smtClean="0">
                <a:solidFill>
                  <a:srgbClr val="FFFF00"/>
                </a:solidFill>
              </a:rPr>
              <a:t>3.1	Các định nghĩa và khái niệm cơ bản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233056"/>
                <a:ext cx="11620500" cy="5310620"/>
              </a:xfrm>
            </p:spPr>
            <p:txBody>
              <a:bodyPr>
                <a:noAutofit/>
              </a:bodyPr>
              <a:lstStyle/>
              <a:p>
                <a:pPr marL="457200" indent="-457200">
                  <a:lnSpc>
                    <a:spcPct val="110000"/>
                  </a:lnSpc>
                  <a:spcBef>
                    <a:spcPts val="300"/>
                  </a:spcBef>
                  <a:spcAft>
                    <a:spcPts val="300"/>
                  </a:spcAft>
                  <a:buFont typeface="Wingdings" panose="05000000000000000000" pitchFamily="2" charset="2"/>
                  <a:buChar char="v"/>
                </a:pPr>
                <a:r>
                  <a:rPr lang="vi-VN" sz="2800" dirty="0" smtClean="0">
                    <a:solidFill>
                      <a:srgbClr val="FFFF00"/>
                    </a:solidFill>
                    <a:latin typeface="Times New Roman" panose="02020603050405020304" pitchFamily="18" charset="0"/>
                    <a:cs typeface="Times New Roman" panose="02020603050405020304" pitchFamily="18" charset="0"/>
                  </a:rPr>
                  <a:t>CÁC YẾU TỐ CỦA TỪ MÃ</a:t>
                </a:r>
                <a:r>
                  <a:rPr lang="vi-VN" sz="2800" dirty="0" smtClean="0">
                    <a:latin typeface="Times New Roman" panose="02020603050405020304" pitchFamily="18" charset="0"/>
                    <a:cs typeface="Times New Roman" panose="02020603050405020304" pitchFamily="18" charset="0"/>
                  </a:rPr>
                  <a:t> </a:t>
                </a:r>
              </a:p>
              <a:p>
                <a:pPr marL="914400" indent="-457200">
                  <a:lnSpc>
                    <a:spcPct val="110000"/>
                  </a:lnSpc>
                  <a:spcBef>
                    <a:spcPts val="300"/>
                  </a:spcBef>
                  <a:spcAft>
                    <a:spcPts val="300"/>
                  </a:spcAft>
                  <a:buFont typeface="Wingdings" panose="05000000000000000000" pitchFamily="2" charset="2"/>
                  <a:buChar char="Ø"/>
                </a:pPr>
                <a:r>
                  <a:rPr lang="vi-VN" sz="2800" dirty="0" smtClean="0">
                    <a:solidFill>
                      <a:srgbClr val="66FF33"/>
                    </a:solidFill>
                    <a:latin typeface="Times New Roman" panose="02020603050405020304" pitchFamily="18" charset="0"/>
                    <a:cs typeface="Times New Roman" panose="02020603050405020304" pitchFamily="18" charset="0"/>
                  </a:rPr>
                  <a:t>Cơ số mã (</a:t>
                </a:r>
                <a:r>
                  <a:rPr lang="vi-VN" sz="2800" i="1" dirty="0" smtClean="0">
                    <a:solidFill>
                      <a:srgbClr val="66FF33"/>
                    </a:solidFill>
                    <a:latin typeface="Times New Roman" panose="02020603050405020304" pitchFamily="18" charset="0"/>
                    <a:cs typeface="Times New Roman" panose="02020603050405020304" pitchFamily="18" charset="0"/>
                  </a:rPr>
                  <a:t>m</a:t>
                </a:r>
                <a:r>
                  <a:rPr lang="vi-VN" sz="2800" dirty="0" smtClean="0">
                    <a:solidFill>
                      <a:srgbClr val="66FF33"/>
                    </a:solidFill>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là </a:t>
                </a:r>
                <a:r>
                  <a:rPr lang="en-US" sz="2800" dirty="0" err="1" smtClean="0">
                    <a:latin typeface="Times New Roman" panose="02020603050405020304" pitchFamily="18" charset="0"/>
                    <a:cs typeface="Times New Roman" panose="02020603050405020304" pitchFamily="18" charset="0"/>
                  </a:rPr>
                  <a:t>số</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tự</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khác</a:t>
                </a:r>
                <a:r>
                  <a:rPr lang="en-US" sz="2800" dirty="0" smtClean="0">
                    <a:latin typeface="Times New Roman" panose="02020603050405020304" pitchFamily="18" charset="0"/>
                    <a:cs typeface="Times New Roman" panose="02020603050405020304" pitchFamily="18" charset="0"/>
                  </a:rPr>
                  <a:t> nhau </a:t>
                </a:r>
                <a:r>
                  <a:rPr lang="en-US" sz="2800" dirty="0" err="1" smtClean="0">
                    <a:latin typeface="Times New Roman" panose="02020603050405020304" pitchFamily="18" charset="0"/>
                    <a:cs typeface="Times New Roman" panose="02020603050405020304" pitchFamily="18" charset="0"/>
                  </a:rPr>
                  <a:t>trong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bảng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của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endParaRPr lang="vi-VN" sz="2800" dirty="0" smtClean="0">
                  <a:latin typeface="Times New Roman" panose="02020603050405020304" pitchFamily="18" charset="0"/>
                  <a:cs typeface="Times New Roman" panose="02020603050405020304" pitchFamily="18" charset="0"/>
                </a:endParaRPr>
              </a:p>
              <a:p>
                <a:pPr marL="914400" indent="-457200">
                  <a:lnSpc>
                    <a:spcPct val="110000"/>
                  </a:lnSpc>
                  <a:spcBef>
                    <a:spcPts val="300"/>
                  </a:spcBef>
                  <a:spcAft>
                    <a:spcPts val="300"/>
                  </a:spcAft>
                  <a:buFont typeface="Wingdings" panose="05000000000000000000" pitchFamily="2" charset="2"/>
                  <a:buChar char="Ø"/>
                </a:pPr>
                <a:r>
                  <a:rPr lang="vi-VN" sz="2800" i="1" dirty="0">
                    <a:solidFill>
                      <a:srgbClr val="66FF33"/>
                    </a:solidFill>
                    <a:latin typeface="Times New Roman" panose="02020603050405020304" pitchFamily="18" charset="0"/>
                    <a:cs typeface="Times New Roman" panose="02020603050405020304" pitchFamily="18" charset="0"/>
                  </a:rPr>
                  <a:t>Chiều dài trung bình của bộ mã</a:t>
                </a:r>
                <a:r>
                  <a:rPr lang="vi-VN" sz="2800" dirty="0">
                    <a:latin typeface="Times New Roman" panose="02020603050405020304" pitchFamily="18" charset="0"/>
                    <a:cs typeface="Times New Roman" panose="02020603050405020304" pitchFamily="18" charset="0"/>
                  </a:rPr>
                  <a:t> được định </a:t>
                </a:r>
                <a:r>
                  <a:rPr lang="vi-VN" sz="2800" dirty="0" smtClean="0">
                    <a:latin typeface="Times New Roman" panose="02020603050405020304" pitchFamily="18" charset="0"/>
                    <a:cs typeface="Times New Roman" panose="02020603050405020304" pitchFamily="18" charset="0"/>
                  </a:rPr>
                  <a:t>nghĩa:</a:t>
                </a:r>
              </a:p>
              <a:p>
                <a:pPr marL="914400" indent="-457200">
                  <a:lnSpc>
                    <a:spcPct val="110000"/>
                  </a:lnSpc>
                  <a:spcBef>
                    <a:spcPts val="300"/>
                  </a:spcBef>
                  <a:spcAft>
                    <a:spcPts val="300"/>
                  </a:spcAft>
                  <a:buFont typeface="Wingdings" panose="05000000000000000000" pitchFamily="2" charset="2"/>
                  <a:buChar char="Ø"/>
                </a:pPr>
                <a:endParaRPr lang="vi-VN" sz="2800" dirty="0">
                  <a:latin typeface="Times New Roman" panose="02020603050405020304" pitchFamily="18" charset="0"/>
                  <a:cs typeface="Times New Roman" panose="02020603050405020304" pitchFamily="18" charset="0"/>
                </a:endParaRPr>
              </a:p>
              <a:p>
                <a:pPr marL="914400" indent="-457200">
                  <a:lnSpc>
                    <a:spcPct val="110000"/>
                  </a:lnSpc>
                  <a:spcBef>
                    <a:spcPts val="300"/>
                  </a:spcBef>
                  <a:spcAft>
                    <a:spcPts val="300"/>
                  </a:spcAft>
                  <a:buFont typeface="Wingdings" panose="05000000000000000000" pitchFamily="2" charset="2"/>
                  <a:buChar char="Ø"/>
                </a:pPr>
                <a:endParaRPr lang="vi-VN" sz="2800" dirty="0" smtClean="0">
                  <a:latin typeface="Times New Roman" panose="02020603050405020304" pitchFamily="18" charset="0"/>
                  <a:cs typeface="Times New Roman" panose="02020603050405020304" pitchFamily="18" charset="0"/>
                </a:endParaRPr>
              </a:p>
              <a:p>
                <a:pPr marL="914400" indent="-457200">
                  <a:lnSpc>
                    <a:spcPct val="110000"/>
                  </a:lnSpc>
                  <a:spcBef>
                    <a:spcPts val="300"/>
                  </a:spcBef>
                  <a:spcAft>
                    <a:spcPts val="300"/>
                  </a:spcAft>
                  <a:buFont typeface="Wingdings" panose="05000000000000000000" pitchFamily="2" charset="2"/>
                  <a:buChar char="Ø"/>
                </a:pPr>
                <a:endParaRPr lang="vi-VN" sz="2800" dirty="0">
                  <a:latin typeface="Times New Roman" panose="02020603050405020304" pitchFamily="18" charset="0"/>
                  <a:cs typeface="Times New Roman" panose="02020603050405020304" pitchFamily="18" charset="0"/>
                </a:endParaRPr>
              </a:p>
              <a:p>
                <a:pPr marL="914400" indent="-457200">
                  <a:lnSpc>
                    <a:spcPct val="110000"/>
                  </a:lnSpc>
                  <a:spcBef>
                    <a:spcPts val="300"/>
                  </a:spcBef>
                  <a:spcAft>
                    <a:spcPts val="3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Cho nguồn tin rời rạc A gồm </a:t>
                </a:r>
                <a:r>
                  <a:rPr lang="vi-VN" sz="2800" i="1" dirty="0" smtClean="0">
                    <a:latin typeface="Times New Roman" panose="02020603050405020304" pitchFamily="18" charset="0"/>
                    <a:cs typeface="Times New Roman" panose="02020603050405020304" pitchFamily="18" charset="0"/>
                  </a:rPr>
                  <a:t>n</a:t>
                </a:r>
                <a:r>
                  <a:rPr lang="vi-VN" sz="2800" dirty="0" smtClean="0">
                    <a:latin typeface="Times New Roman" panose="02020603050405020304" pitchFamily="18" charset="0"/>
                    <a:cs typeface="Times New Roman" panose="02020603050405020304" pitchFamily="18" charset="0"/>
                  </a:rPr>
                  <a:t> tin, </a:t>
                </a:r>
                <a14:m>
                  <m:oMath xmlns:m="http://schemas.openxmlformats.org/officeDocument/2006/math">
                    <m:r>
                      <a:rPr lang="en-US" sz="2800" i="1">
                        <a:latin typeface="Cambria Math" panose="02040503050406030204" pitchFamily="18" charset="0"/>
                      </a:rPr>
                      <m:t>𝐴</m:t>
                    </m:r>
                    <m:r>
                      <a:rPr lang="en-US" sz="2800">
                        <a:latin typeface="Cambria Math" panose="02040503050406030204" pitchFamily="18" charset="0"/>
                      </a:rPr>
                      <m:t>=</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r>
                          <a:rPr lang="en-US" sz="280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𝑖</m:t>
                            </m:r>
                            <m:r>
                              <a:rPr lang="en-US" sz="2800">
                                <a:latin typeface="Cambria Math" panose="02040503050406030204" pitchFamily="18" charset="0"/>
                              </a:rPr>
                              <m:t>,</m:t>
                            </m:r>
                            <m:r>
                              <a:rPr lang="vi-VN" sz="2800" i="1" smtClean="0">
                                <a:latin typeface="Cambria Math" panose="02040503050406030204" pitchFamily="18" charset="0"/>
                              </a:rPr>
                              <m:t>𝑁</m:t>
                            </m:r>
                          </m:e>
                        </m:acc>
                      </m:e>
                    </m:d>
                  </m:oMath>
                </a14:m>
                <a:r>
                  <a:rPr lang="vi-VN" sz="2800" i="1" dirty="0" smtClean="0">
                    <a:solidFill>
                      <a:srgbClr val="66FF33"/>
                    </a:solidFill>
                    <a:latin typeface="Times New Roman" panose="02020603050405020304" pitchFamily="18" charset="0"/>
                    <a:cs typeface="Times New Roman" panose="02020603050405020304" pitchFamily="18" charset="0"/>
                  </a:rPr>
                  <a:t>. Độ </a:t>
                </a:r>
                <a:r>
                  <a:rPr lang="vi-VN" sz="2800" i="1" dirty="0">
                    <a:solidFill>
                      <a:srgbClr val="66FF33"/>
                    </a:solidFill>
                    <a:latin typeface="Times New Roman" panose="02020603050405020304" pitchFamily="18" charset="0"/>
                    <a:cs typeface="Times New Roman" panose="02020603050405020304" pitchFamily="18" charset="0"/>
                  </a:rPr>
                  <a:t>thừa </a:t>
                </a:r>
                <a:r>
                  <a:rPr lang="vi-VN" sz="2800" dirty="0">
                    <a:latin typeface="Times New Roman" panose="02020603050405020304" pitchFamily="18" charset="0"/>
                    <a:cs typeface="Times New Roman" panose="02020603050405020304" pitchFamily="18" charset="0"/>
                  </a:rPr>
                  <a:t>của một bộ mã đều đối với nguồn tin </a:t>
                </a:r>
                <a:r>
                  <a:rPr lang="vi-VN" sz="2800" dirty="0" smtClean="0">
                    <a:latin typeface="Times New Roman" panose="02020603050405020304" pitchFamily="18" charset="0"/>
                    <a:cs typeface="Times New Roman" panose="02020603050405020304" pitchFamily="18" charset="0"/>
                  </a:rPr>
                  <a:t>A được </a:t>
                </a:r>
                <a:r>
                  <a:rPr lang="vi-VN" sz="2800" dirty="0">
                    <a:latin typeface="Times New Roman" panose="02020603050405020304" pitchFamily="18" charset="0"/>
                    <a:cs typeface="Times New Roman" panose="02020603050405020304" pitchFamily="18" charset="0"/>
                  </a:rPr>
                  <a:t>định </a:t>
                </a:r>
                <a:r>
                  <a:rPr lang="vi-VN" sz="2800" dirty="0" smtClean="0">
                    <a:latin typeface="Times New Roman" panose="02020603050405020304" pitchFamily="18" charset="0"/>
                    <a:cs typeface="Times New Roman" panose="02020603050405020304" pitchFamily="18" charset="0"/>
                  </a:rPr>
                  <a:t>nghĩa:</a:t>
                </a:r>
                <a:endParaRPr lang="vi-VN" sz="2800" dirty="0">
                  <a:latin typeface="Times New Roman" panose="02020603050405020304" pitchFamily="18" charset="0"/>
                  <a:cs typeface="Times New Roman" panose="02020603050405020304" pitchFamily="18" charset="0"/>
                </a:endParaRPr>
              </a:p>
              <a:p>
                <a:pPr marL="914400" indent="-457200">
                  <a:lnSpc>
                    <a:spcPct val="110000"/>
                  </a:lnSpc>
                  <a:spcBef>
                    <a:spcPts val="300"/>
                  </a:spcBef>
                  <a:spcAft>
                    <a:spcPts val="300"/>
                  </a:spcAft>
                  <a:buFont typeface="Wingdings" panose="05000000000000000000" pitchFamily="2" charset="2"/>
                  <a:buChar char="Ø"/>
                </a:pPr>
                <a:endParaRPr lang="vi-VN" sz="28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233056"/>
                <a:ext cx="11620500" cy="5310620"/>
              </a:xfrm>
              <a:blipFill rotWithShape="0">
                <a:blip r:embed="rId2"/>
                <a:stretch>
                  <a:fillRect l="-577" t="-918"/>
                </a:stretch>
              </a:blipFill>
            </p:spPr>
            <p:txBody>
              <a:bodyPr/>
              <a:lstStyle/>
              <a:p>
                <a:r>
                  <a:rPr lang="en-US">
                    <a:noFill/>
                  </a:rPr>
                  <a:t> </a:t>
                </a:r>
              </a:p>
            </p:txBody>
          </p:sp>
        </mc:Fallback>
      </mc:AlternateContent>
      <p:cxnSp>
        <p:nvCxnSpPr>
          <p:cNvPr id="5" name="Straight Connector 4"/>
          <p:cNvCxnSpPr/>
          <p:nvPr/>
        </p:nvCxnSpPr>
        <p:spPr>
          <a:xfrm>
            <a:off x="0" y="106680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lnSpcReduction="10000"/>
          </a:bodyPr>
          <a:lstStyle/>
          <a:p>
            <a:fld id="{A5965DA7-CFD0-4BBC-8CE4-76678E81AE32}" type="slidenum">
              <a:rPr lang="en-US" smtClean="0"/>
              <a:t>4</a:t>
            </a:fld>
            <a:endParaRPr lang="en-US"/>
          </a:p>
        </p:txBody>
      </p:sp>
      <mc:AlternateContent xmlns:mc="http://schemas.openxmlformats.org/markup-compatibility/2006" xmlns:a14="http://schemas.microsoft.com/office/drawing/2010/main">
        <mc:Choice Requires="a14">
          <p:sp>
            <p:nvSpPr>
              <p:cNvPr id="8" name="Rectangle 7"/>
              <p:cNvSpPr/>
              <p:nvPr/>
            </p:nvSpPr>
            <p:spPr>
              <a:xfrm>
                <a:off x="4513751" y="2967366"/>
                <a:ext cx="2459648" cy="1304268"/>
              </a:xfrm>
              <a:prstGeom prst="rect">
                <a:avLst/>
              </a:prstGeom>
              <a:ln w="28575">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FF00"/>
                              </a:solidFill>
                              <a:latin typeface="Cambria Math" panose="02040503050406030204" pitchFamily="18" charset="0"/>
                            </a:rPr>
                          </m:ctrlPr>
                        </m:accPr>
                        <m:e>
                          <m:r>
                            <a:rPr lang="en-US" sz="2800" i="1">
                              <a:solidFill>
                                <a:srgbClr val="FFFF00"/>
                              </a:solidFill>
                              <a:latin typeface="Cambria Math" panose="02040503050406030204" pitchFamily="18" charset="0"/>
                            </a:rPr>
                            <m:t>𝑙</m:t>
                          </m:r>
                        </m:e>
                      </m:acc>
                      <m:r>
                        <a:rPr lang="en-US" sz="2800" i="0">
                          <a:solidFill>
                            <a:srgbClr val="FFFF00"/>
                          </a:solidFill>
                          <a:latin typeface="Cambria Math" panose="02040503050406030204" pitchFamily="18" charset="0"/>
                        </a:rPr>
                        <m:t>≜</m:t>
                      </m:r>
                      <m:nary>
                        <m:naryPr>
                          <m:chr m:val="∑"/>
                          <m:limLoc m:val="undOvr"/>
                          <m:grow m:val="on"/>
                          <m:ctrlPr>
                            <a:rPr lang="en-US" sz="2800" i="1">
                              <a:solidFill>
                                <a:srgbClr val="FFFF00"/>
                              </a:solidFill>
                              <a:latin typeface="Cambria Math" panose="02040503050406030204" pitchFamily="18" charset="0"/>
                            </a:rPr>
                          </m:ctrlPr>
                        </m:naryPr>
                        <m:sub>
                          <m:r>
                            <a:rPr lang="en-US" sz="2800" i="1">
                              <a:solidFill>
                                <a:srgbClr val="FFFF00"/>
                              </a:solidFill>
                              <a:latin typeface="Cambria Math" panose="02040503050406030204" pitchFamily="18" charset="0"/>
                            </a:rPr>
                            <m:t>𝑖</m:t>
                          </m:r>
                          <m:r>
                            <a:rPr lang="en-US" sz="2800" i="0">
                              <a:solidFill>
                                <a:srgbClr val="FFFF00"/>
                              </a:solidFill>
                              <a:latin typeface="Cambria Math" panose="02040503050406030204" pitchFamily="18" charset="0"/>
                            </a:rPr>
                            <m:t>=0</m:t>
                          </m:r>
                        </m:sub>
                        <m:sup>
                          <m:r>
                            <a:rPr lang="en-US" sz="2800" i="1">
                              <a:solidFill>
                                <a:srgbClr val="FFFF00"/>
                              </a:solidFill>
                              <a:latin typeface="Cambria Math" panose="02040503050406030204" pitchFamily="18" charset="0"/>
                            </a:rPr>
                            <m:t>𝑁</m:t>
                          </m:r>
                        </m:sup>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𝑙</m:t>
                              </m:r>
                            </m:e>
                            <m:sub>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rPr>
                            <m:t>𝑝</m:t>
                          </m:r>
                          <m:d>
                            <m:dPr>
                              <m:ctrlPr>
                                <a:rPr lang="en-US" sz="2800" i="1">
                                  <a:solidFill>
                                    <a:srgbClr val="FFFF00"/>
                                  </a:solidFill>
                                  <a:latin typeface="Cambria Math" panose="02040503050406030204" pitchFamily="18" charset="0"/>
                                </a:rPr>
                              </m:ctrlPr>
                            </m:dPr>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𝑎</m:t>
                                  </m:r>
                                </m:e>
                                <m:sub>
                                  <m:r>
                                    <a:rPr lang="en-US" sz="2800" i="1">
                                      <a:solidFill>
                                        <a:srgbClr val="FFFF00"/>
                                      </a:solidFill>
                                      <a:latin typeface="Cambria Math" panose="02040503050406030204" pitchFamily="18" charset="0"/>
                                    </a:rPr>
                                    <m:t>𝑖</m:t>
                                  </m:r>
                                </m:sub>
                              </m:sSub>
                            </m:e>
                          </m:d>
                        </m:e>
                      </m:nary>
                    </m:oMath>
                  </m:oMathPara>
                </a14:m>
                <a:endParaRPr lang="en-US" sz="2800" dirty="0">
                  <a:solidFill>
                    <a:srgbClr val="FFFF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513751" y="2967366"/>
                <a:ext cx="2459648" cy="1304268"/>
              </a:xfrm>
              <a:prstGeom prst="rect">
                <a:avLst/>
              </a:prstGeom>
              <a:blipFill rotWithShape="0">
                <a:blip r:embed="rId3"/>
                <a:stretch>
                  <a:fillRect/>
                </a:stretch>
              </a:blipFill>
              <a:ln w="28575">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002842" y="5556675"/>
                <a:ext cx="3481466" cy="987001"/>
              </a:xfrm>
              <a:prstGeom prst="rect">
                <a:avLst/>
              </a:prstGeom>
              <a:noFill/>
              <a:ln w="28575">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FF00"/>
                          </a:solidFill>
                          <a:latin typeface="Cambria Math" panose="02040503050406030204" pitchFamily="18" charset="0"/>
                        </a:rPr>
                        <m:t>𝐷</m:t>
                      </m:r>
                      <m:r>
                        <a:rPr lang="en-US" sz="2800" i="0">
                          <a:solidFill>
                            <a:srgbClr val="FFFF00"/>
                          </a:solidFill>
                          <a:latin typeface="Cambria Math" panose="02040503050406030204" pitchFamily="18" charset="0"/>
                        </a:rPr>
                        <m:t>≜1−</m:t>
                      </m:r>
                      <m:f>
                        <m:fPr>
                          <m:ctrlPr>
                            <a:rPr lang="en-US" sz="2800" i="1">
                              <a:solidFill>
                                <a:srgbClr val="FFFF00"/>
                              </a:solidFill>
                              <a:latin typeface="Cambria Math" panose="02040503050406030204" pitchFamily="18" charset="0"/>
                            </a:rPr>
                          </m:ctrlPr>
                        </m:fPr>
                        <m:num>
                          <m:r>
                            <m:rPr>
                              <m:sty m:val="p"/>
                            </m:rPr>
                            <a:rPr lang="en-US" sz="2800" i="0">
                              <a:solidFill>
                                <a:srgbClr val="FFFF00"/>
                              </a:solidFill>
                              <a:latin typeface="Cambria Math" panose="02040503050406030204" pitchFamily="18" charset="0"/>
                            </a:rPr>
                            <m:t>log</m:t>
                          </m:r>
                          <m:r>
                            <a:rPr lang="en-US" sz="2800" i="1">
                              <a:solidFill>
                                <a:srgbClr val="FFFF00"/>
                              </a:solidFill>
                              <a:latin typeface="Cambria Math" panose="02040503050406030204" pitchFamily="18" charset="0"/>
                            </a:rPr>
                            <m:t>𝑁</m:t>
                          </m:r>
                        </m:num>
                        <m:den>
                          <m:r>
                            <a:rPr lang="en-US" sz="2800" i="1">
                              <a:solidFill>
                                <a:srgbClr val="FFFF00"/>
                              </a:solidFill>
                              <a:latin typeface="Cambria Math" panose="02040503050406030204" pitchFamily="18" charset="0"/>
                            </a:rPr>
                            <m:t>𝑙</m:t>
                          </m:r>
                          <m:r>
                            <m:rPr>
                              <m:sty m:val="p"/>
                            </m:rPr>
                            <a:rPr lang="vi-VN" sz="2800" i="1" smtClean="0">
                              <a:solidFill>
                                <a:srgbClr val="FFFF00"/>
                              </a:solidFill>
                              <a:latin typeface="Cambria Math" panose="02040503050406030204" pitchFamily="18" charset="0"/>
                            </a:rPr>
                            <m:t>log</m:t>
                          </m:r>
                          <m:r>
                            <a:rPr lang="vi-VN" sz="2800" b="0" i="1" smtClean="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𝑚</m:t>
                          </m:r>
                          <m:r>
                            <a:rPr lang="vi-VN" sz="2800" b="0" i="1" smtClean="0">
                              <a:solidFill>
                                <a:srgbClr val="FFFF00"/>
                              </a:solidFill>
                              <a:latin typeface="Cambria Math" panose="02040503050406030204" pitchFamily="18" charset="0"/>
                            </a:rPr>
                            <m:t>)</m:t>
                          </m:r>
                        </m:den>
                      </m:f>
                      <m:d>
                        <m:dPr>
                          <m:ctrlPr>
                            <a:rPr lang="en-US" sz="2800" i="1">
                              <a:solidFill>
                                <a:srgbClr val="FFFF00"/>
                              </a:solidFill>
                              <a:latin typeface="Cambria Math" panose="02040503050406030204" pitchFamily="18" charset="0"/>
                            </a:rPr>
                          </m:ctrlPr>
                        </m:dPr>
                        <m:e>
                          <m:r>
                            <a:rPr lang="en-US" sz="2800" i="0">
                              <a:solidFill>
                                <a:srgbClr val="FFFF00"/>
                              </a:solidFill>
                              <a:latin typeface="Cambria Math" panose="02040503050406030204" pitchFamily="18" charset="0"/>
                            </a:rPr>
                            <m:t>%</m:t>
                          </m:r>
                        </m:e>
                      </m:d>
                    </m:oMath>
                  </m:oMathPara>
                </a14:m>
                <a:endParaRPr lang="en-US" sz="2800" dirty="0">
                  <a:solidFill>
                    <a:srgbClr val="FFFF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4002842" y="5556675"/>
                <a:ext cx="3481466" cy="987001"/>
              </a:xfrm>
              <a:prstGeom prst="rect">
                <a:avLst/>
              </a:prstGeom>
              <a:blipFill rotWithShape="0">
                <a:blip r:embed="rId4"/>
                <a:stretch>
                  <a:fillRect/>
                </a:stretch>
              </a:blipFill>
              <a:ln w="28575">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875561" y="3250168"/>
                <a:ext cx="2920864" cy="524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i="0">
                          <a:latin typeface="Cambria Math" panose="02040503050406030204" pitchFamily="18" charset="0"/>
                        </a:rPr>
                        <m:t>=</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r>
                            <a:rPr lang="en-US" sz="2800" i="0">
                              <a:latin typeface="Cambria Math" panose="02040503050406030204" pitchFamily="18" charset="0"/>
                            </a:rPr>
                            <m:t>;</m:t>
                          </m:r>
                          <m:r>
                            <m:rPr>
                              <m:sty m:val="p"/>
                            </m:rPr>
                            <a:rPr lang="vi-VN" sz="2800" i="1">
                              <a:latin typeface="Cambria Math" panose="02040503050406030204" pitchFamily="18" charset="0"/>
                            </a:rPr>
                            <m:t>i</m:t>
                          </m:r>
                          <m:r>
                            <a:rPr lang="vi-VN" sz="2800" b="0" i="0" smtClean="0">
                              <a:latin typeface="Cambria Math" panose="02040503050406030204" pitchFamily="18" charset="0"/>
                            </a:rPr>
                            <m:t>= </m:t>
                          </m:r>
                          <m:acc>
                            <m:accPr>
                              <m:chr m:val="̅"/>
                              <m:ctrlPr>
                                <a:rPr lang="en-US" sz="2800" i="1">
                                  <a:latin typeface="Cambria Math" panose="02040503050406030204" pitchFamily="18" charset="0"/>
                                </a:rPr>
                              </m:ctrlPr>
                            </m:accPr>
                            <m:e>
                              <m:r>
                                <a:rPr lang="vi-VN" sz="2800" i="1">
                                  <a:latin typeface="Cambria Math" panose="02040503050406030204" pitchFamily="18" charset="0"/>
                                </a:rPr>
                                <m:t>1</m:t>
                              </m:r>
                              <m:r>
                                <a:rPr lang="en-US" sz="2800" i="0">
                                  <a:latin typeface="Cambria Math" panose="02040503050406030204" pitchFamily="18" charset="0"/>
                                </a:rPr>
                                <m:t>,</m:t>
                              </m:r>
                              <m:r>
                                <a:rPr lang="en-US" sz="2800" i="1">
                                  <a:latin typeface="Cambria Math" panose="02040503050406030204" pitchFamily="18" charset="0"/>
                                </a:rPr>
                                <m:t>𝑛</m:t>
                              </m:r>
                            </m:e>
                          </m:acc>
                        </m:e>
                      </m:d>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7875561" y="3250168"/>
                <a:ext cx="2920864" cy="52411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8868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11649"/>
                <a:ext cx="10784801" cy="5532026"/>
              </a:xfrm>
            </p:spPr>
            <p:txBody>
              <a:bodyPr>
                <a:normAutofit/>
              </a:bodyPr>
              <a:lstStyle/>
              <a:p>
                <a:pPr marL="1028700" indent="-1028700">
                  <a:spcBef>
                    <a:spcPts val="1200"/>
                  </a:spcBef>
                  <a:spcAft>
                    <a:spcPts val="600"/>
                  </a:spcAft>
                  <a:buNone/>
                </a:pPr>
                <a:r>
                  <a:rPr lang="vi-VN" sz="2800" b="1" dirty="0">
                    <a:latin typeface="Times New Roman" panose="02020603050405020304" pitchFamily="18" charset="0"/>
                    <a:cs typeface="Times New Roman" panose="02020603050405020304" pitchFamily="18" charset="0"/>
                  </a:rPr>
                  <a:t>3.3.2  Mã khối tuyến tính</a:t>
                </a:r>
              </a:p>
              <a:p>
                <a:pPr marL="347663" indent="-347663">
                  <a:spcBef>
                    <a:spcPts val="1200"/>
                  </a:spcBef>
                  <a:spcAft>
                    <a:spcPts val="600"/>
                  </a:spcAft>
                  <a:buFont typeface="Wingdings" panose="05000000000000000000" pitchFamily="2" charset="2"/>
                  <a:buChar char="v"/>
                </a:pPr>
                <a:r>
                  <a:rPr lang="vi-VN" sz="2800" dirty="0" smtClean="0">
                    <a:solidFill>
                      <a:srgbClr val="66FF33"/>
                    </a:solidFill>
                    <a:latin typeface="Times New Roman" panose="02020603050405020304" pitchFamily="18" charset="0"/>
                    <a:cs typeface="Times New Roman" panose="02020603050405020304" pitchFamily="18" charset="0"/>
                  </a:rPr>
                  <a:t>Cách giải mã</a:t>
                </a:r>
                <a:r>
                  <a:rPr lang="vi-VN" sz="2800" dirty="0" smtClean="0">
                    <a:latin typeface="Times New Roman" panose="02020603050405020304" pitchFamily="18" charset="0"/>
                    <a:cs typeface="Times New Roman" panose="02020603050405020304" pitchFamily="18" charset="0"/>
                  </a:rPr>
                  <a:t>:</a:t>
                </a:r>
              </a:p>
              <a:p>
                <a:pPr marL="0" indent="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Cho ma trận sinh </a:t>
                </a:r>
              </a:p>
              <a:p>
                <a:pPr marL="347663" indent="-347663">
                  <a:spcBef>
                    <a:spcPts val="1200"/>
                  </a:spcBef>
                  <a:spcAft>
                    <a:spcPts val="600"/>
                  </a:spcAft>
                  <a:buFont typeface="Wingdings" panose="05000000000000000000" pitchFamily="2" charset="2"/>
                  <a:buChar char="v"/>
                </a:pPr>
                <a:endParaRPr lang="vi-VN" sz="28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Bản tin </a:t>
                </a:r>
                <a14:m>
                  <m:oMath xmlns:m="http://schemas.openxmlformats.org/officeDocument/2006/math">
                    <m:r>
                      <a:rPr lang="en-US" sz="2800" i="1">
                        <a:latin typeface="Cambria Math" panose="02040503050406030204" pitchFamily="18" charset="0"/>
                      </a:rPr>
                      <m:t>𝑢</m:t>
                    </m:r>
                    <m:r>
                      <a:rPr lang="en-US" sz="2800">
                        <a:latin typeface="Cambria Math" panose="02040503050406030204" pitchFamily="18" charset="0"/>
                      </a:rPr>
                      <m:t>=</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0</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1</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vi-VN" sz="2800" i="1">
                                <a:latin typeface="Cambria Math" panose="02040503050406030204" pitchFamily="18" charset="0"/>
                              </a:rPr>
                              <m:t>2</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vi-VN" sz="2800" i="1">
                                <a:latin typeface="Cambria Math" panose="02040503050406030204" pitchFamily="18" charset="0"/>
                              </a:rPr>
                              <m:t>3</m:t>
                            </m:r>
                          </m:sub>
                        </m:sSub>
                      </m:e>
                    </m:d>
                    <m:r>
                      <a:rPr lang="vi-VN" sz="2800" b="0" i="1" smtClean="0">
                        <a:latin typeface="Cambria Math" panose="02040503050406030204" pitchFamily="18" charset="0"/>
                      </a:rPr>
                      <m:t> </m:t>
                    </m:r>
                  </m:oMath>
                </a14:m>
                <a:r>
                  <a:rPr lang="vi-VN" sz="2800" dirty="0" smtClean="0">
                    <a:latin typeface="Times New Roman" panose="02020603050405020304" pitchFamily="18" charset="0"/>
                    <a:cs typeface="Times New Roman" panose="02020603050405020304" pitchFamily="18" charset="0"/>
                  </a:rPr>
                  <a:t> được mã hóa tạo thành từ mã tương ứng là </a:t>
                </a:r>
                <a14:m>
                  <m:oMath xmlns:m="http://schemas.openxmlformats.org/officeDocument/2006/math">
                    <m:r>
                      <m:rPr>
                        <m:sty m:val="p"/>
                      </m:rPr>
                      <a:rPr lang="vi-VN" sz="2800" i="1" dirty="0">
                        <a:latin typeface="Cambria Math" panose="02040503050406030204" pitchFamily="18" charset="0"/>
                      </a:rPr>
                      <m:t>c</m:t>
                    </m:r>
                    <m:r>
                      <a:rPr lang="en-US" sz="2800">
                        <a:latin typeface="Cambria Math" panose="02040503050406030204" pitchFamily="18" charset="0"/>
                      </a:rPr>
                      <m:t>=</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vi-VN" sz="2800" i="1">
                                <a:latin typeface="Cambria Math" panose="02040503050406030204" pitchFamily="18" charset="0"/>
                              </a:rPr>
                              <m:t>c</m:t>
                            </m:r>
                          </m:e>
                          <m:sub>
                            <m:r>
                              <a:rPr lang="en-US" sz="2800">
                                <a:latin typeface="Cambria Math" panose="02040503050406030204" pitchFamily="18" charset="0"/>
                              </a:rPr>
                              <m:t>0</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vi-VN" sz="2800" i="1">
                                <a:latin typeface="Cambria Math" panose="02040503050406030204" pitchFamily="18" charset="0"/>
                              </a:rPr>
                              <m:t>c</m:t>
                            </m:r>
                          </m:e>
                          <m:sub>
                            <m:r>
                              <a:rPr lang="en-US" sz="2800">
                                <a:latin typeface="Cambria Math" panose="02040503050406030204" pitchFamily="18" charset="0"/>
                              </a:rPr>
                              <m:t>1</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vi-VN" sz="2800" i="1">
                                <a:latin typeface="Cambria Math" panose="02040503050406030204" pitchFamily="18" charset="0"/>
                              </a:rPr>
                              <m:t>c</m:t>
                            </m:r>
                          </m:e>
                          <m:sub>
                            <m:r>
                              <a:rPr lang="vi-VN" sz="2800" i="1">
                                <a:latin typeface="Cambria Math" panose="02040503050406030204" pitchFamily="18" charset="0"/>
                              </a:rPr>
                              <m:t>2</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vi-VN" sz="2800" i="1">
                                <a:latin typeface="Cambria Math" panose="02040503050406030204" pitchFamily="18" charset="0"/>
                              </a:rPr>
                              <m:t>c</m:t>
                            </m:r>
                          </m:e>
                          <m:sub>
                            <m:r>
                              <a:rPr lang="vi-VN" sz="2800" i="1">
                                <a:latin typeface="Cambria Math" panose="02040503050406030204" pitchFamily="18" charset="0"/>
                              </a:rPr>
                              <m:t>4</m:t>
                            </m:r>
                          </m:sub>
                        </m:sSub>
                        <m:r>
                          <a:rPr lang="vi-VN"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vi-VN" sz="2800" i="1">
                                <a:latin typeface="Cambria Math" panose="02040503050406030204" pitchFamily="18" charset="0"/>
                              </a:rPr>
                              <m:t>c</m:t>
                            </m:r>
                          </m:e>
                          <m:sub>
                            <m:r>
                              <a:rPr lang="vi-VN" sz="2800" i="1">
                                <a:latin typeface="Cambria Math" panose="02040503050406030204" pitchFamily="18" charset="0"/>
                              </a:rPr>
                              <m:t>5</m:t>
                            </m:r>
                          </m:sub>
                        </m:sSub>
                        <m:r>
                          <a:rPr lang="vi-VN"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vi-VN" sz="2800" i="1">
                                <a:latin typeface="Cambria Math" panose="02040503050406030204" pitchFamily="18" charset="0"/>
                              </a:rPr>
                              <m:t>c</m:t>
                            </m:r>
                          </m:e>
                          <m:sub>
                            <m:r>
                              <a:rPr lang="vi-VN" sz="2800" i="1">
                                <a:latin typeface="Cambria Math" panose="02040503050406030204" pitchFamily="18" charset="0"/>
                              </a:rPr>
                              <m:t>6</m:t>
                            </m:r>
                          </m:sub>
                        </m:sSub>
                      </m:e>
                    </m:d>
                  </m:oMath>
                </a14:m>
                <a:r>
                  <a:rPr lang="vi-VN" sz="2800" dirty="0" smtClean="0">
                    <a:latin typeface="Times New Roman" panose="02020603050405020304" pitchFamily="18" charset="0"/>
                    <a:cs typeface="Times New Roman" panose="02020603050405020304" pitchFamily="18" charset="0"/>
                  </a:rPr>
                  <a:t>. Lúc này, ta có hệ phương trình sau:</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11649"/>
                <a:ext cx="10784801" cy="5532026"/>
              </a:xfrm>
              <a:blipFill rotWithShape="0">
                <a:blip r:embed="rId2"/>
                <a:stretch>
                  <a:fillRect l="-1131" t="-154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40</a:t>
            </a:fld>
            <a:endParaRPr lang="en-US"/>
          </a:p>
        </p:txBody>
      </p:sp>
      <mc:AlternateContent xmlns:mc="http://schemas.openxmlformats.org/markup-compatibility/2006" xmlns:a14="http://schemas.microsoft.com/office/drawing/2010/main">
        <mc:Choice Requires="a14">
          <p:sp>
            <p:nvSpPr>
              <p:cNvPr id="4" name="Rectangle 3"/>
              <p:cNvSpPr/>
              <p:nvPr/>
            </p:nvSpPr>
            <p:spPr>
              <a:xfrm>
                <a:off x="2949690" y="1700415"/>
                <a:ext cx="5985998" cy="1679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𝐺</m:t>
                      </m:r>
                      <m:r>
                        <a:rPr lang="en-US" sz="2800" i="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0">
                                        <a:latin typeface="Cambria Math" panose="02040503050406030204" pitchFamily="18" charset="0"/>
                                      </a:rPr>
                                      <m:t>0</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0">
                                        <a:latin typeface="Cambria Math" panose="02040503050406030204" pitchFamily="18" charset="0"/>
                                      </a:rPr>
                                      <m:t>1</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0">
                                        <a:latin typeface="Cambria Math" panose="02040503050406030204" pitchFamily="18" charset="0"/>
                                      </a:rPr>
                                      <m:t>2</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0">
                                        <a:latin typeface="Cambria Math" panose="02040503050406030204" pitchFamily="18" charset="0"/>
                                      </a:rPr>
                                      <m:t>3</m:t>
                                    </m:r>
                                  </m:sub>
                                </m:sSub>
                              </m:e>
                            </m:mr>
                          </m:m>
                        </m:e>
                      </m:d>
                      <m:r>
                        <a:rPr lang="en-US" sz="2800" i="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7"/>
                                    <m:mcJc m:val="center"/>
                                  </m:mcPr>
                                </m:mc>
                              </m:mcs>
                              <m:ctrlPr>
                                <a:rPr lang="en-US" sz="2800" i="1">
                                  <a:latin typeface="Cambria Math" panose="02040503050406030204" pitchFamily="18" charset="0"/>
                                </a:rPr>
                              </m:ctrlPr>
                            </m:mPr>
                            <m:mr>
                              <m:e>
                                <m:r>
                                  <a:rPr lang="en-US" sz="2800" i="0">
                                    <a:latin typeface="Cambria Math" panose="02040503050406030204" pitchFamily="18" charset="0"/>
                                  </a:rPr>
                                  <m:t>1</m:t>
                                </m:r>
                              </m:e>
                              <m:e>
                                <m:r>
                                  <a:rPr lang="en-US" sz="2800" i="0">
                                    <a:latin typeface="Cambria Math" panose="02040503050406030204" pitchFamily="18" charset="0"/>
                                  </a:rPr>
                                  <m:t>1</m:t>
                                </m:r>
                              </m:e>
                              <m:e>
                                <m:r>
                                  <a:rPr lang="en-US" sz="2800" i="0">
                                    <a:latin typeface="Cambria Math" panose="02040503050406030204" pitchFamily="18" charset="0"/>
                                  </a:rPr>
                                  <m:t>0</m:t>
                                </m:r>
                              </m:e>
                              <m:e>
                                <m:r>
                                  <a:rPr lang="en-US" sz="2800" i="0">
                                    <a:latin typeface="Cambria Math" panose="02040503050406030204" pitchFamily="18" charset="0"/>
                                  </a:rPr>
                                  <m:t>1</m:t>
                                </m:r>
                              </m:e>
                              <m:e>
                                <m:r>
                                  <a:rPr lang="en-US" sz="2800" i="0">
                                    <a:latin typeface="Cambria Math" panose="02040503050406030204" pitchFamily="18" charset="0"/>
                                  </a:rPr>
                                  <m:t>0</m:t>
                                </m:r>
                              </m:e>
                              <m:e>
                                <m:r>
                                  <a:rPr lang="en-US" sz="2800" i="0">
                                    <a:latin typeface="Cambria Math" panose="02040503050406030204" pitchFamily="18" charset="0"/>
                                  </a:rPr>
                                  <m:t>0</m:t>
                                </m:r>
                              </m:e>
                              <m:e>
                                <m:r>
                                  <a:rPr lang="en-US" sz="2800" i="0">
                                    <a:latin typeface="Cambria Math" panose="02040503050406030204" pitchFamily="18" charset="0"/>
                                  </a:rPr>
                                  <m:t>0</m:t>
                                </m:r>
                              </m:e>
                            </m:mr>
                            <m:mr>
                              <m:e>
                                <m:r>
                                  <a:rPr lang="en-US" sz="2800" i="0">
                                    <a:latin typeface="Cambria Math" panose="02040503050406030204" pitchFamily="18" charset="0"/>
                                  </a:rPr>
                                  <m:t>1</m:t>
                                </m:r>
                              </m:e>
                              <m:e>
                                <m:r>
                                  <a:rPr lang="en-US" sz="2800" i="0">
                                    <a:latin typeface="Cambria Math" panose="02040503050406030204" pitchFamily="18" charset="0"/>
                                  </a:rPr>
                                  <m:t>0</m:t>
                                </m:r>
                              </m:e>
                              <m:e>
                                <m:r>
                                  <a:rPr lang="en-US" sz="2800" i="0">
                                    <a:latin typeface="Cambria Math" panose="02040503050406030204" pitchFamily="18" charset="0"/>
                                  </a:rPr>
                                  <m:t>1</m:t>
                                </m:r>
                              </m:e>
                              <m:e>
                                <m:r>
                                  <a:rPr lang="en-US" sz="2800" i="0">
                                    <a:latin typeface="Cambria Math" panose="02040503050406030204" pitchFamily="18" charset="0"/>
                                  </a:rPr>
                                  <m:t>1</m:t>
                                </m:r>
                              </m:e>
                              <m:e>
                                <m:r>
                                  <a:rPr lang="en-US" sz="2800" i="0">
                                    <a:latin typeface="Cambria Math" panose="02040503050406030204" pitchFamily="18" charset="0"/>
                                  </a:rPr>
                                  <m:t>1</m:t>
                                </m:r>
                              </m:e>
                              <m:e>
                                <m:r>
                                  <a:rPr lang="en-US" sz="2800" i="0">
                                    <a:latin typeface="Cambria Math" panose="02040503050406030204" pitchFamily="18" charset="0"/>
                                  </a:rPr>
                                  <m:t>0</m:t>
                                </m:r>
                              </m:e>
                              <m:e>
                                <m:r>
                                  <a:rPr lang="en-US" sz="2800" i="0">
                                    <a:latin typeface="Cambria Math" panose="02040503050406030204" pitchFamily="18" charset="0"/>
                                  </a:rPr>
                                  <m:t>0</m:t>
                                </m:r>
                              </m:e>
                            </m:mr>
                            <m:mr>
                              <m:e>
                                <m:r>
                                  <a:rPr lang="en-US" sz="2800" i="0">
                                    <a:latin typeface="Cambria Math" panose="02040503050406030204" pitchFamily="18" charset="0"/>
                                  </a:rPr>
                                  <m:t>0</m:t>
                                </m:r>
                              </m:e>
                              <m:e>
                                <m:r>
                                  <a:rPr lang="en-US" sz="2800" i="0">
                                    <a:latin typeface="Cambria Math" panose="02040503050406030204" pitchFamily="18" charset="0"/>
                                  </a:rPr>
                                  <m:t>1</m:t>
                                </m:r>
                              </m:e>
                              <m:e>
                                <m:r>
                                  <a:rPr lang="en-US" sz="2800" i="0">
                                    <a:latin typeface="Cambria Math" panose="02040503050406030204" pitchFamily="18" charset="0"/>
                                  </a:rPr>
                                  <m:t>0</m:t>
                                </m:r>
                              </m:e>
                              <m:e>
                                <m:r>
                                  <a:rPr lang="en-US" sz="2800" i="0">
                                    <a:latin typeface="Cambria Math" panose="02040503050406030204" pitchFamily="18" charset="0"/>
                                  </a:rPr>
                                  <m:t>0</m:t>
                                </m:r>
                              </m:e>
                              <m:e>
                                <m:r>
                                  <a:rPr lang="en-US" sz="2800" i="0">
                                    <a:latin typeface="Cambria Math" panose="02040503050406030204" pitchFamily="18" charset="0"/>
                                  </a:rPr>
                                  <m:t>0</m:t>
                                </m:r>
                              </m:e>
                              <m:e>
                                <m:r>
                                  <a:rPr lang="en-US" sz="2800" i="0">
                                    <a:latin typeface="Cambria Math" panose="02040503050406030204" pitchFamily="18" charset="0"/>
                                  </a:rPr>
                                  <m:t>1</m:t>
                                </m:r>
                              </m:e>
                              <m:e>
                                <m:r>
                                  <a:rPr lang="en-US" sz="2800" i="0">
                                    <a:latin typeface="Cambria Math" panose="02040503050406030204" pitchFamily="18" charset="0"/>
                                  </a:rPr>
                                  <m:t>1</m:t>
                                </m:r>
                              </m:e>
                            </m:mr>
                            <m:mr>
                              <m:e>
                                <m:r>
                                  <a:rPr lang="en-US" sz="2800" i="0">
                                    <a:latin typeface="Cambria Math" panose="02040503050406030204" pitchFamily="18" charset="0"/>
                                  </a:rPr>
                                  <m:t>1</m:t>
                                </m:r>
                              </m:e>
                              <m:e>
                                <m:r>
                                  <a:rPr lang="en-US" sz="2800" i="0">
                                    <a:latin typeface="Cambria Math" panose="02040503050406030204" pitchFamily="18" charset="0"/>
                                  </a:rPr>
                                  <m:t>0</m:t>
                                </m:r>
                              </m:e>
                              <m:e>
                                <m:r>
                                  <a:rPr lang="en-US" sz="2800" i="0">
                                    <a:latin typeface="Cambria Math" panose="02040503050406030204" pitchFamily="18" charset="0"/>
                                  </a:rPr>
                                  <m:t>1</m:t>
                                </m:r>
                              </m:e>
                              <m:e>
                                <m:r>
                                  <a:rPr lang="en-US" sz="2800" i="0">
                                    <a:latin typeface="Cambria Math" panose="02040503050406030204" pitchFamily="18" charset="0"/>
                                  </a:rPr>
                                  <m:t>0</m:t>
                                </m:r>
                              </m:e>
                              <m:e>
                                <m:r>
                                  <a:rPr lang="en-US" sz="2800" i="0">
                                    <a:latin typeface="Cambria Math" panose="02040503050406030204" pitchFamily="18" charset="0"/>
                                  </a:rPr>
                                  <m:t>0</m:t>
                                </m:r>
                              </m:e>
                              <m:e>
                                <m:r>
                                  <a:rPr lang="en-US" sz="2800" i="0">
                                    <a:latin typeface="Cambria Math" panose="02040503050406030204" pitchFamily="18" charset="0"/>
                                  </a:rPr>
                                  <m:t>0</m:t>
                                </m:r>
                              </m:e>
                              <m:e>
                                <m:r>
                                  <a:rPr lang="en-US" sz="2800" i="0">
                                    <a:latin typeface="Cambria Math" panose="02040503050406030204" pitchFamily="18" charset="0"/>
                                  </a:rPr>
                                  <m:t>1</m:t>
                                </m:r>
                              </m:e>
                            </m:mr>
                          </m:m>
                        </m:e>
                      </m:d>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2949690" y="1700415"/>
                <a:ext cx="5985998" cy="167975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47823" y="4817048"/>
                <a:ext cx="3465051" cy="158428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US" sz="2600" i="1" smtClean="0">
                              <a:latin typeface="Cambria Math" panose="02040503050406030204" pitchFamily="18" charset="0"/>
                            </a:rPr>
                          </m:ctrlPr>
                        </m:mPr>
                        <m:mr>
                          <m:e>
                            <m:sSub>
                              <m:sSubPr>
                                <m:ctrlPr>
                                  <a:rPr lang="en-US" sz="2600" i="1">
                                    <a:latin typeface="Cambria Math" panose="02040503050406030204" pitchFamily="18" charset="0"/>
                                  </a:rPr>
                                </m:ctrlPr>
                              </m:sSubPr>
                              <m:e>
                                <m:r>
                                  <a:rPr lang="vi-VN" sz="2600" b="0" i="1" smtClean="0">
                                    <a:latin typeface="Cambria Math" panose="02040503050406030204" pitchFamily="18" charset="0"/>
                                  </a:rPr>
                                  <m:t>         </m:t>
                                </m:r>
                                <m:r>
                                  <a:rPr lang="en-US" sz="2600" i="1">
                                    <a:latin typeface="Cambria Math" panose="02040503050406030204" pitchFamily="18" charset="0"/>
                                  </a:rPr>
                                  <m:t>𝑐</m:t>
                                </m:r>
                              </m:e>
                              <m:sub>
                                <m:r>
                                  <a:rPr lang="en-US" sz="2600" i="0">
                                    <a:latin typeface="Cambria Math" panose="02040503050406030204" pitchFamily="18" charset="0"/>
                                  </a:rPr>
                                  <m:t>0</m:t>
                                </m:r>
                              </m:sub>
                            </m:sSub>
                            <m:r>
                              <a:rPr lang="en-US" sz="2600" b="0" i="0" smtClean="0">
                                <a:latin typeface="Cambria Math" panose="02040503050406030204" pitchFamily="18" charset="0"/>
                              </a:rPr>
                              <m:t> </m:t>
                            </m:r>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0</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1</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3</m:t>
                                </m:r>
                              </m:sub>
                            </m:sSub>
                          </m:e>
                        </m:mr>
                        <m:mr>
                          <m:e>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0">
                                    <a:latin typeface="Cambria Math" panose="02040503050406030204" pitchFamily="18" charset="0"/>
                                  </a:rPr>
                                  <m:t>1</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0</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2</m:t>
                                </m:r>
                              </m:sub>
                            </m:sSub>
                          </m:e>
                        </m:mr>
                        <m:mr>
                          <m:e>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0">
                                    <a:latin typeface="Cambria Math" panose="02040503050406030204" pitchFamily="18" charset="0"/>
                                  </a:rPr>
                                  <m:t>2</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1</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3</m:t>
                                </m:r>
                              </m:sub>
                            </m:sSub>
                          </m:e>
                        </m:mr>
                        <m:mr>
                          <m:e>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0">
                                    <a:latin typeface="Cambria Math" panose="02040503050406030204" pitchFamily="18" charset="0"/>
                                  </a:rPr>
                                  <m:t>3</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0</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1</m:t>
                                </m:r>
                              </m:sub>
                            </m:sSub>
                          </m:e>
                        </m:mr>
                      </m:m>
                    </m:oMath>
                  </m:oMathPara>
                </a14:m>
                <a:endParaRPr lang="en-US" sz="2600" dirty="0"/>
              </a:p>
            </p:txBody>
          </p:sp>
        </mc:Choice>
        <mc:Fallback xmlns="">
          <p:sp>
            <p:nvSpPr>
              <p:cNvPr id="9" name="Rectangle 8"/>
              <p:cNvSpPr>
                <a:spLocks noRot="1" noChangeAspect="1" noMove="1" noResize="1" noEditPoints="1" noAdjustHandles="1" noChangeArrowheads="1" noChangeShapeType="1" noTextEdit="1"/>
              </p:cNvSpPr>
              <p:nvPr/>
            </p:nvSpPr>
            <p:spPr>
              <a:xfrm>
                <a:off x="247823" y="4817048"/>
                <a:ext cx="3465051" cy="158428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399089" y="4886972"/>
                <a:ext cx="2808909" cy="1151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smtClean="0">
                              <a:latin typeface="Cambria Math" panose="02040503050406030204" pitchFamily="18" charset="0"/>
                            </a:rPr>
                          </m:ctrlPr>
                        </m:mPr>
                        <m:mr>
                          <m:e>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0">
                                    <a:latin typeface="Cambria Math" panose="02040503050406030204" pitchFamily="18" charset="0"/>
                                  </a:rPr>
                                  <m:t>4</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1</m:t>
                                </m:r>
                              </m:sub>
                            </m:sSub>
                          </m:e>
                        </m:mr>
                        <m:mr>
                          <m:e>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0">
                                    <a:latin typeface="Cambria Math" panose="02040503050406030204" pitchFamily="18" charset="0"/>
                                  </a:rPr>
                                  <m:t>5</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2</m:t>
                                </m:r>
                              </m:sub>
                            </m:sSub>
                          </m:e>
                        </m:mr>
                        <m:mr>
                          <m:e>
                            <m:sSub>
                              <m:sSubPr>
                                <m:ctrlPr>
                                  <a:rPr lang="en-US" sz="2600" i="1">
                                    <a:latin typeface="Cambria Math" panose="02040503050406030204" pitchFamily="18" charset="0"/>
                                  </a:rPr>
                                </m:ctrlPr>
                              </m:sSubPr>
                              <m:e>
                                <m:r>
                                  <a:rPr lang="vi-VN" sz="2600" b="0" i="1" smtClean="0">
                                    <a:latin typeface="Cambria Math" panose="02040503050406030204" pitchFamily="18" charset="0"/>
                                  </a:rPr>
                                  <m:t>          </m:t>
                                </m:r>
                                <m:r>
                                  <a:rPr lang="en-US" sz="2600" i="1">
                                    <a:latin typeface="Cambria Math" panose="02040503050406030204" pitchFamily="18" charset="0"/>
                                  </a:rPr>
                                  <m:t>𝑐</m:t>
                                </m:r>
                              </m:e>
                              <m:sub>
                                <m:r>
                                  <a:rPr lang="en-US" sz="2600" i="0">
                                    <a:latin typeface="Cambria Math" panose="02040503050406030204" pitchFamily="18" charset="0"/>
                                  </a:rPr>
                                  <m:t>6</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2</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0">
                                    <a:latin typeface="Cambria Math" panose="02040503050406030204" pitchFamily="18" charset="0"/>
                                  </a:rPr>
                                  <m:t>3</m:t>
                                </m:r>
                              </m:sub>
                            </m:sSub>
                          </m:e>
                        </m:mr>
                      </m:m>
                    </m:oMath>
                  </m:oMathPara>
                </a14:m>
                <a:endParaRPr lang="en-US" sz="2600" dirty="0"/>
              </a:p>
            </p:txBody>
          </p:sp>
        </mc:Choice>
        <mc:Fallback xmlns="">
          <p:sp>
            <p:nvSpPr>
              <p:cNvPr id="10" name="Rectangle 9"/>
              <p:cNvSpPr>
                <a:spLocks noRot="1" noChangeAspect="1" noMove="1" noResize="1" noEditPoints="1" noAdjustHandles="1" noChangeArrowheads="1" noChangeShapeType="1" noTextEdit="1"/>
              </p:cNvSpPr>
              <p:nvPr/>
            </p:nvSpPr>
            <p:spPr>
              <a:xfrm>
                <a:off x="3399089" y="4886972"/>
                <a:ext cx="2808909" cy="1151918"/>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Connector 11"/>
          <p:cNvCxnSpPr/>
          <p:nvPr/>
        </p:nvCxnSpPr>
        <p:spPr>
          <a:xfrm>
            <a:off x="3869267" y="4886972"/>
            <a:ext cx="0" cy="138682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Right Arrow 12"/>
          <p:cNvSpPr/>
          <p:nvPr/>
        </p:nvSpPr>
        <p:spPr>
          <a:xfrm>
            <a:off x="6512601" y="4982655"/>
            <a:ext cx="3302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6512601" y="4759660"/>
                <a:ext cx="2957283" cy="16990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smtClean="0">
                              <a:solidFill>
                                <a:srgbClr val="92D050"/>
                              </a:solidFill>
                              <a:latin typeface="Cambria Math" panose="02040503050406030204" pitchFamily="18" charset="0"/>
                            </a:rPr>
                          </m:ctrlPr>
                        </m:mPr>
                        <m:mr>
                          <m:e>
                            <m:sSub>
                              <m:sSubPr>
                                <m:ctrlPr>
                                  <a:rPr lang="en-US" sz="2800" i="1">
                                    <a:solidFill>
                                      <a:srgbClr val="92D050"/>
                                    </a:solidFill>
                                    <a:latin typeface="Cambria Math" panose="02040503050406030204" pitchFamily="18" charset="0"/>
                                  </a:rPr>
                                </m:ctrlPr>
                              </m:sSubPr>
                              <m:e>
                                <m:r>
                                  <a:rPr lang="vi-VN" sz="2800" b="0" i="1" smtClean="0">
                                    <a:solidFill>
                                      <a:srgbClr val="92D050"/>
                                    </a:solidFill>
                                    <a:latin typeface="Cambria Math" panose="02040503050406030204" pitchFamily="18" charset="0"/>
                                  </a:rPr>
                                  <m:t>        </m:t>
                                </m:r>
                                <m:r>
                                  <a:rPr lang="en-US" sz="2800" i="1">
                                    <a:solidFill>
                                      <a:srgbClr val="92D050"/>
                                    </a:solidFill>
                                    <a:latin typeface="Cambria Math" panose="02040503050406030204" pitchFamily="18" charset="0"/>
                                  </a:rPr>
                                  <m:t>𝑎</m:t>
                                </m:r>
                              </m:e>
                              <m:sub>
                                <m:r>
                                  <a:rPr lang="en-US" sz="2800" i="0">
                                    <a:solidFill>
                                      <a:srgbClr val="92D050"/>
                                    </a:solidFill>
                                    <a:latin typeface="Cambria Math" panose="02040503050406030204" pitchFamily="18" charset="0"/>
                                  </a:rPr>
                                  <m:t>0</m:t>
                                </m:r>
                              </m:sub>
                            </m:sSub>
                            <m:r>
                              <a:rPr lang="vi-VN" sz="2800" b="0" i="0" smtClean="0">
                                <a:solidFill>
                                  <a:srgbClr val="92D050"/>
                                </a:solidFill>
                                <a:latin typeface="Cambria Math" panose="02040503050406030204" pitchFamily="18" charset="0"/>
                              </a:rPr>
                              <m:t>  </m:t>
                            </m:r>
                            <m:r>
                              <a:rPr lang="en-US" sz="2800" i="0">
                                <a:solidFill>
                                  <a:srgbClr val="92D050"/>
                                </a:solidFill>
                                <a:latin typeface="Cambria Math" panose="02040503050406030204" pitchFamily="18" charset="0"/>
                              </a:rPr>
                              <m:t>=</m:t>
                            </m:r>
                            <m:sSub>
                              <m:sSubPr>
                                <m:ctrlPr>
                                  <a:rPr lang="en-US" sz="2800" i="1">
                                    <a:solidFill>
                                      <a:srgbClr val="92D050"/>
                                    </a:solidFill>
                                    <a:latin typeface="Cambria Math" panose="02040503050406030204" pitchFamily="18" charset="0"/>
                                  </a:rPr>
                                </m:ctrlPr>
                              </m:sSubPr>
                              <m:e>
                                <m:r>
                                  <a:rPr lang="en-US" sz="2800" i="1">
                                    <a:solidFill>
                                      <a:srgbClr val="92D050"/>
                                    </a:solidFill>
                                    <a:latin typeface="Cambria Math" panose="02040503050406030204" pitchFamily="18" charset="0"/>
                                  </a:rPr>
                                  <m:t>𝑐</m:t>
                                </m:r>
                              </m:e>
                              <m:sub>
                                <m:r>
                                  <a:rPr lang="en-US" sz="2800" i="0">
                                    <a:solidFill>
                                      <a:srgbClr val="92D050"/>
                                    </a:solidFill>
                                    <a:latin typeface="Cambria Math" panose="02040503050406030204" pitchFamily="18" charset="0"/>
                                  </a:rPr>
                                  <m:t>3</m:t>
                                </m:r>
                              </m:sub>
                            </m:sSub>
                            <m:r>
                              <a:rPr lang="en-US" sz="2800" i="0">
                                <a:solidFill>
                                  <a:srgbClr val="92D050"/>
                                </a:solidFill>
                                <a:latin typeface="Cambria Math" panose="02040503050406030204" pitchFamily="18" charset="0"/>
                              </a:rPr>
                              <m:t>+</m:t>
                            </m:r>
                            <m:sSub>
                              <m:sSubPr>
                                <m:ctrlPr>
                                  <a:rPr lang="en-US" sz="2800" i="1">
                                    <a:solidFill>
                                      <a:srgbClr val="92D050"/>
                                    </a:solidFill>
                                    <a:latin typeface="Cambria Math" panose="02040503050406030204" pitchFamily="18" charset="0"/>
                                  </a:rPr>
                                </m:ctrlPr>
                              </m:sSubPr>
                              <m:e>
                                <m:r>
                                  <a:rPr lang="en-US" sz="2800" i="1">
                                    <a:solidFill>
                                      <a:srgbClr val="92D050"/>
                                    </a:solidFill>
                                    <a:latin typeface="Cambria Math" panose="02040503050406030204" pitchFamily="18" charset="0"/>
                                  </a:rPr>
                                  <m:t>𝑐</m:t>
                                </m:r>
                              </m:e>
                              <m:sub>
                                <m:r>
                                  <a:rPr lang="en-US" sz="2800" i="0">
                                    <a:solidFill>
                                      <a:srgbClr val="92D050"/>
                                    </a:solidFill>
                                    <a:latin typeface="Cambria Math" panose="02040503050406030204" pitchFamily="18" charset="0"/>
                                  </a:rPr>
                                  <m:t>4</m:t>
                                </m:r>
                              </m:sub>
                            </m:sSub>
                          </m:e>
                        </m:mr>
                        <m:mr>
                          <m:e>
                            <m:sSub>
                              <m:sSubPr>
                                <m:ctrlPr>
                                  <a:rPr lang="en-US" sz="2800" i="1">
                                    <a:solidFill>
                                      <a:srgbClr val="92D050"/>
                                    </a:solidFill>
                                    <a:latin typeface="Cambria Math" panose="02040503050406030204" pitchFamily="18" charset="0"/>
                                  </a:rPr>
                                </m:ctrlPr>
                              </m:sSubPr>
                              <m:e>
                                <m:r>
                                  <a:rPr lang="en-US" sz="2800" i="1">
                                    <a:solidFill>
                                      <a:srgbClr val="92D050"/>
                                    </a:solidFill>
                                    <a:latin typeface="Cambria Math" panose="02040503050406030204" pitchFamily="18" charset="0"/>
                                  </a:rPr>
                                  <m:t>𝑎</m:t>
                                </m:r>
                              </m:e>
                              <m:sub>
                                <m:r>
                                  <a:rPr lang="en-US" sz="2800" i="0">
                                    <a:solidFill>
                                      <a:srgbClr val="92D050"/>
                                    </a:solidFill>
                                    <a:latin typeface="Cambria Math" panose="02040503050406030204" pitchFamily="18" charset="0"/>
                                  </a:rPr>
                                  <m:t>1</m:t>
                                </m:r>
                              </m:sub>
                            </m:sSub>
                            <m:r>
                              <a:rPr lang="en-US" sz="2800" i="0">
                                <a:solidFill>
                                  <a:srgbClr val="92D050"/>
                                </a:solidFill>
                                <a:latin typeface="Cambria Math" panose="02040503050406030204" pitchFamily="18" charset="0"/>
                              </a:rPr>
                              <m:t>=</m:t>
                            </m:r>
                            <m:sSub>
                              <m:sSubPr>
                                <m:ctrlPr>
                                  <a:rPr lang="en-US" sz="2800" i="1">
                                    <a:solidFill>
                                      <a:srgbClr val="92D050"/>
                                    </a:solidFill>
                                    <a:latin typeface="Cambria Math" panose="02040503050406030204" pitchFamily="18" charset="0"/>
                                  </a:rPr>
                                </m:ctrlPr>
                              </m:sSubPr>
                              <m:e>
                                <m:r>
                                  <a:rPr lang="en-US" sz="2800" i="1">
                                    <a:solidFill>
                                      <a:srgbClr val="92D050"/>
                                    </a:solidFill>
                                    <a:latin typeface="Cambria Math" panose="02040503050406030204" pitchFamily="18" charset="0"/>
                                  </a:rPr>
                                  <m:t>𝑐</m:t>
                                </m:r>
                              </m:e>
                              <m:sub>
                                <m:r>
                                  <a:rPr lang="en-US" sz="2800" i="0">
                                    <a:solidFill>
                                      <a:srgbClr val="92D050"/>
                                    </a:solidFill>
                                    <a:latin typeface="Cambria Math" panose="02040503050406030204" pitchFamily="18" charset="0"/>
                                  </a:rPr>
                                  <m:t>4</m:t>
                                </m:r>
                              </m:sub>
                            </m:sSub>
                          </m:e>
                        </m:mr>
                        <m:mr>
                          <m:e>
                            <m:sSub>
                              <m:sSubPr>
                                <m:ctrlPr>
                                  <a:rPr lang="en-US" sz="2800" i="1">
                                    <a:solidFill>
                                      <a:srgbClr val="92D050"/>
                                    </a:solidFill>
                                    <a:latin typeface="Cambria Math" panose="02040503050406030204" pitchFamily="18" charset="0"/>
                                  </a:rPr>
                                </m:ctrlPr>
                              </m:sSubPr>
                              <m:e>
                                <m:r>
                                  <a:rPr lang="en-US" sz="2800" i="1">
                                    <a:solidFill>
                                      <a:srgbClr val="92D050"/>
                                    </a:solidFill>
                                    <a:latin typeface="Cambria Math" panose="02040503050406030204" pitchFamily="18" charset="0"/>
                                  </a:rPr>
                                  <m:t>𝑎</m:t>
                                </m:r>
                              </m:e>
                              <m:sub>
                                <m:r>
                                  <a:rPr lang="en-US" sz="2800" i="0">
                                    <a:solidFill>
                                      <a:srgbClr val="92D050"/>
                                    </a:solidFill>
                                    <a:latin typeface="Cambria Math" panose="02040503050406030204" pitchFamily="18" charset="0"/>
                                  </a:rPr>
                                  <m:t>2</m:t>
                                </m:r>
                              </m:sub>
                            </m:sSub>
                            <m:r>
                              <a:rPr lang="en-US" sz="2800" i="0">
                                <a:solidFill>
                                  <a:srgbClr val="92D050"/>
                                </a:solidFill>
                                <a:latin typeface="Cambria Math" panose="02040503050406030204" pitchFamily="18" charset="0"/>
                              </a:rPr>
                              <m:t>=</m:t>
                            </m:r>
                            <m:sSub>
                              <m:sSubPr>
                                <m:ctrlPr>
                                  <a:rPr lang="en-US" sz="2800" i="1">
                                    <a:solidFill>
                                      <a:srgbClr val="92D050"/>
                                    </a:solidFill>
                                    <a:latin typeface="Cambria Math" panose="02040503050406030204" pitchFamily="18" charset="0"/>
                                  </a:rPr>
                                </m:ctrlPr>
                              </m:sSubPr>
                              <m:e>
                                <m:r>
                                  <a:rPr lang="en-US" sz="2800" i="1">
                                    <a:solidFill>
                                      <a:srgbClr val="92D050"/>
                                    </a:solidFill>
                                    <a:latin typeface="Cambria Math" panose="02040503050406030204" pitchFamily="18" charset="0"/>
                                  </a:rPr>
                                  <m:t>𝑐</m:t>
                                </m:r>
                              </m:e>
                              <m:sub>
                                <m:r>
                                  <a:rPr lang="en-US" sz="2800" i="0">
                                    <a:solidFill>
                                      <a:srgbClr val="92D050"/>
                                    </a:solidFill>
                                    <a:latin typeface="Cambria Math" panose="02040503050406030204" pitchFamily="18" charset="0"/>
                                  </a:rPr>
                                  <m:t>5</m:t>
                                </m:r>
                              </m:sub>
                            </m:sSub>
                          </m:e>
                        </m:mr>
                        <m:mr>
                          <m:e>
                            <m:sSub>
                              <m:sSubPr>
                                <m:ctrlPr>
                                  <a:rPr lang="en-US" sz="2800" i="1">
                                    <a:solidFill>
                                      <a:srgbClr val="92D050"/>
                                    </a:solidFill>
                                    <a:latin typeface="Cambria Math" panose="02040503050406030204" pitchFamily="18" charset="0"/>
                                  </a:rPr>
                                </m:ctrlPr>
                              </m:sSubPr>
                              <m:e>
                                <m:r>
                                  <a:rPr lang="vi-VN" sz="2800" b="0" i="1" smtClean="0">
                                    <a:solidFill>
                                      <a:srgbClr val="92D050"/>
                                    </a:solidFill>
                                    <a:latin typeface="Cambria Math" panose="02040503050406030204" pitchFamily="18" charset="0"/>
                                  </a:rPr>
                                  <m:t>         </m:t>
                                </m:r>
                                <m:r>
                                  <a:rPr lang="en-US" sz="2800" i="1">
                                    <a:solidFill>
                                      <a:srgbClr val="92D050"/>
                                    </a:solidFill>
                                    <a:latin typeface="Cambria Math" panose="02040503050406030204" pitchFamily="18" charset="0"/>
                                  </a:rPr>
                                  <m:t>𝑎</m:t>
                                </m:r>
                              </m:e>
                              <m:sub>
                                <m:r>
                                  <a:rPr lang="en-US" sz="2800" i="0">
                                    <a:solidFill>
                                      <a:srgbClr val="92D050"/>
                                    </a:solidFill>
                                    <a:latin typeface="Cambria Math" panose="02040503050406030204" pitchFamily="18" charset="0"/>
                                  </a:rPr>
                                  <m:t>3</m:t>
                                </m:r>
                              </m:sub>
                            </m:sSub>
                            <m:r>
                              <a:rPr lang="vi-VN" sz="2800" b="0" i="0" smtClean="0">
                                <a:solidFill>
                                  <a:srgbClr val="92D050"/>
                                </a:solidFill>
                                <a:latin typeface="Cambria Math" panose="02040503050406030204" pitchFamily="18" charset="0"/>
                              </a:rPr>
                              <m:t>  </m:t>
                            </m:r>
                            <m:r>
                              <a:rPr lang="en-US" sz="2800" i="0">
                                <a:solidFill>
                                  <a:srgbClr val="92D050"/>
                                </a:solidFill>
                                <a:latin typeface="Cambria Math" panose="02040503050406030204" pitchFamily="18" charset="0"/>
                              </a:rPr>
                              <m:t>=</m:t>
                            </m:r>
                            <m:sSub>
                              <m:sSubPr>
                                <m:ctrlPr>
                                  <a:rPr lang="en-US" sz="2800" i="1">
                                    <a:solidFill>
                                      <a:srgbClr val="92D050"/>
                                    </a:solidFill>
                                    <a:latin typeface="Cambria Math" panose="02040503050406030204" pitchFamily="18" charset="0"/>
                                  </a:rPr>
                                </m:ctrlPr>
                              </m:sSubPr>
                              <m:e>
                                <m:r>
                                  <a:rPr lang="en-US" sz="2800" i="1">
                                    <a:solidFill>
                                      <a:srgbClr val="92D050"/>
                                    </a:solidFill>
                                    <a:latin typeface="Cambria Math" panose="02040503050406030204" pitchFamily="18" charset="0"/>
                                  </a:rPr>
                                  <m:t>𝑐</m:t>
                                </m:r>
                              </m:e>
                              <m:sub>
                                <m:r>
                                  <a:rPr lang="en-US" sz="2800" i="0">
                                    <a:solidFill>
                                      <a:srgbClr val="92D050"/>
                                    </a:solidFill>
                                    <a:latin typeface="Cambria Math" panose="02040503050406030204" pitchFamily="18" charset="0"/>
                                  </a:rPr>
                                  <m:t>5</m:t>
                                </m:r>
                              </m:sub>
                            </m:sSub>
                            <m:r>
                              <a:rPr lang="en-US" sz="2800" i="0">
                                <a:solidFill>
                                  <a:srgbClr val="92D050"/>
                                </a:solidFill>
                                <a:latin typeface="Cambria Math" panose="02040503050406030204" pitchFamily="18" charset="0"/>
                              </a:rPr>
                              <m:t>+</m:t>
                            </m:r>
                            <m:sSub>
                              <m:sSubPr>
                                <m:ctrlPr>
                                  <a:rPr lang="en-US" sz="2800" i="1">
                                    <a:solidFill>
                                      <a:srgbClr val="92D050"/>
                                    </a:solidFill>
                                    <a:latin typeface="Cambria Math" panose="02040503050406030204" pitchFamily="18" charset="0"/>
                                  </a:rPr>
                                </m:ctrlPr>
                              </m:sSubPr>
                              <m:e>
                                <m:r>
                                  <a:rPr lang="en-US" sz="2800" i="1">
                                    <a:solidFill>
                                      <a:srgbClr val="92D050"/>
                                    </a:solidFill>
                                    <a:latin typeface="Cambria Math" panose="02040503050406030204" pitchFamily="18" charset="0"/>
                                  </a:rPr>
                                  <m:t>𝑐</m:t>
                                </m:r>
                              </m:e>
                              <m:sub>
                                <m:r>
                                  <a:rPr lang="en-US" sz="2800" i="0">
                                    <a:solidFill>
                                      <a:srgbClr val="92D050"/>
                                    </a:solidFill>
                                    <a:latin typeface="Cambria Math" panose="02040503050406030204" pitchFamily="18" charset="0"/>
                                  </a:rPr>
                                  <m:t>6</m:t>
                                </m:r>
                              </m:sub>
                            </m:sSub>
                          </m:e>
                        </m:mr>
                      </m:m>
                    </m:oMath>
                  </m:oMathPara>
                </a14:m>
                <a:endParaRPr lang="en-US" sz="2800" dirty="0">
                  <a:solidFill>
                    <a:srgbClr val="92D05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512601" y="4759660"/>
                <a:ext cx="2957283" cy="1699055"/>
              </a:xfrm>
              <a:prstGeom prst="rect">
                <a:avLst/>
              </a:prstGeom>
              <a:blipFill rotWithShape="0">
                <a:blip r:embed="rId6"/>
                <a:stretch>
                  <a:fillRect/>
                </a:stretch>
              </a:blipFill>
            </p:spPr>
            <p:txBody>
              <a:bodyPr/>
              <a:lstStyle/>
              <a:p>
                <a:r>
                  <a:rPr lang="en-US">
                    <a:noFill/>
                  </a:rPr>
                  <a:t> </a:t>
                </a:r>
              </a:p>
            </p:txBody>
          </p:sp>
        </mc:Fallback>
      </mc:AlternateContent>
      <p:sp>
        <p:nvSpPr>
          <p:cNvPr id="1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18" name="Straight Connector 17"/>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76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137920"/>
            <a:ext cx="11510433" cy="5405755"/>
          </a:xfrm>
        </p:spPr>
        <p:txBody>
          <a:bodyPr>
            <a:normAutofit/>
          </a:bodyPr>
          <a:lstStyle/>
          <a:p>
            <a:pPr marL="1028700" indent="-1028700">
              <a:spcBef>
                <a:spcPts val="1200"/>
              </a:spcBef>
              <a:spcAft>
                <a:spcPts val="600"/>
              </a:spcAft>
              <a:buNone/>
            </a:pPr>
            <a:r>
              <a:rPr lang="vi-VN" sz="2800" b="1" dirty="0" smtClean="0">
                <a:solidFill>
                  <a:srgbClr val="66FF33"/>
                </a:solidFill>
                <a:latin typeface="Times New Roman" panose="02020603050405020304" pitchFamily="18" charset="0"/>
                <a:cs typeface="Times New Roman" panose="02020603050405020304" pitchFamily="18" charset="0"/>
              </a:rPr>
              <a:t>3.3.3  </a:t>
            </a:r>
            <a:r>
              <a:rPr lang="vi-VN" sz="2800" b="1" dirty="0">
                <a:solidFill>
                  <a:srgbClr val="66FF33"/>
                </a:solidFill>
                <a:latin typeface="Times New Roman" panose="02020603050405020304" pitchFamily="18" charset="0"/>
                <a:cs typeface="Times New Roman" panose="02020603050405020304" pitchFamily="18" charset="0"/>
              </a:rPr>
              <a:t>Mã </a:t>
            </a:r>
            <a:r>
              <a:rPr lang="vi-VN" sz="2800" b="1" dirty="0" smtClean="0">
                <a:solidFill>
                  <a:srgbClr val="66FF33"/>
                </a:solidFill>
                <a:latin typeface="Times New Roman" panose="02020603050405020304" pitchFamily="18" charset="0"/>
                <a:cs typeface="Times New Roman" panose="02020603050405020304" pitchFamily="18" charset="0"/>
              </a:rPr>
              <a:t>tuyến tính hệ thống, ma trận sinh hệ thống (nhị phân)</a:t>
            </a:r>
          </a:p>
          <a:p>
            <a:pPr marL="0" indent="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Một mã tuyến tính (</a:t>
            </a:r>
            <a:r>
              <a:rPr lang="vi-VN" sz="2800" i="1" dirty="0" smtClean="0">
                <a:latin typeface="Times New Roman" panose="02020603050405020304" pitchFamily="18" charset="0"/>
                <a:cs typeface="Times New Roman" panose="02020603050405020304" pitchFamily="18" charset="0"/>
              </a:rPr>
              <a:t>n</a:t>
            </a:r>
            <a:r>
              <a:rPr lang="vi-VN" sz="2800" dirty="0" smtClean="0">
                <a:latin typeface="Times New Roman" panose="02020603050405020304" pitchFamily="18" charset="0"/>
                <a:cs typeface="Times New Roman" panose="02020603050405020304" pitchFamily="18" charset="0"/>
              </a:rPr>
              <a:t>,</a:t>
            </a:r>
            <a:r>
              <a:rPr lang="vi-VN" sz="2800" i="1" dirty="0" smtClean="0">
                <a:latin typeface="Times New Roman" panose="02020603050405020304" pitchFamily="18" charset="0"/>
                <a:cs typeface="Times New Roman" panose="02020603050405020304" pitchFamily="18" charset="0"/>
              </a:rPr>
              <a:t>k</a:t>
            </a:r>
            <a:r>
              <a:rPr lang="vi-VN" sz="2800" dirty="0" smtClean="0">
                <a:latin typeface="Times New Roman" panose="02020603050405020304" pitchFamily="18" charset="0"/>
                <a:cs typeface="Times New Roman" panose="02020603050405020304" pitchFamily="18" charset="0"/>
              </a:rPr>
              <a:t>) được gọi là mã tuyến tính hệ thống nếu mỗi từ mã có một trong hai dạng sau:</a:t>
            </a:r>
          </a:p>
          <a:p>
            <a:pPr marL="347663" indent="-347663">
              <a:spcBef>
                <a:spcPts val="1200"/>
              </a:spcBef>
              <a:spcAft>
                <a:spcPts val="600"/>
              </a:spcAft>
              <a:buFont typeface="Wingdings" panose="05000000000000000000" pitchFamily="2" charset="2"/>
              <a:buChar char="§"/>
            </a:pPr>
            <a:endParaRPr lang="vi-VN" sz="2800" b="1" dirty="0" smtClean="0">
              <a:latin typeface="Times New Roman" panose="02020603050405020304" pitchFamily="18" charset="0"/>
              <a:cs typeface="Times New Roman" panose="02020603050405020304" pitchFamily="18" charset="0"/>
            </a:endParaRPr>
          </a:p>
          <a:p>
            <a:pPr marL="347663" indent="-347663">
              <a:spcBef>
                <a:spcPts val="1200"/>
              </a:spcBef>
              <a:spcAft>
                <a:spcPts val="600"/>
              </a:spcAft>
              <a:buFont typeface="Wingdings" panose="05000000000000000000" pitchFamily="2" charset="2"/>
              <a:buChar char="§"/>
            </a:pPr>
            <a:endParaRPr lang="vi-VN" sz="2800" dirty="0">
              <a:latin typeface="Times New Roman" panose="02020603050405020304" pitchFamily="18" charset="0"/>
              <a:cs typeface="Times New Roman" panose="02020603050405020304" pitchFamily="18" charset="0"/>
            </a:endParaRPr>
          </a:p>
          <a:p>
            <a:pPr marL="347663" indent="-347663">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41</a:t>
            </a:fld>
            <a:endParaRPr lang="en-US"/>
          </a:p>
        </p:txBody>
      </p:sp>
      <p:pic>
        <p:nvPicPr>
          <p:cNvPr id="8" name="Picture 7"/>
          <p:cNvPicPr>
            <a:picLocks noChangeAspect="1"/>
          </p:cNvPicPr>
          <p:nvPr/>
        </p:nvPicPr>
        <p:blipFill>
          <a:blip r:embed="rId2"/>
          <a:stretch>
            <a:fillRect/>
          </a:stretch>
        </p:blipFill>
        <p:spPr>
          <a:xfrm>
            <a:off x="342900" y="3114974"/>
            <a:ext cx="5566886" cy="1873644"/>
          </a:xfrm>
          <a:prstGeom prst="rect">
            <a:avLst/>
          </a:prstGeom>
        </p:spPr>
      </p:pic>
      <p:sp>
        <p:nvSpPr>
          <p:cNvPr id="9" name="Rectangle 8"/>
          <p:cNvSpPr/>
          <p:nvPr/>
        </p:nvSpPr>
        <p:spPr>
          <a:xfrm>
            <a:off x="342900" y="5043289"/>
            <a:ext cx="5673778" cy="1384995"/>
          </a:xfrm>
          <a:prstGeom prst="rect">
            <a:avLst/>
          </a:prstGeom>
        </p:spPr>
        <p:txBody>
          <a:bodyPr wrap="square">
            <a:spAutoFit/>
          </a:bodyPr>
          <a:lstStyle/>
          <a:p>
            <a:pPr marL="347663" indent="-347663">
              <a:spcBef>
                <a:spcPts val="1200"/>
              </a:spcBef>
              <a:spcAft>
                <a:spcPts val="600"/>
              </a:spcAft>
              <a:buFont typeface="Wingdings" panose="05000000000000000000" pitchFamily="2" charset="2"/>
              <a:buChar char="§"/>
            </a:pPr>
            <a:r>
              <a:rPr lang="vi-VN" sz="2800" dirty="0">
                <a:solidFill>
                  <a:srgbClr val="92D050"/>
                </a:solidFill>
                <a:latin typeface="Times New Roman" panose="02020603050405020304" pitchFamily="18" charset="0"/>
                <a:cs typeface="Times New Roman" panose="02020603050405020304" pitchFamily="18" charset="0"/>
              </a:rPr>
              <a:t>Dạng 1</a:t>
            </a:r>
            <a:r>
              <a:rPr lang="vi-VN" sz="2800" dirty="0">
                <a:latin typeface="Times New Roman" panose="02020603050405020304" pitchFamily="18" charset="0"/>
                <a:cs typeface="Times New Roman" panose="02020603050405020304" pitchFamily="18" charset="0"/>
              </a:rPr>
              <a:t>: Từ mã bao gồm phần thông tin k bit đi trước và phần còn lại (</a:t>
            </a:r>
            <a:r>
              <a:rPr lang="vi-VN" sz="2800" i="1" dirty="0">
                <a:latin typeface="Times New Roman" panose="02020603050405020304" pitchFamily="18" charset="0"/>
                <a:cs typeface="Times New Roman" panose="02020603050405020304" pitchFamily="18" charset="0"/>
              </a:rPr>
              <a:t>n</a:t>
            </a:r>
            <a:r>
              <a:rPr lang="vi-VN" sz="2800" dirty="0">
                <a:latin typeface="Times New Roman" panose="02020603050405020304" pitchFamily="18" charset="0"/>
                <a:cs typeface="Times New Roman" panose="02020603050405020304" pitchFamily="18" charset="0"/>
              </a:rPr>
              <a:t> – </a:t>
            </a:r>
            <a:r>
              <a:rPr lang="vi-VN" sz="2800" i="1" dirty="0">
                <a:latin typeface="Times New Roman" panose="02020603050405020304" pitchFamily="18" charset="0"/>
                <a:cs typeface="Times New Roman" panose="02020603050405020304" pitchFamily="18" charset="0"/>
              </a:rPr>
              <a:t>k</a:t>
            </a:r>
            <a:r>
              <a:rPr lang="vi-VN" sz="2800" dirty="0">
                <a:latin typeface="Times New Roman" panose="02020603050405020304" pitchFamily="18" charset="0"/>
                <a:cs typeface="Times New Roman" panose="02020603050405020304" pitchFamily="18" charset="0"/>
              </a:rPr>
              <a:t> bit) đi sau (phần kiểm tra)</a:t>
            </a:r>
          </a:p>
        </p:txBody>
      </p:sp>
      <p:sp>
        <p:nvSpPr>
          <p:cNvPr id="10" name="Rectangle 9"/>
          <p:cNvSpPr/>
          <p:nvPr/>
        </p:nvSpPr>
        <p:spPr>
          <a:xfrm>
            <a:off x="6817783" y="5043289"/>
            <a:ext cx="4997450" cy="1384995"/>
          </a:xfrm>
          <a:prstGeom prst="rect">
            <a:avLst/>
          </a:prstGeom>
        </p:spPr>
        <p:txBody>
          <a:bodyPr wrap="square">
            <a:spAutoFit/>
          </a:bodyPr>
          <a:lstStyle/>
          <a:p>
            <a:pPr marL="347663" indent="-347663">
              <a:spcBef>
                <a:spcPts val="1200"/>
              </a:spcBef>
              <a:spcAft>
                <a:spcPts val="600"/>
              </a:spcAft>
              <a:buFont typeface="Wingdings" panose="05000000000000000000" pitchFamily="2" charset="2"/>
              <a:buChar char="§"/>
            </a:pPr>
            <a:r>
              <a:rPr lang="vi-VN" sz="2800" dirty="0">
                <a:solidFill>
                  <a:srgbClr val="92D050"/>
                </a:solidFill>
                <a:latin typeface="Times New Roman" panose="02020603050405020304" pitchFamily="18" charset="0"/>
                <a:cs typeface="Times New Roman" panose="02020603050405020304" pitchFamily="18" charset="0"/>
              </a:rPr>
              <a:t>Dạng 2</a:t>
            </a:r>
            <a:r>
              <a:rPr lang="vi-VN" sz="2800" dirty="0">
                <a:latin typeface="Times New Roman" panose="02020603050405020304" pitchFamily="18" charset="0"/>
                <a:cs typeface="Times New Roman" panose="02020603050405020304" pitchFamily="18" charset="0"/>
              </a:rPr>
              <a:t>: Ngược lại dạng 1, từ mã bao gồm phần kiểm tra đi trước và phần thông tin đi sau</a:t>
            </a:r>
          </a:p>
        </p:txBody>
      </p:sp>
      <p:pic>
        <p:nvPicPr>
          <p:cNvPr id="11" name="Picture 10"/>
          <p:cNvPicPr>
            <a:picLocks noChangeAspect="1"/>
          </p:cNvPicPr>
          <p:nvPr/>
        </p:nvPicPr>
        <p:blipFill>
          <a:blip r:embed="rId3"/>
          <a:stretch>
            <a:fillRect/>
          </a:stretch>
        </p:blipFill>
        <p:spPr>
          <a:xfrm>
            <a:off x="6509808" y="3588443"/>
            <a:ext cx="5343525" cy="1390650"/>
          </a:xfrm>
          <a:prstGeom prst="rect">
            <a:avLst/>
          </a:prstGeom>
        </p:spPr>
      </p:pic>
      <p:sp>
        <p:nvSpPr>
          <p:cNvPr id="12"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13" name="Straight Connector 12"/>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7334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111894"/>
            <a:ext cx="11510433" cy="5431781"/>
          </a:xfrm>
        </p:spPr>
        <p:txBody>
          <a:bodyPr>
            <a:normAutofit/>
          </a:bodyPr>
          <a:lstStyle/>
          <a:p>
            <a:pPr marL="1028700" indent="-1028700">
              <a:spcBef>
                <a:spcPts val="1200"/>
              </a:spcBef>
              <a:spcAft>
                <a:spcPts val="600"/>
              </a:spcAft>
              <a:buNone/>
            </a:pPr>
            <a:r>
              <a:rPr lang="vi-VN" sz="2800" b="1" dirty="0" smtClean="0">
                <a:latin typeface="Times New Roman" panose="02020603050405020304" pitchFamily="18" charset="0"/>
                <a:cs typeface="Times New Roman" panose="02020603050405020304" pitchFamily="18" charset="0"/>
              </a:rPr>
              <a:t>3.3.3  </a:t>
            </a:r>
            <a:r>
              <a:rPr lang="vi-VN" sz="2800" b="1" dirty="0">
                <a:latin typeface="Times New Roman" panose="02020603050405020304" pitchFamily="18" charset="0"/>
                <a:cs typeface="Times New Roman" panose="02020603050405020304" pitchFamily="18" charset="0"/>
              </a:rPr>
              <a:t>Mã </a:t>
            </a:r>
            <a:r>
              <a:rPr lang="vi-VN" sz="2800" b="1" dirty="0" smtClean="0">
                <a:latin typeface="Times New Roman" panose="02020603050405020304" pitchFamily="18" charset="0"/>
                <a:cs typeface="Times New Roman" panose="02020603050405020304" pitchFamily="18" charset="0"/>
              </a:rPr>
              <a:t>tuyến tính hệ thống, ma trận sinh hệ thống</a:t>
            </a:r>
          </a:p>
          <a:p>
            <a:pPr marL="0" indent="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Điều kiện để có ma trận được gọi là mã tuyến tính hệ thống thì ma trận sinh phải có dạng sau đây:</a:t>
            </a:r>
          </a:p>
          <a:p>
            <a:pPr marL="347663" indent="-347663">
              <a:spcBef>
                <a:spcPts val="1200"/>
              </a:spcBef>
              <a:spcAft>
                <a:spcPts val="600"/>
              </a:spcAft>
              <a:buFont typeface="Wingdings" panose="05000000000000000000" pitchFamily="2" charset="2"/>
              <a:buChar char="§"/>
            </a:pPr>
            <a:endParaRPr lang="vi-VN" sz="2800" b="1" dirty="0" smtClean="0">
              <a:latin typeface="Times New Roman" panose="02020603050405020304" pitchFamily="18" charset="0"/>
              <a:cs typeface="Times New Roman" panose="02020603050405020304" pitchFamily="18" charset="0"/>
            </a:endParaRPr>
          </a:p>
          <a:p>
            <a:pPr marL="347663" indent="-347663">
              <a:spcBef>
                <a:spcPts val="1200"/>
              </a:spcBef>
              <a:spcAft>
                <a:spcPts val="600"/>
              </a:spcAft>
              <a:buFont typeface="Wingdings" panose="05000000000000000000" pitchFamily="2" charset="2"/>
              <a:buChar char="§"/>
            </a:pPr>
            <a:endParaRPr lang="vi-VN" sz="2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42</a:t>
            </a:fld>
            <a:endParaRPr lang="en-US"/>
          </a:p>
        </p:txBody>
      </p:sp>
      <mc:AlternateContent xmlns:mc="http://schemas.openxmlformats.org/markup-compatibility/2006" xmlns:a14="http://schemas.microsoft.com/office/drawing/2010/main">
        <mc:Choice Requires="a14">
          <p:sp>
            <p:nvSpPr>
              <p:cNvPr id="4" name="Rectangle 3"/>
              <p:cNvSpPr/>
              <p:nvPr/>
            </p:nvSpPr>
            <p:spPr>
              <a:xfrm>
                <a:off x="2203556" y="2846208"/>
                <a:ext cx="7784888" cy="19184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𝐺</m:t>
                      </m:r>
                      <m:r>
                        <a:rPr lang="en-US" sz="2800" i="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7"/>
                                    <m:mcJc m:val="center"/>
                                  </m:mcPr>
                                </m:mc>
                              </m:mcs>
                              <m:ctrlPr>
                                <a:rPr lang="en-US" sz="2800" i="1">
                                  <a:latin typeface="Cambria Math" panose="02040503050406030204" pitchFamily="18" charset="0"/>
                                </a:rPr>
                              </m:ctrlPr>
                            </m:mPr>
                            <m:mr>
                              <m:e>
                                <m:r>
                                  <a:rPr lang="en-US" sz="2800" i="0">
                                    <a:latin typeface="Cambria Math" panose="02040503050406030204" pitchFamily="18" charset="0"/>
                                  </a:rPr>
                                  <m:t>1</m:t>
                                </m:r>
                              </m:e>
                              <m:e>
                                <m:r>
                                  <a:rPr lang="en-US" sz="2800" i="0">
                                    <a:latin typeface="Cambria Math" panose="02040503050406030204" pitchFamily="18" charset="0"/>
                                  </a:rPr>
                                  <m:t>0</m:t>
                                </m:r>
                              </m:e>
                              <m:e>
                                <m:r>
                                  <a:rPr lang="en-US" sz="2800" i="0">
                                    <a:latin typeface="Cambria Math" panose="02040503050406030204" pitchFamily="18" charset="0"/>
                                  </a:rPr>
                                  <m:t>⋯</m:t>
                                </m:r>
                              </m:e>
                              <m:e>
                                <m:r>
                                  <a:rPr lang="en-US" sz="2800" i="0">
                                    <a:latin typeface="Cambria Math" panose="02040503050406030204" pitchFamily="18" charset="0"/>
                                  </a:rPr>
                                  <m:t>0</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0">
                                        <a:latin typeface="Cambria Math" panose="02040503050406030204" pitchFamily="18" charset="0"/>
                                      </a:rPr>
                                      <m:t>00</m:t>
                                    </m:r>
                                  </m:sub>
                                </m:sSub>
                              </m:e>
                              <m:e>
                                <m:r>
                                  <a:rPr lang="en-US" sz="2800" i="0">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0">
                                        <a:latin typeface="Cambria Math" panose="02040503050406030204" pitchFamily="18" charset="0"/>
                                      </a:rPr>
                                      <m:t>0</m:t>
                                    </m:r>
                                    <m:d>
                                      <m:dPr>
                                        <m:ctrlPr>
                                          <a:rPr lang="en-US" sz="2800" i="1">
                                            <a:latin typeface="Cambria Math" panose="02040503050406030204" pitchFamily="18" charset="0"/>
                                          </a:rPr>
                                        </m:ctrlPr>
                                      </m:dPr>
                                      <m:e>
                                        <m:r>
                                          <a:rPr lang="en-US" sz="2800" i="1">
                                            <a:latin typeface="Cambria Math" panose="02040503050406030204" pitchFamily="18" charset="0"/>
                                          </a:rPr>
                                          <m:t>𝑛</m:t>
                                        </m:r>
                                        <m:r>
                                          <a:rPr lang="en-US" sz="2800" i="0">
                                            <a:latin typeface="Cambria Math" panose="02040503050406030204" pitchFamily="18" charset="0"/>
                                          </a:rPr>
                                          <m:t>−</m:t>
                                        </m:r>
                                        <m:r>
                                          <a:rPr lang="en-US" sz="2800" i="1">
                                            <a:latin typeface="Cambria Math" panose="02040503050406030204" pitchFamily="18" charset="0"/>
                                          </a:rPr>
                                          <m:t>𝑘</m:t>
                                        </m:r>
                                        <m:r>
                                          <a:rPr lang="en-US" sz="2800" i="0">
                                            <a:latin typeface="Cambria Math" panose="02040503050406030204" pitchFamily="18" charset="0"/>
                                          </a:rPr>
                                          <m:t>−1</m:t>
                                        </m:r>
                                      </m:e>
                                    </m:d>
                                  </m:sub>
                                </m:sSub>
                              </m:e>
                            </m:mr>
                            <m:mr>
                              <m:e>
                                <m:r>
                                  <a:rPr lang="en-US" sz="2800" i="0">
                                    <a:latin typeface="Cambria Math" panose="02040503050406030204" pitchFamily="18" charset="0"/>
                                  </a:rPr>
                                  <m:t>0</m:t>
                                </m:r>
                              </m:e>
                              <m:e>
                                <m:r>
                                  <a:rPr lang="en-US" sz="2800" i="0">
                                    <a:latin typeface="Cambria Math" panose="02040503050406030204" pitchFamily="18" charset="0"/>
                                  </a:rPr>
                                  <m:t>1</m:t>
                                </m:r>
                              </m:e>
                              <m:e>
                                <m:r>
                                  <a:rPr lang="en-US" sz="2800" i="0">
                                    <a:latin typeface="Cambria Math" panose="02040503050406030204" pitchFamily="18" charset="0"/>
                                  </a:rPr>
                                  <m:t>⋯</m:t>
                                </m:r>
                              </m:e>
                              <m:e>
                                <m:r>
                                  <a:rPr lang="en-US" sz="2800" i="0">
                                    <a:latin typeface="Cambria Math" panose="02040503050406030204" pitchFamily="18" charset="0"/>
                                  </a:rPr>
                                  <m:t>0</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0">
                                        <a:latin typeface="Cambria Math" panose="02040503050406030204" pitchFamily="18" charset="0"/>
                                      </a:rPr>
                                      <m:t>10</m:t>
                                    </m:r>
                                  </m:sub>
                                </m:sSub>
                              </m:e>
                              <m:e>
                                <m:r>
                                  <a:rPr lang="en-US" sz="2800" i="0">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0">
                                        <a:latin typeface="Cambria Math" panose="02040503050406030204" pitchFamily="18" charset="0"/>
                                      </a:rPr>
                                      <m:t>1</m:t>
                                    </m:r>
                                    <m:d>
                                      <m:dPr>
                                        <m:ctrlPr>
                                          <a:rPr lang="en-US" sz="2800" i="1">
                                            <a:latin typeface="Cambria Math" panose="02040503050406030204" pitchFamily="18" charset="0"/>
                                          </a:rPr>
                                        </m:ctrlPr>
                                      </m:dPr>
                                      <m:e>
                                        <m:r>
                                          <a:rPr lang="en-US" sz="2800" i="1">
                                            <a:latin typeface="Cambria Math" panose="02040503050406030204" pitchFamily="18" charset="0"/>
                                          </a:rPr>
                                          <m:t>𝑛</m:t>
                                        </m:r>
                                        <m:r>
                                          <a:rPr lang="en-US" sz="2800" i="0">
                                            <a:latin typeface="Cambria Math" panose="02040503050406030204" pitchFamily="18" charset="0"/>
                                          </a:rPr>
                                          <m:t>−</m:t>
                                        </m:r>
                                        <m:r>
                                          <a:rPr lang="en-US" sz="2800" i="1">
                                            <a:latin typeface="Cambria Math" panose="02040503050406030204" pitchFamily="18" charset="0"/>
                                          </a:rPr>
                                          <m:t>𝑘</m:t>
                                        </m:r>
                                        <m:r>
                                          <a:rPr lang="en-US" sz="2800" i="0">
                                            <a:latin typeface="Cambria Math" panose="02040503050406030204" pitchFamily="18" charset="0"/>
                                          </a:rPr>
                                          <m:t>−1</m:t>
                                        </m:r>
                                      </m:e>
                                    </m:d>
                                  </m:sub>
                                </m:sSub>
                              </m:e>
                            </m:mr>
                            <m:mr>
                              <m:e>
                                <m:r>
                                  <a:rPr lang="en-US" sz="2800" i="0">
                                    <a:latin typeface="Cambria Math" panose="02040503050406030204" pitchFamily="18" charset="0"/>
                                  </a:rPr>
                                  <m:t>⋮</m:t>
                                </m:r>
                              </m:e>
                              <m:e>
                                <m:r>
                                  <a:rPr lang="en-US" sz="2800" i="0">
                                    <a:latin typeface="Cambria Math" panose="02040503050406030204" pitchFamily="18" charset="0"/>
                                  </a:rPr>
                                  <m:t>⋮</m:t>
                                </m:r>
                              </m:e>
                              <m:e/>
                              <m:e>
                                <m:r>
                                  <a:rPr lang="en-US" sz="2800" i="0">
                                    <a:latin typeface="Cambria Math" panose="02040503050406030204" pitchFamily="18" charset="0"/>
                                  </a:rPr>
                                  <m:t>⋮</m:t>
                                </m:r>
                              </m:e>
                              <m:e>
                                <m:r>
                                  <a:rPr lang="en-US" sz="2800" i="0">
                                    <a:latin typeface="Cambria Math" panose="02040503050406030204" pitchFamily="18" charset="0"/>
                                  </a:rPr>
                                  <m:t>⋮</m:t>
                                </m:r>
                              </m:e>
                              <m:e/>
                              <m:e>
                                <m:r>
                                  <a:rPr lang="en-US" sz="2800" i="0">
                                    <a:latin typeface="Cambria Math" panose="02040503050406030204" pitchFamily="18" charset="0"/>
                                  </a:rPr>
                                  <m:t>⋮</m:t>
                                </m:r>
                              </m:e>
                            </m:mr>
                            <m:mr>
                              <m:e>
                                <m:r>
                                  <a:rPr lang="en-US" sz="2800" i="0">
                                    <a:latin typeface="Cambria Math" panose="02040503050406030204" pitchFamily="18" charset="0"/>
                                  </a:rPr>
                                  <m:t>0</m:t>
                                </m:r>
                              </m:e>
                              <m:e>
                                <m:r>
                                  <a:rPr lang="en-US" sz="2800" i="0">
                                    <a:latin typeface="Cambria Math" panose="02040503050406030204" pitchFamily="18" charset="0"/>
                                  </a:rPr>
                                  <m:t>0</m:t>
                                </m:r>
                              </m:e>
                              <m:e>
                                <m:r>
                                  <a:rPr lang="en-US" sz="2800" i="0">
                                    <a:latin typeface="Cambria Math" panose="02040503050406030204" pitchFamily="18" charset="0"/>
                                  </a:rPr>
                                  <m:t>⋯</m:t>
                                </m:r>
                              </m:e>
                              <m:e>
                                <m:r>
                                  <a:rPr lang="en-US" sz="2800" i="0">
                                    <a:latin typeface="Cambria Math" panose="02040503050406030204" pitchFamily="18" charset="0"/>
                                  </a:rPr>
                                  <m:t>1</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d>
                                      <m:dPr>
                                        <m:ctrlPr>
                                          <a:rPr lang="en-US" sz="2800" i="1">
                                            <a:latin typeface="Cambria Math" panose="02040503050406030204" pitchFamily="18" charset="0"/>
                                          </a:rPr>
                                        </m:ctrlPr>
                                      </m:dPr>
                                      <m:e>
                                        <m:r>
                                          <a:rPr lang="en-US" sz="2800" i="1">
                                            <a:latin typeface="Cambria Math" panose="02040503050406030204" pitchFamily="18" charset="0"/>
                                          </a:rPr>
                                          <m:t>𝑘</m:t>
                                        </m:r>
                                        <m:r>
                                          <a:rPr lang="en-US" sz="2800" i="0">
                                            <a:latin typeface="Cambria Math" panose="02040503050406030204" pitchFamily="18" charset="0"/>
                                          </a:rPr>
                                          <m:t>−1</m:t>
                                        </m:r>
                                      </m:e>
                                    </m:d>
                                    <m:r>
                                      <a:rPr lang="en-US" sz="2800" i="0">
                                        <a:latin typeface="Cambria Math" panose="02040503050406030204" pitchFamily="18" charset="0"/>
                                      </a:rPr>
                                      <m:t>0</m:t>
                                    </m:r>
                                  </m:sub>
                                </m:sSub>
                              </m:e>
                              <m:e>
                                <m:r>
                                  <a:rPr lang="en-US" sz="2800" i="0">
                                    <a:latin typeface="Cambria Math" panose="02040503050406030204" pitchFamily="18" charset="0"/>
                                  </a:rPr>
                                  <m:t>⋯</m:t>
                                </m:r>
                              </m:e>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d>
                                      <m:dPr>
                                        <m:ctrlPr>
                                          <a:rPr lang="en-US" sz="2800" i="1">
                                            <a:latin typeface="Cambria Math" panose="02040503050406030204" pitchFamily="18" charset="0"/>
                                          </a:rPr>
                                        </m:ctrlPr>
                                      </m:dPr>
                                      <m:e>
                                        <m:r>
                                          <a:rPr lang="en-US" sz="2800" i="1">
                                            <a:latin typeface="Cambria Math" panose="02040503050406030204" pitchFamily="18" charset="0"/>
                                          </a:rPr>
                                          <m:t>𝑘</m:t>
                                        </m:r>
                                        <m:r>
                                          <a:rPr lang="en-US" sz="2800" i="0">
                                            <a:latin typeface="Cambria Math" panose="02040503050406030204" pitchFamily="18" charset="0"/>
                                          </a:rPr>
                                          <m:t>−1</m:t>
                                        </m:r>
                                      </m:e>
                                    </m:d>
                                    <m:d>
                                      <m:dPr>
                                        <m:ctrlPr>
                                          <a:rPr lang="en-US" sz="2800" i="1">
                                            <a:latin typeface="Cambria Math" panose="02040503050406030204" pitchFamily="18" charset="0"/>
                                          </a:rPr>
                                        </m:ctrlPr>
                                      </m:dPr>
                                      <m:e>
                                        <m:r>
                                          <a:rPr lang="en-US" sz="2800" i="1">
                                            <a:latin typeface="Cambria Math" panose="02040503050406030204" pitchFamily="18" charset="0"/>
                                          </a:rPr>
                                          <m:t>𝑛</m:t>
                                        </m:r>
                                        <m:r>
                                          <a:rPr lang="en-US" sz="2800" i="0">
                                            <a:latin typeface="Cambria Math" panose="02040503050406030204" pitchFamily="18" charset="0"/>
                                          </a:rPr>
                                          <m:t>−</m:t>
                                        </m:r>
                                        <m:r>
                                          <a:rPr lang="en-US" sz="2800" i="1">
                                            <a:latin typeface="Cambria Math" panose="02040503050406030204" pitchFamily="18" charset="0"/>
                                          </a:rPr>
                                          <m:t>𝑘</m:t>
                                        </m:r>
                                        <m:r>
                                          <a:rPr lang="en-US" sz="2800" i="0">
                                            <a:latin typeface="Cambria Math" panose="02040503050406030204" pitchFamily="18" charset="0"/>
                                          </a:rPr>
                                          <m:t>−1</m:t>
                                        </m:r>
                                      </m:e>
                                    </m:d>
                                  </m:sub>
                                </m:sSub>
                              </m:e>
                            </m:mr>
                          </m:m>
                        </m:e>
                      </m:d>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2203556" y="2846208"/>
                <a:ext cx="7784888" cy="1918410"/>
              </a:xfrm>
              <a:prstGeom prst="rect">
                <a:avLst/>
              </a:prstGeom>
              <a:blipFill rotWithShape="0">
                <a:blip r:embed="rId2"/>
                <a:stretch>
                  <a:fillRect/>
                </a:stretch>
              </a:blipFill>
            </p:spPr>
            <p:txBody>
              <a:bodyPr/>
              <a:lstStyle/>
              <a:p>
                <a:r>
                  <a:rPr lang="en-US">
                    <a:noFill/>
                  </a:rPr>
                  <a:t> </a:t>
                </a:r>
              </a:p>
            </p:txBody>
          </p:sp>
        </mc:Fallback>
      </mc:AlternateContent>
      <p:sp>
        <p:nvSpPr>
          <p:cNvPr id="12" name="Left Brace 11"/>
          <p:cNvSpPr/>
          <p:nvPr/>
        </p:nvSpPr>
        <p:spPr>
          <a:xfrm rot="16200000">
            <a:off x="4014856" y="3923372"/>
            <a:ext cx="292017" cy="1878489"/>
          </a:xfrm>
          <a:prstGeom prst="leftBrace">
            <a:avLst>
              <a:gd name="adj1" fmla="val 72089"/>
              <a:gd name="adj2" fmla="val 5045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p:cNvSpPr/>
          <p:nvPr/>
        </p:nvSpPr>
        <p:spPr>
          <a:xfrm rot="16200000">
            <a:off x="7394266" y="2910056"/>
            <a:ext cx="469522" cy="4147557"/>
          </a:xfrm>
          <a:prstGeom prst="leftBrace">
            <a:avLst>
              <a:gd name="adj1" fmla="val 72089"/>
              <a:gd name="adj2" fmla="val 5045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6875034" y="5165547"/>
            <a:ext cx="1880643" cy="523220"/>
          </a:xfrm>
          <a:prstGeom prst="rect">
            <a:avLst/>
          </a:prstGeom>
        </p:spPr>
        <p:txBody>
          <a:bodyPr wrap="none">
            <a:spAutoFit/>
          </a:bodyPr>
          <a:lstStyle/>
          <a:p>
            <a:pPr>
              <a:spcBef>
                <a:spcPts val="1200"/>
              </a:spcBef>
              <a:spcAft>
                <a:spcPts val="600"/>
              </a:spcAft>
            </a:pPr>
            <a:r>
              <a:rPr lang="vi-VN" sz="2800" dirty="0" smtClean="0">
                <a:latin typeface="Times New Roman" panose="02020603050405020304" pitchFamily="18" charset="0"/>
                <a:cs typeface="Times New Roman" panose="02020603050405020304" pitchFamily="18" charset="0"/>
              </a:rPr>
              <a:t>[</a:t>
            </a:r>
            <a:r>
              <a:rPr lang="vi-VN" sz="2800" i="1" dirty="0">
                <a:latin typeface="Times New Roman" panose="02020603050405020304" pitchFamily="18" charset="0"/>
                <a:cs typeface="Times New Roman" panose="02020603050405020304" pitchFamily="18" charset="0"/>
              </a:rPr>
              <a:t>k </a:t>
            </a:r>
            <a:r>
              <a:rPr lang="vi-VN" sz="2800" dirty="0">
                <a:latin typeface="Times New Roman" panose="02020603050405020304" pitchFamily="18" charset="0"/>
                <a:cs typeface="Times New Roman" panose="02020603050405020304" pitchFamily="18" charset="0"/>
              </a:rPr>
              <a:t>x </a:t>
            </a:r>
            <a:r>
              <a:rPr lang="vi-VN" sz="2800" dirty="0" smtClean="0">
                <a:latin typeface="Times New Roman" panose="02020603050405020304" pitchFamily="18" charset="0"/>
                <a:cs typeface="Times New Roman" panose="02020603050405020304" pitchFamily="18" charset="0"/>
              </a:rPr>
              <a:t>(n – </a:t>
            </a:r>
            <a:r>
              <a:rPr lang="vi-VN" sz="2800" i="1" dirty="0" smtClean="0">
                <a:latin typeface="Times New Roman" panose="02020603050405020304" pitchFamily="18" charset="0"/>
                <a:cs typeface="Times New Roman" panose="02020603050405020304" pitchFamily="18" charset="0"/>
              </a:rPr>
              <a:t>k)</a:t>
            </a:r>
            <a:r>
              <a:rPr lang="vi-VN" sz="2800" dirty="0" smtClean="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347572" y="6070642"/>
            <a:ext cx="10945268" cy="719405"/>
            <a:chOff x="494410" y="5712829"/>
            <a:chExt cx="10945268" cy="719405"/>
          </a:xfrm>
        </p:grpSpPr>
        <p:sp>
          <p:nvSpPr>
            <p:cNvPr id="14" name="Rectangle 13"/>
            <p:cNvSpPr/>
            <p:nvPr/>
          </p:nvSpPr>
          <p:spPr>
            <a:xfrm>
              <a:off x="848317" y="5798190"/>
              <a:ext cx="10591361" cy="523220"/>
            </a:xfrm>
            <a:prstGeom prst="rect">
              <a:avLst/>
            </a:prstGeom>
          </p:spPr>
          <p:txBody>
            <a:bodyPr wrap="none">
              <a:spAutoFit/>
            </a:bodyPr>
            <a:lstStyle/>
            <a:p>
              <a:pPr>
                <a:spcBef>
                  <a:spcPts val="1200"/>
                </a:spcBef>
                <a:spcAft>
                  <a:spcPts val="600"/>
                </a:spcAft>
              </a:pPr>
              <a:r>
                <a:rPr lang="en-US" sz="2800" dirty="0" err="1" smtClean="0">
                  <a:latin typeface="Times New Roman" panose="02020603050405020304" pitchFamily="18" charset="0"/>
                  <a:cs typeface="Times New Roman" panose="02020603050405020304" pitchFamily="18" charset="0"/>
                </a:rPr>
                <a:t>Tìm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được</a:t>
              </a:r>
              <a:r>
                <a:rPr lang="en-US" sz="2800" dirty="0" smtClean="0">
                  <a:latin typeface="Times New Roman" panose="02020603050405020304" pitchFamily="18" charset="0"/>
                  <a:cs typeface="Times New Roman" panose="02020603050405020304" pitchFamily="18" charset="0"/>
                </a:rPr>
                <a:t> m</a:t>
              </a:r>
              <a:r>
                <a:rPr lang="vi-VN" sz="2800" dirty="0" smtClean="0">
                  <a:latin typeface="Times New Roman" panose="02020603050405020304" pitchFamily="18" charset="0"/>
                  <a:cs typeface="Times New Roman" panose="02020603050405020304" pitchFamily="18" charset="0"/>
                </a:rPr>
                <a:t>a trận sinh hệ thống dạng 1 và dạng 2</a:t>
              </a:r>
              <a:r>
                <a:rPr lang="en-US" sz="2800" dirty="0" smtClean="0">
                  <a:latin typeface="Times New Roman" panose="02020603050405020304" pitchFamily="18" charset="0"/>
                  <a:cs typeface="Times New Roman" panose="02020603050405020304" pitchFamily="18" charset="0"/>
                </a:rPr>
                <a:t> tường </a:t>
              </a:r>
              <a:r>
                <a:rPr lang="en-US" sz="2800" dirty="0" err="1" smtClean="0">
                  <a:latin typeface="Times New Roman" panose="02020603050405020304" pitchFamily="18" charset="0"/>
                  <a:cs typeface="Times New Roman" panose="02020603050405020304" pitchFamily="18" charset="0"/>
                </a:rPr>
                <a:t>ứng</a:t>
              </a:r>
              <a:r>
                <a:rPr lang="en-US" sz="2800" dirty="0" smtClean="0">
                  <a:latin typeface="Times New Roman" panose="02020603050405020304" pitchFamily="18" charset="0"/>
                  <a:cs typeface="Times New Roman" panose="02020603050405020304" pitchFamily="18" charset="0"/>
                </a:rPr>
                <a:t> </a:t>
              </a:r>
              <a:r>
                <a:rPr lang="en-US" sz="2800" i="1" dirty="0" smtClean="0">
                  <a:latin typeface="Times New Roman" panose="02020603050405020304" pitchFamily="18" charset="0"/>
                  <a:cs typeface="Times New Roman" panose="02020603050405020304" pitchFamily="18" charset="0"/>
                </a:rPr>
                <a:t>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thống</a:t>
              </a:r>
              <a:endParaRPr lang="vi-VN" sz="2800" dirty="0">
                <a:latin typeface="Times New Roman" panose="02020603050405020304" pitchFamily="18" charset="0"/>
                <a:cs typeface="Times New Roman" panose="02020603050405020304" pitchFamily="18" charset="0"/>
              </a:endParaRPr>
            </a:p>
          </p:txBody>
        </p:sp>
        <p:sp>
          <p:nvSpPr>
            <p:cNvPr id="16" name="Right Arrow 15"/>
            <p:cNvSpPr/>
            <p:nvPr/>
          </p:nvSpPr>
          <p:spPr>
            <a:xfrm>
              <a:off x="494410" y="5712829"/>
              <a:ext cx="313267" cy="719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3675303" y="4961303"/>
            <a:ext cx="1101584" cy="523220"/>
          </a:xfrm>
          <a:prstGeom prst="rect">
            <a:avLst/>
          </a:prstGeom>
        </p:spPr>
        <p:txBody>
          <a:bodyPr wrap="none">
            <a:spAutoFit/>
          </a:bodyPr>
          <a:lstStyle/>
          <a:p>
            <a:pPr>
              <a:spcBef>
                <a:spcPts val="1200"/>
              </a:spcBef>
              <a:spcAft>
                <a:spcPts val="600"/>
              </a:spcAft>
            </a:pPr>
            <a:r>
              <a:rPr lang="vi-VN" sz="2800" dirty="0" smtClean="0">
                <a:latin typeface="Times New Roman" panose="02020603050405020304" pitchFamily="18" charset="0"/>
                <a:cs typeface="Times New Roman" panose="02020603050405020304" pitchFamily="18" charset="0"/>
              </a:rPr>
              <a:t>[</a:t>
            </a:r>
            <a:r>
              <a:rPr lang="vi-VN" sz="2800" i="1" dirty="0">
                <a:latin typeface="Times New Roman" panose="02020603050405020304" pitchFamily="18" charset="0"/>
                <a:cs typeface="Times New Roman" panose="02020603050405020304" pitchFamily="18" charset="0"/>
              </a:rPr>
              <a:t>k </a:t>
            </a:r>
            <a:r>
              <a:rPr lang="vi-VN" sz="2800" dirty="0">
                <a:latin typeface="Times New Roman" panose="02020603050405020304" pitchFamily="18" charset="0"/>
                <a:cs typeface="Times New Roman" panose="02020603050405020304" pitchFamily="18" charset="0"/>
              </a:rPr>
              <a:t>x </a:t>
            </a:r>
            <a:r>
              <a:rPr lang="vi-VN" sz="2800" i="1" dirty="0">
                <a:latin typeface="Times New Roman" panose="02020603050405020304" pitchFamily="18" charset="0"/>
                <a:cs typeface="Times New Roman" panose="02020603050405020304" pitchFamily="18" charset="0"/>
              </a:rPr>
              <a:t>k</a:t>
            </a:r>
            <a:r>
              <a:rPr lang="vi-VN" sz="28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8" name="Rectangle 7"/>
              <p:cNvSpPr/>
              <p:nvPr/>
            </p:nvSpPr>
            <p:spPr>
              <a:xfrm>
                <a:off x="2203556" y="5527711"/>
                <a:ext cx="17376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𝐺</m:t>
                      </m:r>
                      <m:r>
                        <a:rPr lang="en-US" sz="2800" i="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𝐼</m:t>
                          </m:r>
                          <m:r>
                            <a:rPr lang="en-US" sz="2800" i="0">
                              <a:latin typeface="Cambria Math" panose="02040503050406030204" pitchFamily="18" charset="0"/>
                            </a:rPr>
                            <m:t>|</m:t>
                          </m:r>
                          <m:r>
                            <a:rPr lang="en-US" sz="2800" i="1">
                              <a:latin typeface="Cambria Math" panose="02040503050406030204" pitchFamily="18" charset="0"/>
                            </a:rPr>
                            <m:t>𝑃</m:t>
                          </m:r>
                        </m:e>
                      </m:d>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2203556" y="5527711"/>
                <a:ext cx="1737655" cy="523220"/>
              </a:xfrm>
              <a:prstGeom prst="rect">
                <a:avLst/>
              </a:prstGeom>
              <a:blipFill rotWithShape="0">
                <a:blip r:embed="rId3"/>
                <a:stretch>
                  <a:fillRect/>
                </a:stretch>
              </a:blipFill>
            </p:spPr>
            <p:txBody>
              <a:bodyPr/>
              <a:lstStyle/>
              <a:p>
                <a:r>
                  <a:rPr lang="en-US">
                    <a:noFill/>
                  </a:rPr>
                  <a:t> </a:t>
                </a:r>
              </a:p>
            </p:txBody>
          </p:sp>
        </mc:Fallback>
      </mc:AlternateContent>
      <p:sp>
        <p:nvSpPr>
          <p:cNvPr id="1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19" name="Straight Connector 18"/>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9002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11650"/>
                <a:ext cx="11510433" cy="5532026"/>
              </a:xfrm>
            </p:spPr>
            <p:txBody>
              <a:bodyPr>
                <a:normAutofit fontScale="85000" lnSpcReduction="10000"/>
              </a:bodyPr>
              <a:lstStyle/>
              <a:p>
                <a:pPr marL="1028700" indent="-1028700">
                  <a:lnSpc>
                    <a:spcPct val="110000"/>
                  </a:lnSpc>
                  <a:spcBef>
                    <a:spcPts val="200"/>
                  </a:spcBef>
                  <a:buNone/>
                </a:pPr>
                <a:r>
                  <a:rPr lang="vi-VN" sz="2800" b="1" dirty="0" smtClean="0">
                    <a:solidFill>
                      <a:srgbClr val="66FF33"/>
                    </a:solidFill>
                    <a:latin typeface="Times New Roman" panose="02020603050405020304" pitchFamily="18" charset="0"/>
                    <a:cs typeface="Times New Roman" panose="02020603050405020304" pitchFamily="18" charset="0"/>
                  </a:rPr>
                  <a:t>3.3.</a:t>
                </a:r>
                <a:r>
                  <a:rPr lang="en-US" sz="2800" b="1" dirty="0" smtClean="0">
                    <a:solidFill>
                      <a:srgbClr val="66FF33"/>
                    </a:solidFill>
                    <a:latin typeface="Times New Roman" panose="02020603050405020304" pitchFamily="18" charset="0"/>
                    <a:cs typeface="Times New Roman" panose="02020603050405020304" pitchFamily="18" charset="0"/>
                  </a:rPr>
                  <a:t>4</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smtClean="0">
                    <a:solidFill>
                      <a:srgbClr val="66FF33"/>
                    </a:solidFill>
                    <a:latin typeface="Times New Roman" panose="02020603050405020304" pitchFamily="18" charset="0"/>
                    <a:cs typeface="Times New Roman" panose="02020603050405020304" pitchFamily="18" charset="0"/>
                  </a:rPr>
                  <a:t>Ma </a:t>
                </a:r>
                <a:r>
                  <a:rPr lang="en-US" sz="2800" b="1" dirty="0" err="1" smtClean="0">
                    <a:solidFill>
                      <a:srgbClr val="66FF33"/>
                    </a:solidFill>
                    <a:latin typeface="Times New Roman" panose="02020603050405020304" pitchFamily="18" charset="0"/>
                    <a:cs typeface="Times New Roman" panose="02020603050405020304" pitchFamily="18" charset="0"/>
                  </a:rPr>
                  <a:t>trận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kiểm</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tra</a:t>
                </a:r>
                <a:r>
                  <a:rPr lang="en-US" sz="2800" b="1" dirty="0" smtClean="0">
                    <a:solidFill>
                      <a:srgbClr val="66FF33"/>
                    </a:solidFill>
                    <a:latin typeface="Times New Roman" panose="02020603050405020304" pitchFamily="18" charset="0"/>
                    <a:cs typeface="Times New Roman" panose="02020603050405020304" pitchFamily="18" charset="0"/>
                  </a:rPr>
                  <a:t> H</a:t>
                </a:r>
              </a:p>
              <a:p>
                <a:pPr marL="342900" indent="-342900">
                  <a:lnSpc>
                    <a:spcPct val="110000"/>
                  </a:lnSpc>
                  <a:spcBef>
                    <a:spcPts val="200"/>
                  </a:spcBef>
                  <a:buFont typeface="Wingdings" panose="05000000000000000000" pitchFamily="2" charset="2"/>
                  <a:buChar char="§"/>
                </a:pP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ma </a:t>
                </a:r>
                <a:r>
                  <a:rPr lang="en-US" sz="2800" dirty="0" err="1" smtClean="0">
                    <a:latin typeface="Times New Roman" panose="02020603050405020304" pitchFamily="18" charset="0"/>
                    <a:cs typeface="Times New Roman" panose="02020603050405020304" pitchFamily="18" charset="0"/>
                  </a:rPr>
                  <a:t>trận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tuyến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tính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thống</a:t>
                </a:r>
                <a:r>
                  <a:rPr lang="en-US" sz="2800" dirty="0" smtClean="0">
                    <a:latin typeface="Times New Roman" panose="02020603050405020304" pitchFamily="18" charset="0"/>
                    <a:cs typeface="Times New Roman" panose="02020603050405020304" pitchFamily="18" charset="0"/>
                  </a:rPr>
                  <a:t>, ta </a:t>
                </a:r>
                <a:r>
                  <a:rPr lang="en-US" sz="2800"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tìm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ra</a:t>
                </a:r>
                <a:r>
                  <a:rPr lang="en-US" sz="2800" dirty="0" smtClean="0">
                    <a:latin typeface="Times New Roman" panose="02020603050405020304" pitchFamily="18" charset="0"/>
                    <a:cs typeface="Times New Roman" panose="02020603050405020304" pitchFamily="18" charset="0"/>
                  </a:rPr>
                  <a:t> ma </a:t>
                </a:r>
                <a:r>
                  <a:rPr lang="en-US" sz="2800" dirty="0" err="1" smtClean="0">
                    <a:latin typeface="Times New Roman" panose="02020603050405020304" pitchFamily="18" charset="0"/>
                    <a:cs typeface="Times New Roman" panose="02020603050405020304" pitchFamily="18" charset="0"/>
                  </a:rPr>
                  <a:t>trận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kiểm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chẵn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lẻ</a:t>
                </a:r>
                <a:r>
                  <a:rPr lang="en-US" sz="2800" dirty="0" smtClean="0">
                    <a:latin typeface="Times New Roman" panose="02020603050405020304" pitchFamily="18" charset="0"/>
                    <a:cs typeface="Times New Roman" panose="02020603050405020304" pitchFamily="18" charset="0"/>
                  </a:rPr>
                  <a:t> H </a:t>
                </a:r>
                <a:r>
                  <a:rPr lang="en-US" sz="2800" dirty="0" err="1" smtClean="0">
                    <a:latin typeface="Times New Roman" panose="02020603050405020304" pitchFamily="18" charset="0"/>
                    <a:cs typeface="Times New Roman" panose="02020603050405020304" pitchFamily="18" charset="0"/>
                  </a:rPr>
                  <a:t>như</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sau</a:t>
                </a:r>
                <a:r>
                  <a:rPr lang="en-US" sz="2800" dirty="0" smtClean="0">
                    <a:latin typeface="Times New Roman" panose="02020603050405020304" pitchFamily="18" charset="0"/>
                    <a:cs typeface="Times New Roman" panose="02020603050405020304" pitchFamily="18" charset="0"/>
                  </a:rPr>
                  <a:t>:</a:t>
                </a:r>
              </a:p>
              <a:p>
                <a:pPr marL="342900" indent="-342900">
                  <a:lnSpc>
                    <a:spcPct val="110000"/>
                  </a:lnSpc>
                  <a:spcBef>
                    <a:spcPts val="200"/>
                  </a:spcBef>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0" indent="0">
                  <a:lnSpc>
                    <a:spcPct val="110000"/>
                  </a:lnSpc>
                  <a:spcBef>
                    <a:spcPts val="200"/>
                  </a:spcBef>
                  <a:buNone/>
                </a:pPr>
                <a:endParaRPr lang="en-US" sz="2800" u="sng" dirty="0" smtClean="0">
                  <a:latin typeface="Times New Roman" panose="02020603050405020304" pitchFamily="18" charset="0"/>
                  <a:cs typeface="Times New Roman" panose="02020603050405020304" pitchFamily="18" charset="0"/>
                </a:endParaRPr>
              </a:p>
              <a:p>
                <a:pPr marL="0" indent="0">
                  <a:lnSpc>
                    <a:spcPct val="110000"/>
                  </a:lnSpc>
                  <a:spcBef>
                    <a:spcPts val="200"/>
                  </a:spcBef>
                  <a:buNone/>
                </a:pPr>
                <a:endParaRPr lang="en-US" sz="2800" u="sng" dirty="0">
                  <a:latin typeface="Times New Roman" panose="02020603050405020304" pitchFamily="18" charset="0"/>
                  <a:cs typeface="Times New Roman" panose="02020603050405020304" pitchFamily="18" charset="0"/>
                </a:endParaRPr>
              </a:p>
              <a:p>
                <a:pPr marL="0" indent="0">
                  <a:lnSpc>
                    <a:spcPct val="110000"/>
                  </a:lnSpc>
                  <a:spcBef>
                    <a:spcPts val="200"/>
                  </a:spcBef>
                  <a:buNone/>
                </a:pPr>
                <a:r>
                  <a:rPr lang="en-US" sz="2800" u="sng" dirty="0" smtClean="0">
                    <a:latin typeface="Times New Roman" panose="02020603050405020304" pitchFamily="18" charset="0"/>
                    <a:cs typeface="Times New Roman" panose="02020603050405020304" pitchFamily="18" charset="0"/>
                  </a:rPr>
                  <a:t>Ví dụ</a:t>
                </a:r>
                <a:r>
                  <a:rPr lang="en-US" sz="2800" dirty="0" smtClean="0">
                    <a:latin typeface="Times New Roman" panose="02020603050405020304" pitchFamily="18" charset="0"/>
                    <a:cs typeface="Times New Roman" panose="02020603050405020304" pitchFamily="18" charset="0"/>
                  </a:rPr>
                  <a:t>:</a:t>
                </a:r>
                <a:r>
                  <a:rPr lang="vi-VN"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Cho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khối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tuyến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 ma </a:t>
                </a:r>
                <a:r>
                  <a:rPr lang="en-US" sz="2800" dirty="0" err="1" smtClean="0">
                    <a:latin typeface="Times New Roman" panose="02020603050405020304" pitchFamily="18" charset="0"/>
                    <a:cs typeface="Times New Roman" panose="02020603050405020304" pitchFamily="18" charset="0"/>
                  </a:rPr>
                  <a:t>trận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sinh</a:t>
                </a:r>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𝐺</m:t>
                    </m:r>
                    <m:r>
                      <a:rPr lang="en-US" sz="280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a:latin typeface="Cambria Math" panose="02040503050406030204" pitchFamily="18" charset="0"/>
                                    </a:rPr>
                                    <m:t>0</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a:latin typeface="Cambria Math" panose="02040503050406030204" pitchFamily="18" charset="0"/>
                                    </a:rPr>
                                    <m:t>1</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a:latin typeface="Cambria Math" panose="02040503050406030204" pitchFamily="18" charset="0"/>
                                    </a:rPr>
                                    <m:t>2</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a:latin typeface="Cambria Math" panose="02040503050406030204" pitchFamily="18" charset="0"/>
                                    </a:rPr>
                                    <m:t>3</m:t>
                                  </m:r>
                                </m:sub>
                              </m:sSub>
                            </m:e>
                          </m:mr>
                        </m:m>
                      </m:e>
                    </m:d>
                    <m:r>
                      <a:rPr lang="en-US" sz="280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7"/>
                                  <m:mcJc m:val="center"/>
                                </m:mcPr>
                              </m:mc>
                            </m:mcs>
                            <m:ctrlPr>
                              <a:rPr lang="en-US" sz="2800" i="1">
                                <a:latin typeface="Cambria Math" panose="02040503050406030204" pitchFamily="18" charset="0"/>
                              </a:rPr>
                            </m:ctrlPr>
                          </m:mPr>
                          <m:mr>
                            <m:e>
                              <m:r>
                                <a:rPr lang="en-US" sz="2800">
                                  <a:latin typeface="Cambria Math" panose="02040503050406030204" pitchFamily="18" charset="0"/>
                                </a:rPr>
                                <m:t>1</m:t>
                              </m:r>
                            </m:e>
                            <m:e>
                              <m:r>
                                <a:rPr lang="en-US" sz="2800">
                                  <a:latin typeface="Cambria Math" panose="02040503050406030204" pitchFamily="18" charset="0"/>
                                </a:rPr>
                                <m:t>1</m:t>
                              </m:r>
                            </m:e>
                            <m:e>
                              <m:r>
                                <a:rPr lang="en-US" sz="2800">
                                  <a:latin typeface="Cambria Math" panose="02040503050406030204" pitchFamily="18" charset="0"/>
                                </a:rPr>
                                <m:t>0</m:t>
                              </m:r>
                            </m:e>
                            <m:e>
                              <m:r>
                                <a:rPr lang="en-US" sz="2800">
                                  <a:latin typeface="Cambria Math" panose="02040503050406030204" pitchFamily="18" charset="0"/>
                                </a:rPr>
                                <m:t>1</m:t>
                              </m:r>
                            </m:e>
                            <m:e>
                              <m:r>
                                <a:rPr lang="en-US" sz="2800">
                                  <a:latin typeface="Cambria Math" panose="02040503050406030204" pitchFamily="18" charset="0"/>
                                </a:rPr>
                                <m:t>0</m:t>
                              </m:r>
                            </m:e>
                            <m:e>
                              <m:r>
                                <a:rPr lang="en-US" sz="2800">
                                  <a:latin typeface="Cambria Math" panose="02040503050406030204" pitchFamily="18" charset="0"/>
                                </a:rPr>
                                <m:t>0</m:t>
                              </m:r>
                            </m:e>
                            <m:e>
                              <m:r>
                                <a:rPr lang="en-US" sz="2800">
                                  <a:latin typeface="Cambria Math" panose="02040503050406030204" pitchFamily="18" charset="0"/>
                                </a:rPr>
                                <m:t>0</m:t>
                              </m:r>
                            </m:e>
                          </m:mr>
                          <m:mr>
                            <m:e>
                              <m:r>
                                <a:rPr lang="en-US" sz="2800">
                                  <a:latin typeface="Cambria Math" panose="02040503050406030204" pitchFamily="18" charset="0"/>
                                </a:rPr>
                                <m:t>1</m:t>
                              </m:r>
                            </m:e>
                            <m:e>
                              <m:r>
                                <a:rPr lang="en-US" sz="2800">
                                  <a:latin typeface="Cambria Math" panose="02040503050406030204" pitchFamily="18" charset="0"/>
                                </a:rPr>
                                <m:t>0</m:t>
                              </m:r>
                            </m:e>
                            <m:e>
                              <m:r>
                                <a:rPr lang="en-US" sz="2800">
                                  <a:latin typeface="Cambria Math" panose="02040503050406030204" pitchFamily="18" charset="0"/>
                                </a:rPr>
                                <m:t>1</m:t>
                              </m:r>
                            </m:e>
                            <m:e>
                              <m:r>
                                <a:rPr lang="en-US" sz="2800">
                                  <a:latin typeface="Cambria Math" panose="02040503050406030204" pitchFamily="18" charset="0"/>
                                </a:rPr>
                                <m:t>1</m:t>
                              </m:r>
                            </m:e>
                            <m:e>
                              <m:r>
                                <a:rPr lang="en-US" sz="2800">
                                  <a:latin typeface="Cambria Math" panose="02040503050406030204" pitchFamily="18" charset="0"/>
                                </a:rPr>
                                <m:t>1</m:t>
                              </m:r>
                            </m:e>
                            <m:e>
                              <m:r>
                                <a:rPr lang="en-US" sz="2800">
                                  <a:latin typeface="Cambria Math" panose="02040503050406030204" pitchFamily="18" charset="0"/>
                                </a:rPr>
                                <m:t>0</m:t>
                              </m:r>
                            </m:e>
                            <m:e>
                              <m:r>
                                <a:rPr lang="en-US" sz="2800">
                                  <a:latin typeface="Cambria Math" panose="02040503050406030204" pitchFamily="18" charset="0"/>
                                </a:rPr>
                                <m:t>0</m:t>
                              </m:r>
                            </m:e>
                          </m:mr>
                          <m:mr>
                            <m:e>
                              <m:r>
                                <a:rPr lang="en-US" sz="2800">
                                  <a:latin typeface="Cambria Math" panose="02040503050406030204" pitchFamily="18" charset="0"/>
                                </a:rPr>
                                <m:t>0</m:t>
                              </m:r>
                            </m:e>
                            <m:e>
                              <m:r>
                                <a:rPr lang="en-US" sz="2800">
                                  <a:latin typeface="Cambria Math" panose="02040503050406030204" pitchFamily="18" charset="0"/>
                                </a:rPr>
                                <m:t>1</m:t>
                              </m:r>
                            </m:e>
                            <m:e>
                              <m:r>
                                <a:rPr lang="en-US" sz="2800">
                                  <a:latin typeface="Cambria Math" panose="02040503050406030204" pitchFamily="18" charset="0"/>
                                </a:rPr>
                                <m:t>0</m:t>
                              </m:r>
                            </m:e>
                            <m:e>
                              <m:r>
                                <a:rPr lang="en-US" sz="2800">
                                  <a:latin typeface="Cambria Math" panose="02040503050406030204" pitchFamily="18" charset="0"/>
                                </a:rPr>
                                <m:t>0</m:t>
                              </m:r>
                            </m:e>
                            <m:e>
                              <m:r>
                                <a:rPr lang="en-US" sz="2800">
                                  <a:latin typeface="Cambria Math" panose="02040503050406030204" pitchFamily="18" charset="0"/>
                                </a:rPr>
                                <m:t>0</m:t>
                              </m:r>
                            </m:e>
                            <m:e>
                              <m:r>
                                <a:rPr lang="en-US" sz="2800">
                                  <a:latin typeface="Cambria Math" panose="02040503050406030204" pitchFamily="18" charset="0"/>
                                </a:rPr>
                                <m:t>1</m:t>
                              </m:r>
                            </m:e>
                            <m:e>
                              <m:r>
                                <a:rPr lang="en-US" sz="2800">
                                  <a:latin typeface="Cambria Math" panose="02040503050406030204" pitchFamily="18" charset="0"/>
                                </a:rPr>
                                <m:t>1</m:t>
                              </m:r>
                            </m:e>
                          </m:mr>
                          <m:mr>
                            <m:e>
                              <m:r>
                                <a:rPr lang="en-US" sz="2800">
                                  <a:latin typeface="Cambria Math" panose="02040503050406030204" pitchFamily="18" charset="0"/>
                                </a:rPr>
                                <m:t>1</m:t>
                              </m:r>
                            </m:e>
                            <m:e>
                              <m:r>
                                <a:rPr lang="en-US" sz="2800">
                                  <a:latin typeface="Cambria Math" panose="02040503050406030204" pitchFamily="18" charset="0"/>
                                </a:rPr>
                                <m:t>0</m:t>
                              </m:r>
                            </m:e>
                            <m:e>
                              <m:r>
                                <a:rPr lang="en-US" sz="2800">
                                  <a:latin typeface="Cambria Math" panose="02040503050406030204" pitchFamily="18" charset="0"/>
                                </a:rPr>
                                <m:t>1</m:t>
                              </m:r>
                            </m:e>
                            <m:e>
                              <m:r>
                                <a:rPr lang="en-US" sz="2800">
                                  <a:latin typeface="Cambria Math" panose="02040503050406030204" pitchFamily="18" charset="0"/>
                                </a:rPr>
                                <m:t>0</m:t>
                              </m:r>
                            </m:e>
                            <m:e>
                              <m:r>
                                <a:rPr lang="en-US" sz="2800">
                                  <a:latin typeface="Cambria Math" panose="02040503050406030204" pitchFamily="18" charset="0"/>
                                </a:rPr>
                                <m:t>0</m:t>
                              </m:r>
                            </m:e>
                            <m:e>
                              <m:r>
                                <a:rPr lang="en-US" sz="2800">
                                  <a:latin typeface="Cambria Math" panose="02040503050406030204" pitchFamily="18" charset="0"/>
                                </a:rPr>
                                <m:t>0</m:t>
                              </m:r>
                            </m:e>
                            <m:e>
                              <m:r>
                                <a:rPr lang="en-US" sz="2800">
                                  <a:latin typeface="Cambria Math" panose="02040503050406030204" pitchFamily="18" charset="0"/>
                                </a:rPr>
                                <m:t>1</m:t>
                              </m:r>
                            </m:e>
                          </m:mr>
                        </m:m>
                      </m:e>
                    </m:d>
                  </m:oMath>
                </a14:m>
                <a:r>
                  <a:rPr lang="en-US" sz="2800" dirty="0" smtClean="0"/>
                  <a:t>. </a:t>
                </a:r>
                <a:endParaRPr lang="vi-VN" sz="2800" dirty="0" smtClean="0"/>
              </a:p>
              <a:p>
                <a:pPr marL="0" indent="0">
                  <a:lnSpc>
                    <a:spcPct val="110000"/>
                  </a:lnSpc>
                  <a:spcBef>
                    <a:spcPts val="200"/>
                  </a:spcBef>
                  <a:buNone/>
                </a:pPr>
                <a:r>
                  <a:rPr lang="en-US" sz="2800" dirty="0" err="1" smtClean="0"/>
                  <a:t>Tìm</a:t>
                </a:r>
                <a:r>
                  <a:rPr lang="en-US" sz="2800" dirty="0" smtClean="0"/>
                  <a:t> m</a:t>
                </a:r>
                <a:r>
                  <a:rPr lang="en-US" sz="2800" dirty="0" smtClean="0">
                    <a:latin typeface="Times New Roman" panose="02020603050405020304" pitchFamily="18" charset="0"/>
                    <a:cs typeface="Times New Roman" panose="02020603050405020304" pitchFamily="18" charset="0"/>
                  </a:rPr>
                  <a:t>a </a:t>
                </a:r>
                <a:r>
                  <a:rPr lang="en-US" sz="2800" dirty="0" err="1" smtClean="0">
                    <a:latin typeface="Times New Roman" panose="02020603050405020304" pitchFamily="18" charset="0"/>
                    <a:cs typeface="Times New Roman" panose="02020603050405020304" pitchFamily="18" charset="0"/>
                  </a:rPr>
                  <a:t>trận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kiểm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tra</a:t>
                </a:r>
                <a:r>
                  <a:rPr lang="en-US" sz="2800" dirty="0" smtClean="0">
                    <a:latin typeface="Times New Roman" panose="02020603050405020304" pitchFamily="18" charset="0"/>
                    <a:cs typeface="Times New Roman" panose="02020603050405020304" pitchFamily="18" charset="0"/>
                  </a:rPr>
                  <a:t> H? </a:t>
                </a:r>
                <a:r>
                  <a:rPr lang="en-US" sz="2800" dirty="0" err="1" smtClean="0">
                    <a:latin typeface="Times New Roman" panose="02020603050405020304" pitchFamily="18" charset="0"/>
                    <a:cs typeface="Times New Roman" panose="02020603050405020304" pitchFamily="18" charset="0"/>
                  </a:rPr>
                  <a:t>Nhận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xét</a:t>
                </a:r>
                <a:r>
                  <a:rPr lang="en-US" sz="2800" dirty="0" smtClean="0">
                    <a:latin typeface="Times New Roman" panose="02020603050405020304" pitchFamily="18" charset="0"/>
                    <a:cs typeface="Times New Roman" panose="02020603050405020304" pitchFamily="18" charset="0"/>
                  </a:rPr>
                  <a:t>?</a:t>
                </a:r>
              </a:p>
              <a:p>
                <a:pPr lvl="1" indent="-457200">
                  <a:spcBef>
                    <a:spcPts val="1200"/>
                  </a:spcBef>
                  <a:spcAft>
                    <a:spcPts val="600"/>
                  </a:spcAft>
                  <a:buFont typeface="Wingdings" panose="05000000000000000000" pitchFamily="2" charset="2"/>
                  <a:buChar char="Ø"/>
                </a:pP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vector </a:t>
                </a:r>
                <a:r>
                  <a:rPr lang="en-US" sz="2600" dirty="0" err="1">
                    <a:latin typeface="Times New Roman" panose="02020603050405020304" pitchFamily="18" charset="0"/>
                    <a:cs typeface="Times New Roman" panose="02020603050405020304" pitchFamily="18" charset="0"/>
                  </a:rPr>
                  <a:t>cột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ma </a:t>
                </a:r>
                <a:r>
                  <a:rPr lang="en-US" sz="2600" dirty="0" err="1">
                    <a:latin typeface="Times New Roman" panose="02020603050405020304" pitchFamily="18" charset="0"/>
                    <a:cs typeface="Times New Roman" panose="02020603050405020304" pitchFamily="18" charset="0"/>
                  </a:rPr>
                  <a:t>trận</a:t>
                </a:r>
                <a:r>
                  <a:rPr lang="en-US" sz="2600" dirty="0">
                    <a:latin typeface="Times New Roman" panose="02020603050405020304" pitchFamily="18" charset="0"/>
                    <a:cs typeface="Times New Roman" panose="02020603050405020304" pitchFamily="18" charset="0"/>
                  </a:rPr>
                  <a:t> H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độc </a:t>
                </a:r>
                <a:r>
                  <a:rPr lang="en-US" sz="2600" dirty="0" err="1">
                    <a:latin typeface="Times New Roman" panose="02020603050405020304" pitchFamily="18" charset="0"/>
                    <a:cs typeface="Times New Roman" panose="02020603050405020304" pitchFamily="18" charset="0"/>
                  </a:rPr>
                  <a:t>lập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tuyến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tính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vì</a:t>
                </a:r>
                <a:r>
                  <a:rPr lang="en-US" sz="2600" dirty="0">
                    <a:latin typeface="Times New Roman" panose="02020603050405020304" pitchFamily="18" charset="0"/>
                    <a:cs typeface="Times New Roman" panose="02020603050405020304" pitchFamily="18" charset="0"/>
                  </a:rPr>
                  <a:t> </a:t>
                </a:r>
                <a:r>
                  <a:rPr lang="en-US" sz="2600" dirty="0" err="1">
                    <a:solidFill>
                      <a:srgbClr val="66FF33"/>
                    </a:solidFill>
                    <a:latin typeface="Times New Roman" panose="02020603050405020304" pitchFamily="18" charset="0"/>
                    <a:cs typeface="Times New Roman" panose="02020603050405020304" pitchFamily="18" charset="0"/>
                  </a:rPr>
                  <a:t>c.H</a:t>
                </a:r>
                <a:r>
                  <a:rPr lang="en-US" sz="2600" dirty="0">
                    <a:solidFill>
                      <a:srgbClr val="66FF33"/>
                    </a:solidFill>
                    <a:latin typeface="Times New Roman" panose="02020603050405020304" pitchFamily="18" charset="0"/>
                    <a:cs typeface="Times New Roman" panose="02020603050405020304" pitchFamily="18" charset="0"/>
                  </a:rPr>
                  <a:t> = 0</a:t>
                </a:r>
                <a:r>
                  <a:rPr lang="en-US" sz="2600" dirty="0">
                    <a:latin typeface="Times New Roman" panose="02020603050405020304" pitchFamily="18" charset="0"/>
                    <a:cs typeface="Times New Roman" panose="02020603050405020304" pitchFamily="18" charset="0"/>
                  </a:rPr>
                  <a:t>.</a:t>
                </a:r>
              </a:p>
              <a:p>
                <a:pPr lvl="1" indent="-457200">
                  <a:spcBef>
                    <a:spcPts val="1200"/>
                  </a:spcBef>
                  <a:spcAft>
                    <a:spcPts val="600"/>
                  </a:spcAft>
                  <a:buFont typeface="Wingdings" panose="05000000000000000000" pitchFamily="2" charset="2"/>
                  <a:buChar char="Ø"/>
                </a:pPr>
                <a:r>
                  <a:rPr lang="en-US" sz="2600" i="1" dirty="0" err="1">
                    <a:latin typeface="Times New Roman" panose="02020603050405020304" pitchFamily="18" charset="0"/>
                    <a:cs typeface="Times New Roman" panose="02020603050405020304" pitchFamily="18" charset="0"/>
                  </a:rPr>
                  <a:t>Giới</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hạn</a:t>
                </a:r>
                <a:r>
                  <a:rPr lang="en-US" sz="2600" i="1"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trên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khoảng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thiểu</a:t>
                </a:r>
                <a:r>
                  <a:rPr lang="en-US" sz="2600" dirty="0">
                    <a:latin typeface="Times New Roman" panose="02020603050405020304" pitchFamily="18" charset="0"/>
                    <a:cs typeface="Times New Roman" panose="02020603050405020304" pitchFamily="18" charset="0"/>
                  </a:rPr>
                  <a:t> </a:t>
                </a:r>
                <a:r>
                  <a:rPr lang="en-US" sz="2600" i="1" dirty="0" err="1">
                    <a:latin typeface="Times New Roman" panose="02020603050405020304" pitchFamily="18" charset="0"/>
                    <a:cs typeface="Times New Roman" panose="02020603050405020304" pitchFamily="18" charset="0"/>
                  </a:rPr>
                  <a:t>d</a:t>
                </a:r>
                <a:r>
                  <a:rPr lang="en-US" sz="2600" baseline="-25000" dirty="0" err="1">
                    <a:latin typeface="Times New Roman" panose="02020603050405020304" pitchFamily="18" charset="0"/>
                    <a:cs typeface="Times New Roman" panose="02020603050405020304" pitchFamily="18" charset="0"/>
                  </a:rPr>
                  <a:t>min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mã</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tuyến</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tính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𝑑</m:t>
                        </m:r>
                      </m:e>
                      <m:sub>
                        <m:r>
                          <m:rPr>
                            <m:sty m:val="p"/>
                          </m:rPr>
                          <a:rPr lang="en-US" sz="2400">
                            <a:solidFill>
                              <a:srgbClr val="66FF33"/>
                            </a:solidFill>
                            <a:latin typeface="Cambria Math" panose="02040503050406030204" pitchFamily="18" charset="0"/>
                          </a:rPr>
                          <m:t>min</m:t>
                        </m:r>
                      </m:sub>
                    </m:sSub>
                    <m:r>
                      <a:rPr lang="en-US" sz="2400">
                        <a:solidFill>
                          <a:srgbClr val="66FF33"/>
                        </a:solidFill>
                        <a:latin typeface="Cambria Math" panose="02040503050406030204" pitchFamily="18" charset="0"/>
                      </a:rPr>
                      <m:t>≤</m:t>
                    </m:r>
                    <m:r>
                      <a:rPr lang="en-US" sz="2400" i="1">
                        <a:solidFill>
                          <a:srgbClr val="66FF33"/>
                        </a:solidFill>
                        <a:latin typeface="Cambria Math" panose="02040503050406030204" pitchFamily="18" charset="0"/>
                      </a:rPr>
                      <m:t>𝑛</m:t>
                    </m:r>
                    <m:r>
                      <a:rPr lang="en-US" sz="2400">
                        <a:solidFill>
                          <a:srgbClr val="66FF33"/>
                        </a:solidFill>
                        <a:latin typeface="Cambria Math" panose="02040503050406030204" pitchFamily="18" charset="0"/>
                      </a:rPr>
                      <m:t>−</m:t>
                    </m:r>
                    <m:r>
                      <a:rPr lang="en-US" sz="2400" i="1">
                        <a:solidFill>
                          <a:srgbClr val="66FF33"/>
                        </a:solidFill>
                        <a:latin typeface="Cambria Math" panose="02040503050406030204" pitchFamily="18" charset="0"/>
                      </a:rPr>
                      <m:t>𝑘</m:t>
                    </m:r>
                    <m:r>
                      <a:rPr lang="en-US" sz="2400">
                        <a:solidFill>
                          <a:srgbClr val="66FF33"/>
                        </a:solidFill>
                        <a:latin typeface="Cambria Math" panose="02040503050406030204" pitchFamily="18" charset="0"/>
                      </a:rPr>
                      <m:t>+1</m:t>
                    </m:r>
                  </m:oMath>
                </a14:m>
                <a:endParaRPr lang="en-US" sz="2400" dirty="0">
                  <a:solidFill>
                    <a:srgbClr val="66FF33"/>
                  </a:solidFill>
                </a:endParaRPr>
              </a:p>
              <a:p>
                <a:pPr lvl="1" indent="-457200">
                  <a:spcBef>
                    <a:spcPts val="1200"/>
                  </a:spcBef>
                  <a:spcAft>
                    <a:spcPts val="600"/>
                  </a:spcAft>
                  <a:buFont typeface="Wingdings" panose="05000000000000000000" pitchFamily="2" charset="2"/>
                  <a:buChar char="Ø"/>
                </a:pPr>
                <a:endParaRPr lang="en-US" sz="2600" baseline="-25000" dirty="0">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346075" indent="-346075">
                  <a:lnSpc>
                    <a:spcPct val="110000"/>
                  </a:lnSpc>
                  <a:spcBef>
                    <a:spcPts val="200"/>
                  </a:spcBef>
                  <a:buFont typeface="Wingdings" panose="05000000000000000000" pitchFamily="2" charset="2"/>
                  <a:buChar char="Ø"/>
                </a:pPr>
                <a:endParaRPr lang="vi-VN" sz="28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11650"/>
                <a:ext cx="11510433" cy="5532026"/>
              </a:xfrm>
              <a:blipFill rotWithShape="0">
                <a:blip r:embed="rId2"/>
                <a:stretch>
                  <a:fillRect l="-794" t="-882"/>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43</a:t>
            </a:fld>
            <a:endParaRPr lang="en-US"/>
          </a:p>
        </p:txBody>
      </p:sp>
      <mc:AlternateContent xmlns:mc="http://schemas.openxmlformats.org/markup-compatibility/2006" xmlns:a14="http://schemas.microsoft.com/office/drawing/2010/main">
        <mc:Choice Requires="a14">
          <p:sp>
            <p:nvSpPr>
              <p:cNvPr id="4" name="Rectangle 3"/>
              <p:cNvSpPr/>
              <p:nvPr/>
            </p:nvSpPr>
            <p:spPr>
              <a:xfrm>
                <a:off x="4768180" y="2386207"/>
                <a:ext cx="1950790" cy="523220"/>
              </a:xfrm>
              <a:prstGeom prst="rect">
                <a:avLst/>
              </a:prstGeom>
              <a:ln w="28575">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FF00"/>
                          </a:solidFill>
                          <a:latin typeface="Cambria Math" panose="02040503050406030204" pitchFamily="18" charset="0"/>
                        </a:rPr>
                        <m:t>𝐻</m:t>
                      </m:r>
                      <m:r>
                        <a:rPr lang="en-US" sz="2800" i="0">
                          <a:solidFill>
                            <a:srgbClr val="FFFF00"/>
                          </a:solidFill>
                          <a:latin typeface="Cambria Math" panose="02040503050406030204" pitchFamily="18" charset="0"/>
                        </a:rPr>
                        <m:t>=</m:t>
                      </m:r>
                      <m:d>
                        <m:dPr>
                          <m:begChr m:val="["/>
                          <m:endChr m:val="]"/>
                          <m:ctrlPr>
                            <a:rPr lang="en-US" sz="2800" i="1">
                              <a:solidFill>
                                <a:srgbClr val="FFFF00"/>
                              </a:solidFill>
                              <a:latin typeface="Cambria Math" panose="02040503050406030204" pitchFamily="18" charset="0"/>
                            </a:rPr>
                          </m:ctrlPr>
                        </m:dPr>
                        <m:e>
                          <m:sSup>
                            <m:sSupPr>
                              <m:ctrlPr>
                                <a:rPr lang="en-US" sz="2800" i="1">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𝑃</m:t>
                              </m:r>
                            </m:e>
                            <m:sup>
                              <m:r>
                                <a:rPr lang="en-US" sz="2800" i="1">
                                  <a:solidFill>
                                    <a:srgbClr val="FFFF00"/>
                                  </a:solidFill>
                                  <a:latin typeface="Cambria Math" panose="02040503050406030204" pitchFamily="18" charset="0"/>
                                </a:rPr>
                                <m:t>𝑇</m:t>
                              </m:r>
                            </m:sup>
                          </m:sSup>
                          <m:r>
                            <a:rPr lang="en-US" sz="2800" i="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𝐼</m:t>
                          </m:r>
                        </m:e>
                      </m:d>
                    </m:oMath>
                  </m:oMathPara>
                </a14:m>
                <a:endParaRPr lang="en-US" sz="2800" dirty="0">
                  <a:solidFill>
                    <a:srgbClr val="FFFF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768180" y="2386207"/>
                <a:ext cx="1950790" cy="523220"/>
              </a:xfrm>
              <a:prstGeom prst="rect">
                <a:avLst/>
              </a:prstGeom>
              <a:blipFill rotWithShape="0">
                <a:blip r:embed="rId3"/>
                <a:stretch>
                  <a:fillRect/>
                </a:stretch>
              </a:blipFill>
              <a:ln w="28575">
                <a:solidFill>
                  <a:schemeClr val="accent1"/>
                </a:solidFill>
              </a:ln>
            </p:spPr>
            <p:txBody>
              <a:bodyPr/>
              <a:lstStyle/>
              <a:p>
                <a:r>
                  <a:rPr lang="en-US">
                    <a:noFill/>
                  </a:rPr>
                  <a:t> </a:t>
                </a:r>
              </a:p>
            </p:txBody>
          </p:sp>
        </mc:Fallback>
      </mc:AlternateContent>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9" name="Straight Connector 8"/>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86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510433" cy="5491386"/>
          </a:xfrm>
        </p:spPr>
        <p:txBody>
          <a:bodyPr>
            <a:normAutofit/>
          </a:bodyPr>
          <a:lstStyle/>
          <a:p>
            <a:pPr marL="1028700" indent="-1028700">
              <a:spcBef>
                <a:spcPts val="1200"/>
              </a:spcBef>
              <a:spcAft>
                <a:spcPts val="600"/>
              </a:spcAft>
              <a:buNone/>
            </a:pPr>
            <a:r>
              <a:rPr lang="vi-VN" sz="2800" b="1" dirty="0" smtClean="0">
                <a:solidFill>
                  <a:srgbClr val="66FF33"/>
                </a:solidFill>
                <a:latin typeface="Times New Roman" panose="02020603050405020304" pitchFamily="18" charset="0"/>
                <a:cs typeface="Times New Roman" panose="02020603050405020304" pitchFamily="18" charset="0"/>
              </a:rPr>
              <a:t>3.3.</a:t>
            </a:r>
            <a:r>
              <a:rPr lang="en-US" sz="2800" b="1" dirty="0" smtClean="0">
                <a:solidFill>
                  <a:srgbClr val="66FF33"/>
                </a:solidFill>
                <a:latin typeface="Times New Roman" panose="02020603050405020304" pitchFamily="18" charset="0"/>
                <a:cs typeface="Times New Roman" panose="02020603050405020304" pitchFamily="18" charset="0"/>
              </a:rPr>
              <a:t>5</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Một</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số</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loại</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tuyến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tính</a:t>
            </a:r>
            <a:endParaRPr lang="en-US" sz="2800" b="1" dirty="0" smtClean="0">
              <a:solidFill>
                <a:srgbClr val="66FF33"/>
              </a:solidFill>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Hamming</a:t>
            </a:r>
          </a:p>
          <a:p>
            <a:pPr marL="342900" indent="-342900">
              <a:spcBef>
                <a:spcPts val="1200"/>
              </a:spcBef>
              <a:spcAft>
                <a:spcPts val="600"/>
              </a:spcAft>
              <a:buFont typeface="Wingdings" panose="05000000000000000000" pitchFamily="2" charset="2"/>
              <a:buChar char="§"/>
            </a:pPr>
            <a:r>
              <a:rPr lang="en-US" sz="2800" b="1" i="1" dirty="0">
                <a:latin typeface="Times New Roman" panose="02020603050405020304" pitchFamily="18" charset="0"/>
                <a:cs typeface="Times New Roman" panose="02020603050405020304" pitchFamily="18" charset="0"/>
              </a:rPr>
              <a:t>Reed–Solomon</a:t>
            </a:r>
            <a:endParaRPr lang="vi-VN" sz="2800" b="1" i="1" dirty="0" smtClean="0">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Hadamard</a:t>
            </a:r>
            <a:endParaRPr lang="en-US" sz="2800" dirty="0" smtClean="0">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Golay</a:t>
            </a:r>
            <a:endParaRPr lang="vi-VN" sz="2800" dirty="0" smtClean="0">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r>
              <a:rPr lang="vi-VN" sz="2800" b="1" i="1" dirty="0" smtClean="0">
                <a:latin typeface="Times New Roman" panose="02020603050405020304" pitchFamily="18" charset="0"/>
                <a:cs typeface="Times New Roman" panose="02020603050405020304" pitchFamily="18" charset="0"/>
              </a:rPr>
              <a:t>Mã BCH</a:t>
            </a:r>
            <a:endParaRPr lang="en-US" sz="2800" b="1" i="1" dirty="0">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44</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2508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679211" cy="5491386"/>
          </a:xfrm>
        </p:spPr>
        <p:txBody>
          <a:bodyPr>
            <a:normAutofit/>
          </a:bodyPr>
          <a:lstStyle/>
          <a:p>
            <a:pPr marL="1028700" indent="-1028700">
              <a:spcBef>
                <a:spcPts val="1200"/>
              </a:spcBef>
              <a:spcAft>
                <a:spcPts val="600"/>
              </a:spcAft>
              <a:buNone/>
            </a:pPr>
            <a:r>
              <a:rPr lang="vi-VN" sz="2800" b="1" dirty="0" smtClean="0">
                <a:solidFill>
                  <a:srgbClr val="66FF33"/>
                </a:solidFill>
                <a:latin typeface="Times New Roman" panose="02020603050405020304" pitchFamily="18" charset="0"/>
                <a:cs typeface="Times New Roman" panose="02020603050405020304" pitchFamily="18" charset="0"/>
              </a:rPr>
              <a:t>3.3.</a:t>
            </a:r>
            <a:r>
              <a:rPr lang="en-US" sz="2800" b="1" dirty="0" smtClean="0">
                <a:solidFill>
                  <a:srgbClr val="66FF33"/>
                </a:solidFill>
                <a:latin typeface="Times New Roman" panose="02020603050405020304" pitchFamily="18" charset="0"/>
                <a:cs typeface="Times New Roman" panose="02020603050405020304" pitchFamily="18" charset="0"/>
              </a:rPr>
              <a:t>5</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Một</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số</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loại</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tuyến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tính</a:t>
            </a:r>
            <a:r>
              <a:rPr lang="vi-VN" sz="2800" b="1" dirty="0" smtClean="0">
                <a:solidFill>
                  <a:srgbClr val="66FF33"/>
                </a:solidFill>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Hamming</a:t>
            </a:r>
          </a:p>
          <a:p>
            <a:pPr marL="342900" indent="-342900">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Mã Hamming có đa thức sinh là đa thức nguyên thủy. Một phần tử nguyên thủy bất kỳ đều được xem là nghiệm của mã nếu ta lấy phần tử </a:t>
            </a:r>
            <a:r>
              <a:rPr lang="vi-VN" sz="2800" i="1" dirty="0" smtClean="0">
                <a:latin typeface="Times New Roman" panose="02020603050405020304" pitchFamily="18" charset="0"/>
                <a:cs typeface="Times New Roman" panose="02020603050405020304" pitchFamily="18" charset="0"/>
              </a:rPr>
              <a:t>a</a:t>
            </a:r>
            <a:r>
              <a:rPr lang="vi-VN" sz="2800" dirty="0" smtClean="0">
                <a:latin typeface="Times New Roman" panose="02020603050405020304" pitchFamily="18" charset="0"/>
                <a:cs typeface="Times New Roman" panose="02020603050405020304" pitchFamily="18" charset="0"/>
              </a:rPr>
              <a:t> làm nghiệm thì: </a:t>
            </a:r>
          </a:p>
          <a:p>
            <a:pPr marL="342900" indent="-342900">
              <a:spcBef>
                <a:spcPts val="1200"/>
              </a:spcBef>
              <a:spcAft>
                <a:spcPts val="600"/>
              </a:spcAft>
              <a:buFont typeface="Wingdings" panose="05000000000000000000" pitchFamily="2" charset="2"/>
              <a:buChar char="§"/>
            </a:pPr>
            <a:endParaRPr lang="vi-VN" sz="2800" dirty="0">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Ta thấy rằng các lũy thừa của a là tất cả các phần tử khác không của trường, điều này có nghĩa là ma trận H chứa mọi tổ hợp 0 và 1 có thể có.</a:t>
            </a:r>
          </a:p>
          <a:p>
            <a:pPr marL="342900" indent="-342900">
              <a:spcBef>
                <a:spcPts val="1200"/>
              </a:spcBef>
              <a:spcAft>
                <a:spcPts val="600"/>
              </a:spcAft>
              <a:buFont typeface="Wingdings" panose="05000000000000000000" pitchFamily="2" charset="2"/>
              <a:buChar char="§"/>
            </a:pPr>
            <a:r>
              <a:rPr lang="vi-VN" sz="2800" smtClean="0">
                <a:latin typeface="Times New Roman" panose="02020603050405020304" pitchFamily="18" charset="0"/>
                <a:cs typeface="Times New Roman" panose="02020603050405020304" pitchFamily="18" charset="0"/>
              </a:rPr>
              <a:t>Ví dụ: xét mã Hamming trên GF(8) có </a:t>
            </a:r>
            <a:endParaRPr lang="vi-VN" sz="2800" dirty="0" smtClean="0">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45</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1367738" y="2831025"/>
                <a:ext cx="3601371" cy="7340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𝐻</m:t>
                      </m:r>
                      <m:r>
                        <a:rPr lang="en-US" sz="2800" i="0">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𝑛</m:t>
                              </m:r>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0">
                                      <a:latin typeface="Cambria Math" panose="02040503050406030204" pitchFamily="18" charset="0"/>
                                    </a:rPr>
                                    <m:t>1</m:t>
                                  </m:r>
                                </m:e>
                                <m:sup>
                                  <m:r>
                                    <a:rPr lang="en-US" sz="2800" i="1">
                                      <a:latin typeface="Cambria Math" panose="02040503050406030204" pitchFamily="18" charset="0"/>
                                    </a:rPr>
                                    <m:t>𝑇</m:t>
                                  </m:r>
                                </m:sup>
                              </m:sSup>
                            </m:sup>
                          </m:sSup>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sSup>
                                <m:sSupPr>
                                  <m:ctrlPr>
                                    <a:rPr lang="en-US" sz="2800" i="1">
                                      <a:latin typeface="Cambria Math" panose="02040503050406030204" pitchFamily="18" charset="0"/>
                                    </a:rPr>
                                  </m:ctrlPr>
                                </m:sSupPr>
                                <m:e>
                                  <m:r>
                                    <a:rPr lang="en-US" sz="2800" i="0">
                                      <a:latin typeface="Cambria Math" panose="02040503050406030204" pitchFamily="18" charset="0"/>
                                    </a:rPr>
                                    <m:t>1</m:t>
                                  </m:r>
                                </m:e>
                                <m:sup>
                                  <m:r>
                                    <a:rPr lang="en-US" sz="2800" i="1">
                                      <a:latin typeface="Cambria Math" panose="02040503050406030204" pitchFamily="18" charset="0"/>
                                    </a:rPr>
                                    <m:t>𝑇</m:t>
                                  </m:r>
                                </m:sup>
                              </m:sSup>
                            </m:sup>
                          </m:sSup>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sSup>
                                <m:sSupPr>
                                  <m:ctrlPr>
                                    <a:rPr lang="en-US" sz="2800" i="1">
                                      <a:latin typeface="Cambria Math" panose="02040503050406030204" pitchFamily="18" charset="0"/>
                                    </a:rPr>
                                  </m:ctrlPr>
                                </m:sSupPr>
                                <m:e>
                                  <m:r>
                                    <a:rPr lang="en-US" sz="2800" i="0">
                                      <a:latin typeface="Cambria Math" panose="02040503050406030204" pitchFamily="18" charset="0"/>
                                    </a:rPr>
                                    <m:t>0</m:t>
                                  </m:r>
                                </m:e>
                                <m:sup>
                                  <m:r>
                                    <a:rPr lang="en-US" sz="2800" i="1">
                                      <a:latin typeface="Cambria Math" panose="02040503050406030204" pitchFamily="18" charset="0"/>
                                    </a:rPr>
                                    <m:t>𝑇</m:t>
                                  </m:r>
                                </m:sup>
                              </m:sSup>
                            </m:sup>
                          </m:sSup>
                        </m:e>
                      </m:d>
                    </m:oMath>
                  </m:oMathPara>
                </a14:m>
                <a:endParaRPr lang="en-US" sz="2800" dirty="0"/>
              </a:p>
            </p:txBody>
          </p:sp>
        </mc:Choice>
        <mc:Fallback xmlns="">
          <p:sp>
            <p:nvSpPr>
              <p:cNvPr id="2" name="Rectangle 1"/>
              <p:cNvSpPr>
                <a:spLocks noRot="1" noChangeAspect="1" noMove="1" noResize="1" noEditPoints="1" noAdjustHandles="1" noChangeArrowheads="1" noChangeShapeType="1" noTextEdit="1"/>
              </p:cNvSpPr>
              <p:nvPr/>
            </p:nvSpPr>
            <p:spPr>
              <a:xfrm>
                <a:off x="1367738" y="2831025"/>
                <a:ext cx="3601371" cy="734047"/>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899169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510433" cy="5491386"/>
          </a:xfrm>
        </p:spPr>
        <p:txBody>
          <a:bodyPr>
            <a:normAutofit/>
          </a:bodyPr>
          <a:lstStyle/>
          <a:p>
            <a:pPr marL="1028700" indent="-1028700">
              <a:spcBef>
                <a:spcPts val="1200"/>
              </a:spcBef>
              <a:spcAft>
                <a:spcPts val="600"/>
              </a:spcAft>
              <a:buNone/>
            </a:pPr>
            <a:r>
              <a:rPr lang="vi-VN" sz="2800" b="1" dirty="0" smtClean="0">
                <a:solidFill>
                  <a:srgbClr val="66FF33"/>
                </a:solidFill>
                <a:latin typeface="Times New Roman" panose="02020603050405020304" pitchFamily="18" charset="0"/>
                <a:cs typeface="Times New Roman" panose="02020603050405020304" pitchFamily="18" charset="0"/>
              </a:rPr>
              <a:t>3.3.</a:t>
            </a:r>
            <a:r>
              <a:rPr lang="en-US" sz="2800" b="1" dirty="0" smtClean="0">
                <a:solidFill>
                  <a:srgbClr val="66FF33"/>
                </a:solidFill>
                <a:latin typeface="Times New Roman" panose="02020603050405020304" pitchFamily="18" charset="0"/>
                <a:cs typeface="Times New Roman" panose="02020603050405020304" pitchFamily="18" charset="0"/>
              </a:rPr>
              <a:t>5</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Một</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số</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loại</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tuyến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tính</a:t>
            </a:r>
            <a:r>
              <a:rPr lang="vi-VN" sz="2800" b="1" dirty="0">
                <a:latin typeface="Times New Roman" panose="02020603050405020304" pitchFamily="18" charset="0"/>
                <a:cs typeface="Times New Roman" panose="02020603050405020304" pitchFamily="18" charset="0"/>
              </a:rPr>
              <a:t> </a:t>
            </a:r>
            <a:r>
              <a:rPr lang="vi-VN" sz="2800" b="1"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Hamming</a:t>
            </a:r>
          </a:p>
          <a:p>
            <a:pPr marL="469900" lvl="1" indent="-469900">
              <a:spcBef>
                <a:spcPts val="1200"/>
              </a:spcBef>
              <a:spcAft>
                <a:spcPts val="600"/>
              </a:spcAft>
              <a:buFont typeface="Wingdings" panose="05000000000000000000" pitchFamily="2" charset="2"/>
              <a:buChar char="§"/>
            </a:pPr>
            <a:r>
              <a:rPr lang="vi-VN" sz="2600" dirty="0" smtClean="0">
                <a:solidFill>
                  <a:schemeClr val="tx1"/>
                </a:solidFill>
                <a:latin typeface="Times New Roman" panose="02020603050405020304" pitchFamily="18" charset="0"/>
                <a:cs typeface="Times New Roman" panose="02020603050405020304" pitchFamily="18" charset="0"/>
              </a:rPr>
              <a:t>Là mã sửa lỗi tuyến tính</a:t>
            </a:r>
          </a:p>
          <a:p>
            <a:pPr marL="469900" lvl="1" indent="-469900">
              <a:spcBef>
                <a:spcPts val="1200"/>
              </a:spcBef>
              <a:spcAft>
                <a:spcPts val="600"/>
              </a:spcAft>
              <a:buFont typeface="Wingdings" panose="05000000000000000000" pitchFamily="2" charset="2"/>
              <a:buChar char="§"/>
            </a:pPr>
            <a:r>
              <a:rPr lang="vi-VN" sz="2600" dirty="0" smtClean="0">
                <a:solidFill>
                  <a:schemeClr val="tx1"/>
                </a:solidFill>
                <a:latin typeface="Times New Roman" panose="02020603050405020304" pitchFamily="18" charset="0"/>
                <a:cs typeface="Times New Roman" panose="02020603050405020304" pitchFamily="18" charset="0"/>
              </a:rPr>
              <a:t>Có khả năng phát hiện và sửa được một hoặc hai lỗi sai, tuy nhiên không phát hiện được các lỗi chưa được sửa.</a:t>
            </a:r>
          </a:p>
          <a:p>
            <a:pPr marL="469900" lvl="1" indent="-469900">
              <a:spcBef>
                <a:spcPts val="1200"/>
              </a:spcBef>
              <a:spcAft>
                <a:spcPts val="600"/>
              </a:spcAft>
              <a:buFont typeface="Wingdings" panose="05000000000000000000" pitchFamily="2" charset="2"/>
              <a:buChar char="§"/>
            </a:pPr>
            <a:r>
              <a:rPr lang="vi-VN" sz="2600" dirty="0" smtClean="0">
                <a:solidFill>
                  <a:schemeClr val="tx1"/>
                </a:solidFill>
                <a:latin typeface="Times New Roman" panose="02020603050405020304" pitchFamily="18" charset="0"/>
                <a:cs typeface="Times New Roman" panose="02020603050405020304" pitchFamily="18" charset="0"/>
              </a:rPr>
              <a:t>Đối với các mã khỗi có chiều dài khối và khoảng cách tối thiểu (3) thì mã Hamming đạt được tỷ lệ cao nhất.</a:t>
            </a:r>
          </a:p>
          <a:p>
            <a:pPr marL="469900" lvl="1" indent="-469900">
              <a:spcBef>
                <a:spcPts val="1200"/>
              </a:spcBef>
              <a:spcAft>
                <a:spcPts val="600"/>
              </a:spcAft>
              <a:buFont typeface="Wingdings" panose="05000000000000000000" pitchFamily="2" charset="2"/>
              <a:buChar char="§"/>
            </a:pPr>
            <a:r>
              <a:rPr lang="vi-VN" sz="2600" dirty="0" smtClean="0">
                <a:solidFill>
                  <a:schemeClr val="tx1"/>
                </a:solidFill>
                <a:latin typeface="Times New Roman" panose="02020603050405020304" pitchFamily="18" charset="0"/>
                <a:cs typeface="Times New Roman" panose="02020603050405020304" pitchFamily="18" charset="0"/>
              </a:rPr>
              <a:t>Khi tỷ lệ lỗi thấp thì mã Hamming có thể phát hiện và sửa lỗi dựa vào tính dư thừa của mã này.</a:t>
            </a:r>
          </a:p>
          <a:p>
            <a:pPr marL="469900" lvl="1" indent="-469900">
              <a:spcBef>
                <a:spcPts val="1200"/>
              </a:spcBef>
              <a:spcAft>
                <a:spcPts val="600"/>
              </a:spcAft>
              <a:buFont typeface="Wingdings" panose="05000000000000000000" pitchFamily="2" charset="2"/>
              <a:buChar char="§"/>
            </a:pPr>
            <a:r>
              <a:rPr lang="vi-VN" sz="2600" dirty="0" smtClean="0">
                <a:solidFill>
                  <a:schemeClr val="tx1"/>
                </a:solidFill>
                <a:latin typeface="Times New Roman" panose="02020603050405020304" pitchFamily="18" charset="0"/>
                <a:cs typeface="Times New Roman" panose="02020603050405020304" pitchFamily="18" charset="0"/>
              </a:rPr>
              <a:t>Mã Hamming được áp dụng trong RAM (ECC)</a:t>
            </a:r>
            <a:endParaRPr lang="vi-VN" sz="28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46</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4255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52290"/>
                <a:ext cx="11677650" cy="5491386"/>
              </a:xfrm>
            </p:spPr>
            <p:txBody>
              <a:bodyPr>
                <a:normAutofit/>
              </a:bodyPr>
              <a:lstStyle/>
              <a:p>
                <a:pPr marL="1028700" indent="-1028700">
                  <a:spcBef>
                    <a:spcPts val="1200"/>
                  </a:spcBef>
                  <a:spcAft>
                    <a:spcPts val="600"/>
                  </a:spcAft>
                  <a:buNone/>
                </a:pPr>
                <a:r>
                  <a:rPr lang="vi-VN" sz="2800" b="1" dirty="0" smtClean="0">
                    <a:latin typeface="Times New Roman" panose="02020603050405020304" pitchFamily="18" charset="0"/>
                    <a:cs typeface="Times New Roman" panose="02020603050405020304" pitchFamily="18" charset="0"/>
                  </a:rPr>
                  <a:t>3.3.</a:t>
                </a:r>
                <a:r>
                  <a:rPr lang="en-US" sz="2800" b="1" dirty="0" smtClean="0">
                    <a:latin typeface="Times New Roman" panose="02020603050405020304" pitchFamily="18" charset="0"/>
                    <a:cs typeface="Times New Roman" panose="02020603050405020304" pitchFamily="18" charset="0"/>
                  </a:rPr>
                  <a:t>5</a:t>
                </a:r>
                <a:r>
                  <a:rPr lang="vi-VN"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Một</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số</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loại</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mã</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tuyến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tính</a:t>
                </a:r>
                <a:r>
                  <a:rPr lang="vi-VN" sz="2800" b="1" dirty="0" smtClean="0">
                    <a:latin typeface="Times New Roman" panose="02020603050405020304" pitchFamily="18" charset="0"/>
                    <a:cs typeface="Times New Roman" panose="02020603050405020304" pitchFamily="18" charset="0"/>
                  </a:rPr>
                  <a:t> - </a:t>
                </a:r>
                <a:r>
                  <a:rPr lang="vi-VN" sz="2800" dirty="0" smtClean="0">
                    <a:solidFill>
                      <a:srgbClr val="66FF33"/>
                    </a:solidFill>
                    <a:latin typeface="Times New Roman" panose="02020603050405020304" pitchFamily="18" charset="0"/>
                    <a:cs typeface="Times New Roman" panose="02020603050405020304" pitchFamily="18" charset="0"/>
                  </a:rPr>
                  <a:t>Mã BCH nhị phân (Bose – Chaudhure – Hocquenghem)</a:t>
                </a:r>
              </a:p>
              <a:p>
                <a:pPr marL="690563" indent="-346075">
                  <a:spcBef>
                    <a:spcPts val="1200"/>
                  </a:spcBef>
                  <a:spcAft>
                    <a:spcPts val="6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Là mã có tính chất vòng</a:t>
                </a:r>
              </a:p>
              <a:p>
                <a:pPr marL="690563" indent="-346075">
                  <a:spcBef>
                    <a:spcPts val="1200"/>
                  </a:spcBef>
                  <a:spcAft>
                    <a:spcPts val="6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Có khả năng sửa được nhiều lỗi</a:t>
                </a:r>
              </a:p>
              <a:p>
                <a:pPr marL="690563" indent="-346075">
                  <a:spcBef>
                    <a:spcPts val="1200"/>
                  </a:spcBef>
                  <a:spcAft>
                    <a:spcPts val="6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Số bit kiểm tra: </a:t>
                </a:r>
                <a14:m>
                  <m:oMath xmlns:m="http://schemas.openxmlformats.org/officeDocument/2006/math">
                    <m:r>
                      <a:rPr lang="en-US" sz="2800" i="1">
                        <a:latin typeface="Cambria Math" panose="02040503050406030204" pitchFamily="18" charset="0"/>
                      </a:rPr>
                      <m:t>𝑙</m:t>
                    </m:r>
                    <m:r>
                      <a:rPr lang="en-US" sz="2800">
                        <a:latin typeface="Cambria Math" panose="02040503050406030204" pitchFamily="18" charset="0"/>
                      </a:rPr>
                      <m:t>−</m:t>
                    </m:r>
                    <m:r>
                      <a:rPr lang="en-US" sz="2800" i="1">
                        <a:latin typeface="Cambria Math" panose="02040503050406030204" pitchFamily="18" charset="0"/>
                      </a:rPr>
                      <m:t>𝑘</m:t>
                    </m:r>
                    <m:r>
                      <a:rPr lang="en-US" sz="2800">
                        <a:latin typeface="Cambria Math" panose="02040503050406030204" pitchFamily="18" charset="0"/>
                      </a:rPr>
                      <m:t>≤</m:t>
                    </m:r>
                    <m:r>
                      <a:rPr lang="en-US" sz="2800" i="1">
                        <a:latin typeface="Cambria Math" panose="02040503050406030204" pitchFamily="18" charset="0"/>
                      </a:rPr>
                      <m:t>𝑚</m:t>
                    </m:r>
                    <m:r>
                      <a:rPr lang="en-US" sz="2800">
                        <a:latin typeface="Cambria Math" panose="02040503050406030204" pitchFamily="18" charset="0"/>
                      </a:rPr>
                      <m:t>.</m:t>
                    </m:r>
                    <m:r>
                      <a:rPr lang="en-US" sz="2800" i="1">
                        <a:latin typeface="Cambria Math" panose="02040503050406030204" pitchFamily="18" charset="0"/>
                      </a:rPr>
                      <m:t>𝑡</m:t>
                    </m:r>
                  </m:oMath>
                </a14:m>
                <a:endParaRPr lang="en-US" sz="2800" dirty="0">
                  <a:latin typeface="Times New Roman" panose="02020603050405020304" pitchFamily="18" charset="0"/>
                  <a:cs typeface="Times New Roman" panose="02020603050405020304" pitchFamily="18" charset="0"/>
                </a:endParaRPr>
              </a:p>
              <a:p>
                <a:pPr marL="690563" indent="-346075">
                  <a:spcBef>
                    <a:spcPts val="1200"/>
                  </a:spcBef>
                  <a:spcAft>
                    <a:spcPts val="6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Khoảng cách Hamming: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𝑑</m:t>
                        </m:r>
                      </m:e>
                      <m:sub>
                        <m:r>
                          <m:rPr>
                            <m:sty m:val="p"/>
                          </m:rPr>
                          <a:rPr lang="en-US" sz="2800">
                            <a:latin typeface="Cambria Math" panose="02040503050406030204" pitchFamily="18" charset="0"/>
                          </a:rPr>
                          <m:t>min</m:t>
                        </m:r>
                      </m:sub>
                    </m:sSub>
                    <m:r>
                      <a:rPr lang="en-US" sz="2800">
                        <a:latin typeface="Cambria Math" panose="02040503050406030204" pitchFamily="18" charset="0"/>
                      </a:rPr>
                      <m:t>≤2</m:t>
                    </m:r>
                    <m:r>
                      <a:rPr lang="en-US" sz="2800" i="1">
                        <a:latin typeface="Cambria Math" panose="02040503050406030204" pitchFamily="18" charset="0"/>
                      </a:rPr>
                      <m:t>𝑡</m:t>
                    </m:r>
                    <m:r>
                      <a:rPr lang="en-US" sz="2800">
                        <a:latin typeface="Cambria Math" panose="02040503050406030204" pitchFamily="18" charset="0"/>
                      </a:rPr>
                      <m:t>+1</m:t>
                    </m:r>
                  </m:oMath>
                </a14:m>
                <a:endParaRPr lang="vi-VN" sz="2800" dirty="0" smtClean="0">
                  <a:latin typeface="Times New Roman" panose="02020603050405020304" pitchFamily="18" charset="0"/>
                  <a:cs typeface="Times New Roman" panose="02020603050405020304" pitchFamily="18" charset="0"/>
                </a:endParaRPr>
              </a:p>
              <a:p>
                <a:pPr marL="690563" indent="-346075">
                  <a:spcBef>
                    <a:spcPts val="1200"/>
                  </a:spcBef>
                  <a:spcAft>
                    <a:spcPts val="6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Được ứng dụng nhiều trong liên lạc vệ tinh, CD, DVD, SSD, mã vạch hai chiều</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52290"/>
                <a:ext cx="11677650" cy="5491386"/>
              </a:xfrm>
              <a:blipFill rotWithShape="0">
                <a:blip r:embed="rId2"/>
                <a:stretch>
                  <a:fillRect l="-1044" t="-155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47</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2124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679211" cy="5491386"/>
          </a:xfrm>
        </p:spPr>
        <p:txBody>
          <a:bodyPr>
            <a:normAutofit/>
          </a:bodyPr>
          <a:lstStyle/>
          <a:p>
            <a:pPr marL="1028700" indent="-1028700">
              <a:spcBef>
                <a:spcPts val="1200"/>
              </a:spcBef>
              <a:spcAft>
                <a:spcPts val="600"/>
              </a:spcAft>
              <a:buNone/>
            </a:pPr>
            <a:r>
              <a:rPr lang="vi-VN" sz="2800" b="1" dirty="0" smtClean="0">
                <a:solidFill>
                  <a:srgbClr val="66FF33"/>
                </a:solidFill>
                <a:latin typeface="Times New Roman" panose="02020603050405020304" pitchFamily="18" charset="0"/>
                <a:cs typeface="Times New Roman" panose="02020603050405020304" pitchFamily="18" charset="0"/>
              </a:rPr>
              <a:t>3.3.</a:t>
            </a:r>
            <a:r>
              <a:rPr lang="en-US" sz="2800" b="1" dirty="0" smtClean="0">
                <a:solidFill>
                  <a:srgbClr val="66FF33"/>
                </a:solidFill>
                <a:latin typeface="Times New Roman" panose="02020603050405020304" pitchFamily="18" charset="0"/>
                <a:cs typeface="Times New Roman" panose="02020603050405020304" pitchFamily="18" charset="0"/>
              </a:rPr>
              <a:t>5</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Một</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số</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loại</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tuyến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tính</a:t>
            </a:r>
            <a:r>
              <a:rPr lang="vi-VN" sz="2800" b="1" dirty="0" smtClean="0">
                <a:solidFill>
                  <a:srgbClr val="66FF33"/>
                </a:solidFill>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b="1" i="1" dirty="0" smtClean="0">
                <a:latin typeface="Times New Roman" panose="02020603050405020304" pitchFamily="18" charset="0"/>
                <a:cs typeface="Times New Roman" panose="02020603050405020304" pitchFamily="18" charset="0"/>
              </a:rPr>
              <a:t>Reed–Solomon</a:t>
            </a:r>
            <a:r>
              <a:rPr lang="vi-VN" sz="2800" b="1" i="1" dirty="0" smtClean="0">
                <a:latin typeface="Times New Roman" panose="02020603050405020304" pitchFamily="18" charset="0"/>
                <a:cs typeface="Times New Roman" panose="02020603050405020304" pitchFamily="18" charset="0"/>
              </a:rPr>
              <a:t> (RS)</a:t>
            </a:r>
          </a:p>
          <a:p>
            <a:pPr marL="465138" indent="-465138">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Là mã sửa lỗi – dựa trên mã khối tuyến tính.</a:t>
            </a:r>
          </a:p>
          <a:p>
            <a:pPr marL="465138" indent="-465138">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Có thể phát hiện và sửa nhiều lỗi ký hiệu trên trường (F, +, *)</a:t>
            </a:r>
          </a:p>
          <a:p>
            <a:pPr marL="465138" indent="-465138">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Được ứng dụng trong các lĩnh vực sau:</a:t>
            </a:r>
          </a:p>
          <a:p>
            <a:pPr marL="914400" lvl="1" indent="-457200">
              <a:spcBef>
                <a:spcPts val="12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Các thiết bị lưu trữ</a:t>
            </a:r>
          </a:p>
          <a:p>
            <a:pPr marL="914400" lvl="1" indent="-457200">
              <a:spcBef>
                <a:spcPts val="12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Truyền thông không dây</a:t>
            </a:r>
          </a:p>
          <a:p>
            <a:pPr marL="914400" lvl="1" indent="-457200">
              <a:spcBef>
                <a:spcPts val="12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Thông tin vệ tinh</a:t>
            </a:r>
          </a:p>
          <a:p>
            <a:pPr marL="914400" lvl="1" indent="-457200">
              <a:spcBef>
                <a:spcPts val="12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Truyền hình kỹ thuật số</a:t>
            </a:r>
          </a:p>
          <a:p>
            <a:pPr marL="914400" lvl="1" indent="-457200">
              <a:spcBef>
                <a:spcPts val="12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Các modem tốc độ cao, ...</a:t>
            </a:r>
          </a:p>
          <a:p>
            <a:pPr marL="465138" indent="-465138">
              <a:spcBef>
                <a:spcPts val="1200"/>
              </a:spcBef>
              <a:spcAft>
                <a:spcPts val="600"/>
              </a:spcAft>
              <a:buFont typeface="Wingdings" panose="05000000000000000000" pitchFamily="2" charset="2"/>
              <a:buChar char="§"/>
            </a:pPr>
            <a:endParaRPr lang="en-US" sz="2800" dirty="0" smtClean="0">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48</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722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679211" cy="5491386"/>
          </a:xfrm>
        </p:spPr>
        <p:txBody>
          <a:bodyPr>
            <a:normAutofit/>
          </a:bodyPr>
          <a:lstStyle/>
          <a:p>
            <a:pPr marL="1028700" indent="-1028700">
              <a:spcBef>
                <a:spcPts val="600"/>
              </a:spcBef>
              <a:spcAft>
                <a:spcPts val="600"/>
              </a:spcAft>
              <a:buNone/>
            </a:pPr>
            <a:r>
              <a:rPr lang="vi-VN" sz="2800" b="1" dirty="0" smtClean="0">
                <a:solidFill>
                  <a:srgbClr val="66FF33"/>
                </a:solidFill>
                <a:latin typeface="Times New Roman" panose="02020603050405020304" pitchFamily="18" charset="0"/>
                <a:cs typeface="Times New Roman" panose="02020603050405020304" pitchFamily="18" charset="0"/>
              </a:rPr>
              <a:t>3.3.</a:t>
            </a:r>
            <a:r>
              <a:rPr lang="en-US" sz="2800" b="1" dirty="0" smtClean="0">
                <a:solidFill>
                  <a:srgbClr val="66FF33"/>
                </a:solidFill>
                <a:latin typeface="Times New Roman" panose="02020603050405020304" pitchFamily="18" charset="0"/>
                <a:cs typeface="Times New Roman" panose="02020603050405020304" pitchFamily="18" charset="0"/>
              </a:rPr>
              <a:t>5</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Một</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số</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loại</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tuyến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tính</a:t>
            </a:r>
            <a:r>
              <a:rPr lang="vi-VN" sz="2800" b="1" dirty="0" smtClean="0">
                <a:solidFill>
                  <a:srgbClr val="66FF33"/>
                </a:solidFill>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b="1" i="1" dirty="0" smtClean="0">
                <a:latin typeface="Times New Roman" panose="02020603050405020304" pitchFamily="18" charset="0"/>
                <a:cs typeface="Times New Roman" panose="02020603050405020304" pitchFamily="18" charset="0"/>
              </a:rPr>
              <a:t>Reed–Solomon</a:t>
            </a:r>
            <a:r>
              <a:rPr lang="vi-VN" sz="2800" b="1" i="1" dirty="0" smtClean="0">
                <a:latin typeface="Times New Roman" panose="02020603050405020304" pitchFamily="18" charset="0"/>
                <a:cs typeface="Times New Roman" panose="02020603050405020304" pitchFamily="18" charset="0"/>
              </a:rPr>
              <a:t> (RS)</a:t>
            </a:r>
          </a:p>
          <a:p>
            <a:pPr marL="465138" indent="-465138">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Nguyên lý hoạt động: l</a:t>
            </a:r>
            <a:r>
              <a:rPr lang="vi-VN" sz="2600" dirty="0" smtClean="0">
                <a:latin typeface="Times New Roman" panose="02020603050405020304" pitchFamily="18" charset="0"/>
                <a:cs typeface="Times New Roman" panose="02020603050405020304" pitchFamily="18" charset="0"/>
              </a:rPr>
              <a:t>ấy một khối dữ liệu sau đó thêm một số bit “dư thừa” để bổ sung vào.</a:t>
            </a:r>
          </a:p>
          <a:p>
            <a:pPr marL="465138" indent="-465138">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Giải mã: xử lý theo từng khối. Việc sửa lỗi phụ thuộc vào đặc điểm của mã RS.</a:t>
            </a: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49</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342899" y="3216146"/>
            <a:ext cx="7062179" cy="3539430"/>
          </a:xfrm>
          <a:prstGeom prst="rect">
            <a:avLst/>
          </a:prstGeom>
        </p:spPr>
        <p:txBody>
          <a:bodyPr wrap="square">
            <a:spAutoFit/>
          </a:bodyPr>
          <a:lstStyle/>
          <a:p>
            <a:pPr marL="465138" indent="-465138">
              <a:spcBef>
                <a:spcPts val="600"/>
              </a:spcBef>
              <a:spcAft>
                <a:spcPts val="600"/>
              </a:spcAft>
              <a:buFont typeface="Wingdings" panose="05000000000000000000" pitchFamily="2" charset="2"/>
              <a:buChar char="§"/>
            </a:pPr>
            <a:r>
              <a:rPr lang="vi-VN" sz="2600" i="1" dirty="0">
                <a:latin typeface="Times New Roman" panose="02020603050405020304" pitchFamily="18" charset="0"/>
                <a:cs typeface="Times New Roman" panose="02020603050405020304" pitchFamily="18" charset="0"/>
              </a:rPr>
              <a:t>Đặc điểm của mã RS:</a:t>
            </a:r>
          </a:p>
          <a:p>
            <a:pPr marL="914400" lvl="1" indent="-457200">
              <a:spcBef>
                <a:spcPts val="600"/>
              </a:spcBef>
              <a:spcAft>
                <a:spcPts val="600"/>
              </a:spcAft>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rPr>
              <a:t>Là tập con của mã BCH, RS</a:t>
            </a:r>
            <a:r>
              <a:rPr lang="vi-VN" sz="2400" dirty="0">
                <a:solidFill>
                  <a:srgbClr val="66FF33"/>
                </a:solidFill>
                <a:latin typeface="Times New Roman" panose="02020603050405020304" pitchFamily="18" charset="0"/>
                <a:cs typeface="Times New Roman" panose="02020603050405020304" pitchFamily="18" charset="0"/>
              </a:rPr>
              <a:t>(</a:t>
            </a:r>
            <a:r>
              <a:rPr lang="vi-VN" sz="2400" i="1" dirty="0">
                <a:solidFill>
                  <a:srgbClr val="66FF33"/>
                </a:solidFill>
                <a:latin typeface="Times New Roman" panose="02020603050405020304" pitchFamily="18" charset="0"/>
                <a:cs typeface="Times New Roman" panose="02020603050405020304" pitchFamily="18" charset="0"/>
              </a:rPr>
              <a:t>n</a:t>
            </a:r>
            <a:r>
              <a:rPr lang="vi-VN" sz="2400" dirty="0">
                <a:solidFill>
                  <a:srgbClr val="66FF33"/>
                </a:solidFill>
                <a:latin typeface="Times New Roman" panose="02020603050405020304" pitchFamily="18" charset="0"/>
                <a:cs typeface="Times New Roman" panose="02020603050405020304" pitchFamily="18" charset="0"/>
              </a:rPr>
              <a:t>,</a:t>
            </a:r>
            <a:r>
              <a:rPr lang="vi-VN" sz="2400" i="1" dirty="0">
                <a:solidFill>
                  <a:srgbClr val="66FF33"/>
                </a:solidFill>
                <a:latin typeface="Times New Roman" panose="02020603050405020304" pitchFamily="18" charset="0"/>
                <a:cs typeface="Times New Roman" panose="02020603050405020304" pitchFamily="18" charset="0"/>
              </a:rPr>
              <a:t>k</a:t>
            </a:r>
            <a:r>
              <a:rPr lang="vi-VN" sz="2400" dirty="0">
                <a:solidFill>
                  <a:srgbClr val="66FF33"/>
                </a:solidFill>
                <a:latin typeface="Times New Roman" panose="02020603050405020304" pitchFamily="18" charset="0"/>
                <a:cs typeface="Times New Roman" panose="02020603050405020304" pitchFamily="18" charset="0"/>
              </a:rPr>
              <a:t>)</a:t>
            </a:r>
            <a:r>
              <a:rPr lang="vi-VN"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sym typeface="Wingdings" panose="05000000000000000000" pitchFamily="2" charset="2"/>
              </a:rPr>
              <a:t> có nghĩa là bộ mã hóa lấy </a:t>
            </a:r>
            <a:r>
              <a:rPr lang="vi-VN" sz="2400" i="1" dirty="0">
                <a:solidFill>
                  <a:srgbClr val="66FF33"/>
                </a:solidFill>
                <a:latin typeface="Times New Roman" panose="02020603050405020304" pitchFamily="18" charset="0"/>
                <a:cs typeface="Times New Roman" panose="02020603050405020304" pitchFamily="18" charset="0"/>
              </a:rPr>
              <a:t>k</a:t>
            </a:r>
            <a:r>
              <a:rPr lang="vi-VN" sz="2400" dirty="0">
                <a:latin typeface="Times New Roman" panose="02020603050405020304" pitchFamily="18" charset="0"/>
                <a:cs typeface="Times New Roman" panose="02020603050405020304" pitchFamily="18" charset="0"/>
                <a:sym typeface="Wingdings" panose="05000000000000000000" pitchFamily="2" charset="2"/>
              </a:rPr>
              <a:t> ký hiệu dữ liệu của mỗi</a:t>
            </a:r>
            <a:r>
              <a:rPr lang="vi-VN" sz="2400" dirty="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 </a:t>
            </a:r>
            <a:r>
              <a:rPr lang="vi-VN" sz="2400" i="1" dirty="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s</a:t>
            </a:r>
            <a:r>
              <a:rPr lang="vi-VN" sz="2400" dirty="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 bit </a:t>
            </a:r>
            <a:r>
              <a:rPr lang="vi-VN" sz="2400" dirty="0">
                <a:latin typeface="Times New Roman" panose="02020603050405020304" pitchFamily="18" charset="0"/>
                <a:cs typeface="Times New Roman" panose="02020603050405020304" pitchFamily="18" charset="0"/>
                <a:sym typeface="Wingdings" panose="05000000000000000000" pitchFamily="2" charset="2"/>
              </a:rPr>
              <a:t>và thêm các ký hiệu parity để tạo thành từ mã  ký hiệu </a:t>
            </a:r>
            <a:r>
              <a:rPr lang="vi-VN" sz="2400" i="1" dirty="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n</a:t>
            </a:r>
            <a:r>
              <a:rPr lang="vi-VN" sz="2400" i="1" dirty="0">
                <a:latin typeface="Times New Roman" panose="02020603050405020304" pitchFamily="18" charset="0"/>
                <a:cs typeface="Times New Roman" panose="02020603050405020304" pitchFamily="18" charset="0"/>
                <a:sym typeface="Wingdings" panose="05000000000000000000" pitchFamily="2" charset="2"/>
              </a:rPr>
              <a:t>.</a:t>
            </a:r>
          </a:p>
          <a:p>
            <a:pPr marL="914400" lvl="1" indent="-457200">
              <a:spcBef>
                <a:spcPts val="600"/>
              </a:spcBef>
              <a:spcAft>
                <a:spcPts val="600"/>
              </a:spcAft>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rPr>
              <a:t>Mỗi ký hiệu có </a:t>
            </a:r>
            <a:r>
              <a:rPr lang="vi-VN" sz="2400" i="1" dirty="0">
                <a:solidFill>
                  <a:srgbClr val="66FF33"/>
                </a:solidFill>
                <a:latin typeface="Times New Roman" panose="02020603050405020304" pitchFamily="18" charset="0"/>
                <a:cs typeface="Times New Roman" panose="02020603050405020304" pitchFamily="18" charset="0"/>
              </a:rPr>
              <a:t>n – k </a:t>
            </a:r>
            <a:r>
              <a:rPr lang="vi-VN" sz="2400" dirty="0">
                <a:latin typeface="Times New Roman" panose="02020603050405020304" pitchFamily="18" charset="0"/>
                <a:cs typeface="Times New Roman" panose="02020603050405020304" pitchFamily="18" charset="0"/>
              </a:rPr>
              <a:t> ký hiệu parity của </a:t>
            </a:r>
            <a:r>
              <a:rPr lang="vi-VN" sz="2400" i="1" dirty="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s</a:t>
            </a:r>
            <a:r>
              <a:rPr lang="vi-VN" sz="2400" dirty="0">
                <a:solidFill>
                  <a:srgbClr val="66FF33"/>
                </a:solidFill>
                <a:latin typeface="Times New Roman" panose="02020603050405020304" pitchFamily="18" charset="0"/>
                <a:cs typeface="Times New Roman" panose="02020603050405020304" pitchFamily="18" charset="0"/>
              </a:rPr>
              <a:t> bit</a:t>
            </a:r>
          </a:p>
          <a:p>
            <a:pPr marL="914400" lvl="1" indent="-457200">
              <a:spcBef>
                <a:spcPts val="600"/>
              </a:spcBef>
              <a:spcAft>
                <a:spcPts val="600"/>
              </a:spcAft>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rPr>
              <a:t>Bộ giải mã RS có thể sửa tối đa t ký hiệu có lỗi trong từ mã, với </a:t>
            </a:r>
            <a:r>
              <a:rPr lang="vi-VN" sz="2400" b="1" i="1" dirty="0">
                <a:solidFill>
                  <a:srgbClr val="66FF33"/>
                </a:solidFill>
                <a:latin typeface="Times New Roman" panose="02020603050405020304" pitchFamily="18" charset="0"/>
                <a:cs typeface="Times New Roman" panose="02020603050405020304" pitchFamily="18" charset="0"/>
              </a:rPr>
              <a:t>2t = n – k</a:t>
            </a:r>
            <a:r>
              <a:rPr lang="vi-VN" sz="2400" i="1" dirty="0">
                <a:solidFill>
                  <a:srgbClr val="66FF33"/>
                </a:solidFill>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 </a:t>
            </a:r>
            <a:endParaRPr lang="vi-VN" sz="2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724774" y="3888428"/>
            <a:ext cx="3977640" cy="1651431"/>
          </a:xfrm>
          <a:prstGeom prst="rect">
            <a:avLst/>
          </a:prstGeom>
        </p:spPr>
      </p:pic>
    </p:spTree>
    <p:extLst>
      <p:ext uri="{BB962C8B-B14F-4D97-AF65-F5344CB8AC3E}">
        <p14:creationId xmlns:p14="http://schemas.microsoft.com/office/powerpoint/2010/main" val="192851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0801350" cy="863600"/>
          </a:xfrm>
        </p:spPr>
        <p:txBody>
          <a:bodyPr/>
          <a:lstStyle/>
          <a:p>
            <a:r>
              <a:rPr lang="vi-VN" dirty="0" smtClean="0">
                <a:solidFill>
                  <a:srgbClr val="FFFF00"/>
                </a:solidFill>
              </a:rPr>
              <a:t>3.1	Các định nghĩa và khái niệm cơ bản</a:t>
            </a:r>
          </a:p>
        </p:txBody>
      </p:sp>
      <p:sp>
        <p:nvSpPr>
          <p:cNvPr id="3" name="Content Placeholder 2"/>
          <p:cNvSpPr>
            <a:spLocks noGrp="1"/>
          </p:cNvSpPr>
          <p:nvPr>
            <p:ph idx="1"/>
          </p:nvPr>
        </p:nvSpPr>
        <p:spPr>
          <a:xfrm>
            <a:off x="342900" y="1233056"/>
            <a:ext cx="11620500" cy="5310620"/>
          </a:xfrm>
        </p:spPr>
        <p:txBody>
          <a:bodyPr>
            <a:noAutofit/>
          </a:bodyPr>
          <a:lstStyle/>
          <a:p>
            <a:pPr marL="457200" indent="-457200">
              <a:lnSpc>
                <a:spcPct val="110000"/>
              </a:lnSpc>
              <a:spcBef>
                <a:spcPts val="300"/>
              </a:spcBef>
              <a:spcAft>
                <a:spcPts val="300"/>
              </a:spcAft>
              <a:buFont typeface="Wingdings" panose="05000000000000000000" pitchFamily="2" charset="2"/>
              <a:buChar char="v"/>
            </a:pPr>
            <a:r>
              <a:rPr lang="vi-VN" sz="2800" dirty="0" smtClean="0">
                <a:solidFill>
                  <a:srgbClr val="FFFF00"/>
                </a:solidFill>
                <a:latin typeface="Times New Roman" panose="02020603050405020304" pitchFamily="18" charset="0"/>
                <a:cs typeface="Times New Roman" panose="02020603050405020304" pitchFamily="18" charset="0"/>
              </a:rPr>
              <a:t>CÁC YẾU TỐ CỦA TỪ MÃ</a:t>
            </a:r>
            <a:r>
              <a:rPr lang="vi-VN" sz="2800" dirty="0" smtClean="0">
                <a:latin typeface="Times New Roman" panose="02020603050405020304" pitchFamily="18" charset="0"/>
                <a:cs typeface="Times New Roman" panose="02020603050405020304" pitchFamily="18" charset="0"/>
              </a:rPr>
              <a:t> </a:t>
            </a:r>
          </a:p>
          <a:p>
            <a:pPr marL="0" indent="0">
              <a:lnSpc>
                <a:spcPct val="110000"/>
              </a:lnSpc>
              <a:spcBef>
                <a:spcPts val="300"/>
              </a:spcBef>
              <a:spcAft>
                <a:spcPts val="300"/>
              </a:spcAft>
              <a:buNone/>
            </a:pPr>
            <a:r>
              <a:rPr lang="vi-VN" sz="2800" u="sng" dirty="0">
                <a:latin typeface="Times New Roman" panose="02020603050405020304" pitchFamily="18" charset="0"/>
                <a:cs typeface="Times New Roman" panose="02020603050405020304" pitchFamily="18" charset="0"/>
              </a:rPr>
              <a:t>Ví dụ</a:t>
            </a:r>
            <a:r>
              <a:rPr lang="vi-VN" sz="2800" dirty="0">
                <a:latin typeface="Times New Roman" panose="02020603050405020304" pitchFamily="18" charset="0"/>
                <a:cs typeface="Times New Roman" panose="02020603050405020304" pitchFamily="18" charset="0"/>
              </a:rPr>
              <a:t>: Cho nguồn tin rời rạc {A, B, C, D} được mã hóa thành bộ mã </a:t>
            </a:r>
            <a:r>
              <a:rPr lang="vi-VN" sz="2800" dirty="0" smtClean="0">
                <a:latin typeface="Times New Roman" panose="02020603050405020304" pitchFamily="18" charset="0"/>
                <a:cs typeface="Times New Roman" panose="02020603050405020304" pitchFamily="18" charset="0"/>
              </a:rPr>
              <a:t>đều với bộ lọc giải mã nhị phân và </a:t>
            </a:r>
            <a:r>
              <a:rPr lang="vi-VN" sz="2800" dirty="0">
                <a:latin typeface="Times New Roman" panose="02020603050405020304" pitchFamily="18" charset="0"/>
                <a:cs typeface="Times New Roman" panose="02020603050405020304" pitchFamily="18" charset="0"/>
              </a:rPr>
              <a:t>có chiều dài từ mã bằng 3. Hãy cho biết độ thừa của bộ mã này? Cho nhận xét</a:t>
            </a:r>
            <a:r>
              <a:rPr lang="vi-VN" sz="2800" dirty="0" smtClean="0">
                <a:latin typeface="Times New Roman" panose="02020603050405020304" pitchFamily="18" charset="0"/>
                <a:cs typeface="Times New Roman" panose="02020603050405020304" pitchFamily="18" charset="0"/>
              </a:rPr>
              <a:t>?</a:t>
            </a:r>
          </a:p>
          <a:p>
            <a:pPr marL="914400" indent="-457200">
              <a:lnSpc>
                <a:spcPct val="110000"/>
              </a:lnSpc>
              <a:spcBef>
                <a:spcPts val="1200"/>
              </a:spcBef>
              <a:spcAft>
                <a:spcPts val="300"/>
              </a:spcAft>
              <a:buFont typeface="Wingdings" panose="05000000000000000000" pitchFamily="2" charset="2"/>
              <a:buChar char="Ø"/>
            </a:pPr>
            <a:r>
              <a:rPr lang="vi-VN" sz="2800" i="1" dirty="0">
                <a:solidFill>
                  <a:srgbClr val="66FF33"/>
                </a:solidFill>
                <a:latin typeface="Times New Roman" panose="02020603050405020304" pitchFamily="18" charset="0"/>
                <a:cs typeface="Times New Roman" panose="02020603050405020304" pitchFamily="18" charset="0"/>
              </a:rPr>
              <a:t>Khoảng cách mã</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là </a:t>
            </a:r>
            <a:r>
              <a:rPr lang="vi-VN" sz="2800" dirty="0" smtClean="0">
                <a:latin typeface="Times New Roman" panose="02020603050405020304" pitchFamily="18" charset="0"/>
                <a:cs typeface="Times New Roman" panose="02020603050405020304" pitchFamily="18" charset="0"/>
              </a:rPr>
              <a:t>khoảng </a:t>
            </a:r>
            <a:r>
              <a:rPr lang="vi-VN" sz="2800" dirty="0">
                <a:latin typeface="Times New Roman" panose="02020603050405020304" pitchFamily="18" charset="0"/>
                <a:cs typeface="Times New Roman" panose="02020603050405020304" pitchFamily="18" charset="0"/>
              </a:rPr>
              <a:t>cách giữa hai từ mã bất kỳ</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là số ký tự khác nhau tính theo cùng một vị trí giữa hai từ mã xem xét, ký hiệu là</a:t>
            </a:r>
            <a:r>
              <a:rPr lang="vi-VN" sz="2800" dirty="0" smtClean="0">
                <a:latin typeface="Times New Roman" panose="02020603050405020304" pitchFamily="18" charset="0"/>
                <a:cs typeface="Times New Roman" panose="02020603050405020304" pitchFamily="18" charset="0"/>
              </a:rPr>
              <a:t>:</a:t>
            </a:r>
          </a:p>
          <a:p>
            <a:pPr marL="914400" indent="-457200">
              <a:lnSpc>
                <a:spcPct val="110000"/>
              </a:lnSpc>
              <a:spcBef>
                <a:spcPts val="300"/>
              </a:spcBef>
              <a:spcAft>
                <a:spcPts val="300"/>
              </a:spcAft>
              <a:buFont typeface="Wingdings" panose="05000000000000000000" pitchFamily="2" charset="2"/>
              <a:buChar char="Ø"/>
            </a:pPr>
            <a:endParaRPr lang="vi-VN" sz="2800" u="sng" dirty="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u="sng"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r>
              <a:rPr lang="vi-VN" sz="2800" u="sng" dirty="0" smtClean="0">
                <a:latin typeface="Times New Roman" panose="02020603050405020304" pitchFamily="18" charset="0"/>
                <a:cs typeface="Times New Roman" panose="02020603050405020304" pitchFamily="18" charset="0"/>
              </a:rPr>
              <a:t>Ví </a:t>
            </a:r>
            <a:r>
              <a:rPr lang="vi-VN" sz="2800" u="sng" dirty="0">
                <a:latin typeface="Times New Roman" panose="02020603050405020304" pitchFamily="18" charset="0"/>
                <a:cs typeface="Times New Roman" panose="02020603050405020304" pitchFamily="18" charset="0"/>
              </a:rPr>
              <a:t>dụ</a:t>
            </a:r>
            <a:r>
              <a:rPr lang="vi-VN" sz="2800" dirty="0">
                <a:latin typeface="Times New Roman" panose="02020603050405020304" pitchFamily="18" charset="0"/>
                <a:cs typeface="Times New Roman" panose="02020603050405020304" pitchFamily="18" charset="0"/>
              </a:rPr>
              <a:t>: Khoảng cách giữa hai từ mã c</a:t>
            </a:r>
            <a:r>
              <a:rPr lang="vi-VN" sz="2800" baseline="-25000" dirty="0">
                <a:latin typeface="Times New Roman" panose="02020603050405020304" pitchFamily="18" charset="0"/>
                <a:cs typeface="Times New Roman" panose="02020603050405020304" pitchFamily="18" charset="0"/>
              </a:rPr>
              <a:t>1</a:t>
            </a:r>
            <a:r>
              <a:rPr lang="vi-VN" sz="2800" dirty="0">
                <a:latin typeface="Times New Roman" panose="02020603050405020304" pitchFamily="18" charset="0"/>
                <a:cs typeface="Times New Roman" panose="02020603050405020304" pitchFamily="18" charset="0"/>
              </a:rPr>
              <a:t> = 011010 và c</a:t>
            </a:r>
            <a:r>
              <a:rPr lang="vi-VN" sz="2800" baseline="-25000" dirty="0">
                <a:latin typeface="Times New Roman" panose="02020603050405020304" pitchFamily="18" charset="0"/>
                <a:cs typeface="Times New Roman" panose="02020603050405020304" pitchFamily="18" charset="0"/>
              </a:rPr>
              <a:t>2</a:t>
            </a:r>
            <a:r>
              <a:rPr lang="vi-VN" sz="2800" dirty="0">
                <a:latin typeface="Times New Roman" panose="02020603050405020304" pitchFamily="18" charset="0"/>
                <a:cs typeface="Times New Roman" panose="02020603050405020304" pitchFamily="18" charset="0"/>
              </a:rPr>
              <a:t> = </a:t>
            </a:r>
            <a:r>
              <a:rPr lang="vi-VN" sz="2800" dirty="0" smtClean="0">
                <a:latin typeface="Times New Roman" panose="02020603050405020304" pitchFamily="18" charset="0"/>
                <a:cs typeface="Times New Roman" panose="02020603050405020304" pitchFamily="18" charset="0"/>
              </a:rPr>
              <a:t>101101?</a:t>
            </a:r>
            <a:endParaRPr lang="vi-VN" sz="2800" u="sng" dirty="0">
              <a:latin typeface="Times New Roman" panose="02020603050405020304" pitchFamily="18" charset="0"/>
              <a:cs typeface="Times New Roman" panose="02020603050405020304" pitchFamily="18" charset="0"/>
            </a:endParaRPr>
          </a:p>
          <a:p>
            <a:pPr marL="0" indent="0">
              <a:lnSpc>
                <a:spcPct val="110000"/>
              </a:lnSpc>
              <a:spcBef>
                <a:spcPts val="300"/>
              </a:spcBef>
              <a:spcAft>
                <a:spcPts val="300"/>
              </a:spcAft>
              <a:buNone/>
            </a:pPr>
            <a:endParaRPr lang="vi-VN" sz="2800" dirty="0">
              <a:latin typeface="Times New Roman" panose="02020603050405020304" pitchFamily="18" charset="0"/>
              <a:cs typeface="Times New Roman" panose="02020603050405020304" pitchFamily="18" charset="0"/>
            </a:endParaRPr>
          </a:p>
          <a:p>
            <a:pPr marL="457200" indent="-457200">
              <a:lnSpc>
                <a:spcPct val="110000"/>
              </a:lnSpc>
              <a:spcBef>
                <a:spcPts val="300"/>
              </a:spcBef>
              <a:spcAft>
                <a:spcPts val="300"/>
              </a:spcAft>
              <a:buFont typeface="Wingdings" panose="05000000000000000000" pitchFamily="2" charset="2"/>
              <a:buChar char="v"/>
            </a:pPr>
            <a:endParaRPr lang="vi-VN" sz="2800"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106680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lnSpcReduction="10000"/>
          </a:bodyPr>
          <a:lstStyle/>
          <a:p>
            <a:fld id="{A5965DA7-CFD0-4BBC-8CE4-76678E81AE32}" type="slidenum">
              <a:rPr lang="en-US" smtClean="0"/>
              <a:t>5</a:t>
            </a:fld>
            <a:endParaRPr lang="en-US"/>
          </a:p>
        </p:txBody>
      </p:sp>
      <mc:AlternateContent xmlns:mc="http://schemas.openxmlformats.org/markup-compatibility/2006" xmlns:a14="http://schemas.microsoft.com/office/drawing/2010/main">
        <mc:Choice Requires="a14">
          <p:sp>
            <p:nvSpPr>
              <p:cNvPr id="10" name="Rectangle 9"/>
              <p:cNvSpPr/>
              <p:nvPr/>
            </p:nvSpPr>
            <p:spPr>
              <a:xfrm>
                <a:off x="4756477" y="4578247"/>
                <a:ext cx="1974195" cy="737189"/>
              </a:xfrm>
              <a:prstGeom prst="rect">
                <a:avLst/>
              </a:prstGeom>
              <a:noFill/>
              <a:ln w="28575">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FF00"/>
                          </a:solidFill>
                          <a:latin typeface="Cambria Math" panose="02040503050406030204" pitchFamily="18" charset="0"/>
                        </a:rPr>
                        <m:t>𝑑</m:t>
                      </m:r>
                      <m:d>
                        <m:dPr>
                          <m:ctrlPr>
                            <a:rPr lang="en-US" sz="2800" i="1">
                              <a:solidFill>
                                <a:srgbClr val="FFFF00"/>
                              </a:solidFill>
                              <a:latin typeface="Cambria Math" panose="02040503050406030204" pitchFamily="18" charset="0"/>
                            </a:rPr>
                          </m:ctrlPr>
                        </m:dPr>
                        <m:e>
                          <m:sSubSup>
                            <m:sSubSupPr>
                              <m:ctrlPr>
                                <a:rPr lang="en-US" sz="2800" i="1">
                                  <a:solidFill>
                                    <a:srgbClr val="FFFF00"/>
                                  </a:solidFill>
                                  <a:latin typeface="Cambria Math" panose="02040503050406030204" pitchFamily="18" charset="0"/>
                                </a:rPr>
                              </m:ctrlPr>
                            </m:sSubSupPr>
                            <m:e>
                              <m:r>
                                <a:rPr lang="en-US" sz="2800" i="1">
                                  <a:solidFill>
                                    <a:srgbClr val="FFFF00"/>
                                  </a:solidFill>
                                  <a:latin typeface="Cambria Math" panose="02040503050406030204" pitchFamily="18" charset="0"/>
                                </a:rPr>
                                <m:t>𝑐</m:t>
                              </m:r>
                            </m:e>
                            <m:sub>
                              <m:r>
                                <a:rPr lang="en-US" sz="2800" i="1">
                                  <a:solidFill>
                                    <a:srgbClr val="FFFF00"/>
                                  </a:solidFill>
                                  <a:latin typeface="Cambria Math" panose="02040503050406030204" pitchFamily="18" charset="0"/>
                                </a:rPr>
                                <m:t>𝑖</m:t>
                              </m:r>
                            </m:sub>
                            <m:sup>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𝑛</m:t>
                                  </m:r>
                                </m:e>
                                <m:sub>
                                  <m:r>
                                    <a:rPr lang="en-US" sz="2800" i="1">
                                      <a:solidFill>
                                        <a:srgbClr val="FFFF00"/>
                                      </a:solidFill>
                                      <a:latin typeface="Cambria Math" panose="02040503050406030204" pitchFamily="18" charset="0"/>
                                    </a:rPr>
                                    <m:t>𝑖</m:t>
                                  </m:r>
                                </m:sub>
                              </m:sSub>
                            </m:sup>
                          </m:sSubSup>
                          <m:r>
                            <a:rPr lang="en-US" sz="2800" i="0">
                              <a:solidFill>
                                <a:srgbClr val="FFFF00"/>
                              </a:solidFill>
                              <a:latin typeface="Cambria Math" panose="02040503050406030204" pitchFamily="18" charset="0"/>
                            </a:rPr>
                            <m:t>,</m:t>
                          </m:r>
                          <m:sSubSup>
                            <m:sSubSupPr>
                              <m:ctrlPr>
                                <a:rPr lang="en-US" sz="2800" i="1">
                                  <a:solidFill>
                                    <a:srgbClr val="FFFF00"/>
                                  </a:solidFill>
                                  <a:latin typeface="Cambria Math" panose="02040503050406030204" pitchFamily="18" charset="0"/>
                                </a:rPr>
                              </m:ctrlPr>
                            </m:sSubSupPr>
                            <m:e>
                              <m:r>
                                <a:rPr lang="en-US" sz="2800" i="1">
                                  <a:solidFill>
                                    <a:srgbClr val="FFFF00"/>
                                  </a:solidFill>
                                  <a:latin typeface="Cambria Math" panose="02040503050406030204" pitchFamily="18" charset="0"/>
                                </a:rPr>
                                <m:t>𝑐</m:t>
                              </m:r>
                            </m:e>
                            <m:sub>
                              <m:r>
                                <a:rPr lang="en-US" sz="2800" i="1">
                                  <a:solidFill>
                                    <a:srgbClr val="FFFF00"/>
                                  </a:solidFill>
                                  <a:latin typeface="Cambria Math" panose="02040503050406030204" pitchFamily="18" charset="0"/>
                                </a:rPr>
                                <m:t>𝑗</m:t>
                              </m:r>
                            </m:sub>
                            <m:sup>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𝑛</m:t>
                                  </m:r>
                                </m:e>
                                <m:sub>
                                  <m:r>
                                    <a:rPr lang="en-US" sz="2800" i="1">
                                      <a:solidFill>
                                        <a:srgbClr val="FFFF00"/>
                                      </a:solidFill>
                                      <a:latin typeface="Cambria Math" panose="02040503050406030204" pitchFamily="18" charset="0"/>
                                    </a:rPr>
                                    <m:t>𝑗</m:t>
                                  </m:r>
                                </m:sub>
                              </m:sSub>
                            </m:sup>
                          </m:sSubSup>
                        </m:e>
                      </m:d>
                    </m:oMath>
                  </m:oMathPara>
                </a14:m>
                <a:endParaRPr lang="en-US" sz="2800" dirty="0">
                  <a:solidFill>
                    <a:srgbClr val="FFFF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4756477" y="4578247"/>
                <a:ext cx="1974195" cy="737189"/>
              </a:xfrm>
              <a:prstGeom prst="rect">
                <a:avLst/>
              </a:prstGeom>
              <a:blipFill rotWithShape="0">
                <a:blip r:embed="rId3"/>
                <a:stretch>
                  <a:fillRect/>
                </a:stretch>
              </a:blipFill>
              <a:ln w="28575">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627701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679211" cy="5491386"/>
          </a:xfrm>
        </p:spPr>
        <p:txBody>
          <a:bodyPr>
            <a:normAutofit fontScale="92500" lnSpcReduction="20000"/>
          </a:bodyPr>
          <a:lstStyle/>
          <a:p>
            <a:pPr marL="1028700" indent="-1028700">
              <a:lnSpc>
                <a:spcPct val="120000"/>
              </a:lnSpc>
              <a:spcBef>
                <a:spcPts val="300"/>
              </a:spcBef>
              <a:spcAft>
                <a:spcPts val="300"/>
              </a:spcAft>
              <a:buNone/>
            </a:pPr>
            <a:r>
              <a:rPr lang="vi-VN" sz="2800" b="1" dirty="0" smtClean="0">
                <a:solidFill>
                  <a:srgbClr val="66FF33"/>
                </a:solidFill>
                <a:latin typeface="Times New Roman" panose="02020603050405020304" pitchFamily="18" charset="0"/>
                <a:cs typeface="Times New Roman" panose="02020603050405020304" pitchFamily="18" charset="0"/>
              </a:rPr>
              <a:t>3.3.</a:t>
            </a:r>
            <a:r>
              <a:rPr lang="en-US" sz="2800" b="1" dirty="0" smtClean="0">
                <a:solidFill>
                  <a:srgbClr val="66FF33"/>
                </a:solidFill>
                <a:latin typeface="Times New Roman" panose="02020603050405020304" pitchFamily="18" charset="0"/>
                <a:cs typeface="Times New Roman" panose="02020603050405020304" pitchFamily="18" charset="0"/>
              </a:rPr>
              <a:t>5</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Một</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số</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loại</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tuyến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tính</a:t>
            </a:r>
            <a:r>
              <a:rPr lang="vi-VN" sz="2800" b="1" dirty="0" smtClean="0">
                <a:solidFill>
                  <a:srgbClr val="66FF33"/>
                </a:solidFill>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b="1" i="1" dirty="0" smtClean="0">
                <a:latin typeface="Times New Roman" panose="02020603050405020304" pitchFamily="18" charset="0"/>
                <a:cs typeface="Times New Roman" panose="02020603050405020304" pitchFamily="18" charset="0"/>
              </a:rPr>
              <a:t>Reed–Solomon</a:t>
            </a:r>
            <a:r>
              <a:rPr lang="vi-VN" sz="2800" b="1" i="1" dirty="0" smtClean="0">
                <a:latin typeface="Times New Roman" panose="02020603050405020304" pitchFamily="18" charset="0"/>
                <a:cs typeface="Times New Roman" panose="02020603050405020304" pitchFamily="18" charset="0"/>
              </a:rPr>
              <a:t> (RS)</a:t>
            </a:r>
          </a:p>
          <a:p>
            <a:pPr marL="0" indent="0">
              <a:lnSpc>
                <a:spcPct val="120000"/>
              </a:lnSpc>
              <a:spcBef>
                <a:spcPts val="300"/>
              </a:spcBef>
              <a:spcAft>
                <a:spcPts val="300"/>
              </a:spcAft>
              <a:buNone/>
            </a:pPr>
            <a:r>
              <a:rPr lang="vi-VN" sz="2600" dirty="0" smtClean="0">
                <a:latin typeface="Times New Roman" panose="02020603050405020304" pitchFamily="18" charset="0"/>
                <a:cs typeface="Times New Roman" panose="02020603050405020304" pitchFamily="18" charset="0"/>
              </a:rPr>
              <a:t>Ví dụ: mã RS phổ biến RS(255,223) với ký hiệu 8 bit. Mỗi từ mã chứa 255 byte từ mã, trong đó có 223 byte dữ liệu và 32 byte parity.</a:t>
            </a:r>
          </a:p>
          <a:p>
            <a:pPr marL="465138" indent="-465138">
              <a:lnSpc>
                <a:spcPct val="120000"/>
              </a:lnSpc>
              <a:spcBef>
                <a:spcPts val="300"/>
              </a:spcBef>
              <a:spcAft>
                <a:spcPts val="3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n = 255; k = 223; và s = 8</a:t>
            </a:r>
          </a:p>
          <a:p>
            <a:pPr marL="465138" indent="-465138">
              <a:lnSpc>
                <a:spcPct val="120000"/>
              </a:lnSpc>
              <a:spcBef>
                <a:spcPts val="300"/>
              </a:spcBef>
              <a:spcAft>
                <a:spcPts val="3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2t = 32  t = 16</a:t>
            </a:r>
          </a:p>
          <a:p>
            <a:pPr marL="0" indent="0">
              <a:lnSpc>
                <a:spcPct val="120000"/>
              </a:lnSpc>
              <a:spcBef>
                <a:spcPts val="300"/>
              </a:spcBef>
              <a:spcAft>
                <a:spcPts val="300"/>
              </a:spcAft>
              <a:buNone/>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Bộ giải mã có thể sửa bất kỳ lỗi 16 ký hiệu nào trong từ mã  có nghĩa là các lỗi lên tới 16 byte ở bất kỳ vị trí nào trong từ mã có thể được sửa một cách tự động.</a:t>
            </a:r>
          </a:p>
          <a:p>
            <a:pPr marL="465138" indent="-465138">
              <a:lnSpc>
                <a:spcPct val="120000"/>
              </a:lnSpc>
              <a:spcBef>
                <a:spcPts val="300"/>
              </a:spcBef>
              <a:spcAft>
                <a:spcPts val="300"/>
              </a:spcAft>
              <a:buFont typeface="Wingdings" panose="05000000000000000000" pitchFamily="2" charset="2"/>
              <a:buChar char="v"/>
            </a:pPr>
            <a:r>
              <a:rPr lang="vi-VN" sz="2600"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Lỗi ký tự của RS</a:t>
            </a:r>
          </a:p>
          <a:p>
            <a:pPr marL="852488" lvl="1" indent="-387350">
              <a:lnSpc>
                <a:spcPct val="120000"/>
              </a:lnSpc>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Một lỗi ký tự xảy ra khi 1 bit trong ký hiệu bị sai hoặc khi tất cả các bit trong ký hiệu đều sai</a:t>
            </a:r>
          </a:p>
          <a:p>
            <a:pPr marL="465138" lvl="1" indent="0">
              <a:lnSpc>
                <a:spcPct val="120000"/>
              </a:lnSpc>
              <a:buNone/>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Ví dụ: RS(225,223) có thể sửa được 16 lỗi ký hiệu.</a:t>
            </a:r>
          </a:p>
          <a:p>
            <a:pPr marL="1081088" lvl="2" indent="-342900">
              <a:lnSpc>
                <a:spcPct val="120000"/>
              </a:lnSpc>
              <a:buFont typeface="Wingdings" panose="05000000000000000000" pitchFamily="2" charset="2"/>
              <a:buChar char="Ø"/>
            </a:pPr>
            <a:r>
              <a:rPr lang="vi-VN" sz="2200" dirty="0" smtClean="0">
                <a:latin typeface="Times New Roman" panose="02020603050405020304" pitchFamily="18" charset="0"/>
                <a:cs typeface="Times New Roman" panose="02020603050405020304" pitchFamily="18" charset="0"/>
                <a:sym typeface="Wingdings" panose="05000000000000000000" pitchFamily="2" charset="2"/>
              </a:rPr>
              <a:t>Trường hợp xấu nhất có thể xảy ra lỗi 16 bit, mỗi lỗi có một ký hiệu (byte) riêng biệt để bộ giải mã sửa lỗi 16 bit.</a:t>
            </a:r>
          </a:p>
          <a:p>
            <a:pPr marL="1081088" lvl="2" indent="-342900">
              <a:lnSpc>
                <a:spcPct val="120000"/>
              </a:lnSpc>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Trường hợp tốt nhất, xảy ra 16 lỗi byte hoàn chỉnh để bộ giải mã sửa được lỗi 16 x 8 bit.</a:t>
            </a:r>
          </a:p>
          <a:p>
            <a:pPr>
              <a:lnSpc>
                <a:spcPct val="120000"/>
              </a:lnSpc>
              <a:spcBef>
                <a:spcPts val="300"/>
              </a:spcBef>
              <a:spcAft>
                <a:spcPts val="300"/>
              </a:spcAft>
              <a:buFont typeface="Wingdings" panose="05000000000000000000" pitchFamily="2" charset="2"/>
              <a:buChar char="à"/>
            </a:pPr>
            <a:endParaRPr lang="vi-VN" sz="26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50</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63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679211" cy="5491386"/>
          </a:xfrm>
        </p:spPr>
        <p:txBody>
          <a:bodyPr>
            <a:normAutofit/>
          </a:bodyPr>
          <a:lstStyle/>
          <a:p>
            <a:pPr marL="1028700" indent="-1028700">
              <a:lnSpc>
                <a:spcPct val="120000"/>
              </a:lnSpc>
              <a:spcBef>
                <a:spcPts val="300"/>
              </a:spcBef>
              <a:spcAft>
                <a:spcPts val="300"/>
              </a:spcAft>
              <a:buNone/>
            </a:pPr>
            <a:r>
              <a:rPr lang="vi-VN" sz="2800" b="1" dirty="0" smtClean="0">
                <a:solidFill>
                  <a:srgbClr val="66FF33"/>
                </a:solidFill>
                <a:latin typeface="Times New Roman" panose="02020603050405020304" pitchFamily="18" charset="0"/>
                <a:cs typeface="Times New Roman" panose="02020603050405020304" pitchFamily="18" charset="0"/>
              </a:rPr>
              <a:t>3.3.</a:t>
            </a:r>
            <a:r>
              <a:rPr lang="en-US" sz="2800" b="1" dirty="0" smtClean="0">
                <a:solidFill>
                  <a:srgbClr val="66FF33"/>
                </a:solidFill>
                <a:latin typeface="Times New Roman" panose="02020603050405020304" pitchFamily="18" charset="0"/>
                <a:cs typeface="Times New Roman" panose="02020603050405020304" pitchFamily="18" charset="0"/>
              </a:rPr>
              <a:t>5</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Một</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số</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loại</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tuyến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tính</a:t>
            </a:r>
            <a:r>
              <a:rPr lang="vi-VN" sz="2800" b="1" dirty="0" smtClean="0">
                <a:solidFill>
                  <a:srgbClr val="66FF33"/>
                </a:solidFill>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b="1" i="1" dirty="0" smtClean="0">
                <a:latin typeface="Times New Roman" panose="02020603050405020304" pitchFamily="18" charset="0"/>
                <a:cs typeface="Times New Roman" panose="02020603050405020304" pitchFamily="18" charset="0"/>
              </a:rPr>
              <a:t>Reed–Solomon</a:t>
            </a:r>
            <a:r>
              <a:rPr lang="vi-VN" sz="2800" b="1" i="1" dirty="0" smtClean="0">
                <a:latin typeface="Times New Roman" panose="02020603050405020304" pitchFamily="18" charset="0"/>
                <a:cs typeface="Times New Roman" panose="02020603050405020304" pitchFamily="18" charset="0"/>
              </a:rPr>
              <a:t> (RS)</a:t>
            </a:r>
          </a:p>
          <a:p>
            <a:pPr marL="465138" indent="-465138">
              <a:lnSpc>
                <a:spcPct val="120000"/>
              </a:lnSpc>
              <a:spcBef>
                <a:spcPts val="300"/>
              </a:spcBef>
              <a:spcAft>
                <a:spcPts val="300"/>
              </a:spcAft>
              <a:buFont typeface="Wingdings" panose="05000000000000000000" pitchFamily="2" charset="2"/>
              <a:buChar char="v"/>
            </a:pPr>
            <a:r>
              <a:rPr lang="vi-VN" sz="2600"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Giải mã RS</a:t>
            </a:r>
          </a:p>
          <a:p>
            <a:pPr marL="852488" lvl="1" indent="-387350">
              <a:lnSpc>
                <a:spcPct val="120000"/>
              </a:lnSpc>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Có thể sửa lỗi và xóa (khi biết vị trí của ký hiệu lỗi).</a:t>
            </a:r>
          </a:p>
          <a:p>
            <a:pPr marL="852488" lvl="1" indent="-387350">
              <a:lnSpc>
                <a:spcPct val="120000"/>
              </a:lnSpc>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Bộ giải mã có thể sửa được </a:t>
            </a:r>
            <a:r>
              <a:rPr lang="vi-VN" sz="2400" b="1" i="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t</a:t>
            </a:r>
            <a:r>
              <a:rPr lang="vi-VN" sz="2400"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 lỗi </a:t>
            </a: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và xóa được </a:t>
            </a:r>
            <a:r>
              <a:rPr lang="vi-VN" sz="2400" b="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2</a:t>
            </a:r>
            <a:r>
              <a:rPr lang="vi-VN" sz="2400" b="1" i="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t</a:t>
            </a: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vi-VN" sz="2400"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lỗi</a:t>
            </a: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 Lúc này, thông tin xóa thường được cung cấp bởi bộ giải điều chế trong hệ thống truyền thông (khi nhận “cờ”.</a:t>
            </a:r>
          </a:p>
          <a:p>
            <a:pPr marL="852488" lvl="1" indent="-387350">
              <a:lnSpc>
                <a:spcPct val="120000"/>
              </a:lnSpc>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Một từ mã được giải mã có thể xảy ra trong các trường hợp sau:</a:t>
            </a:r>
          </a:p>
          <a:p>
            <a:pPr marL="1081088" lvl="2" indent="-342900">
              <a:lnSpc>
                <a:spcPct val="120000"/>
              </a:lnSpc>
              <a:buFont typeface="Wingdings" panose="05000000000000000000" pitchFamily="2" charset="2"/>
              <a:buChar char="Ø"/>
            </a:pPr>
            <a:r>
              <a:rPr lang="vi-VN" sz="2200" dirty="0" smtClean="0">
                <a:latin typeface="Times New Roman" panose="02020603050405020304" pitchFamily="18" charset="0"/>
                <a:cs typeface="Times New Roman" panose="02020603050405020304" pitchFamily="18" charset="0"/>
                <a:sym typeface="Wingdings" panose="05000000000000000000" pitchFamily="2" charset="2"/>
              </a:rPr>
              <a:t>Nếu </a:t>
            </a:r>
            <a:r>
              <a:rPr lang="vi-VN" sz="2000" b="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2</a:t>
            </a:r>
            <a:r>
              <a:rPr lang="vi-VN" sz="2000" b="1" i="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s + r &lt; 2</a:t>
            </a:r>
            <a:r>
              <a:rPr lang="vi-VN" sz="2000" b="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t (</a:t>
            </a:r>
            <a:r>
              <a:rPr lang="vi-VN" sz="2000" b="1" i="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s</a:t>
            </a:r>
            <a:r>
              <a:rPr lang="vi-VN" sz="2000" b="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 lỗi, </a:t>
            </a:r>
            <a:r>
              <a:rPr lang="vi-VN" sz="2000" b="1" i="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r</a:t>
            </a:r>
            <a:r>
              <a:rPr lang="vi-VN" sz="2000" b="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 xóa) </a:t>
            </a:r>
            <a:r>
              <a:rPr lang="vi-VN" sz="2200" dirty="0" smtClean="0">
                <a:latin typeface="Times New Roman" panose="02020603050405020304" pitchFamily="18" charset="0"/>
                <a:cs typeface="Times New Roman" panose="02020603050405020304" pitchFamily="18" charset="0"/>
                <a:sym typeface="Wingdings" panose="05000000000000000000" pitchFamily="2" charset="2"/>
              </a:rPr>
              <a:t>  từ mã truyền ban đầu sẽ luôn được khôi phục.</a:t>
            </a:r>
          </a:p>
          <a:p>
            <a:pPr marL="1081088" lvl="2" indent="-342900">
              <a:lnSpc>
                <a:spcPct val="120000"/>
              </a:lnSpc>
              <a:buFont typeface="Wingdings" panose="05000000000000000000" pitchFamily="2" charset="2"/>
              <a:buChar char="Ø"/>
            </a:pPr>
            <a:r>
              <a:rPr lang="vi-VN" sz="2200" dirty="0" smtClean="0">
                <a:latin typeface="Times New Roman" panose="02020603050405020304" pitchFamily="18" charset="0"/>
                <a:cs typeface="Times New Roman" panose="02020603050405020304" pitchFamily="18" charset="0"/>
                <a:sym typeface="Wingdings" panose="05000000000000000000" pitchFamily="2" charset="2"/>
              </a:rPr>
              <a:t>Nếu không, bộ giải mã sẽ phát hiện ra từ mã không thể khôi phục được từ mã gốc và chỉ ra vấn đề lỗi</a:t>
            </a:r>
          </a:p>
          <a:p>
            <a:pPr marL="1081088" lvl="2" indent="-342900">
              <a:lnSpc>
                <a:spcPct val="120000"/>
              </a:lnSpc>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Hoặc </a:t>
            </a:r>
            <a:r>
              <a:rPr lang="vi-VN" sz="2400" dirty="0">
                <a:latin typeface="Times New Roman" panose="02020603050405020304" pitchFamily="18" charset="0"/>
                <a:cs typeface="Times New Roman" panose="02020603050405020304" pitchFamily="18" charset="0"/>
                <a:sym typeface="Wingdings" panose="05000000000000000000" pitchFamily="2" charset="2"/>
              </a:rPr>
              <a:t>bộ giải mã sẽ giải mã sai và khôi phục từ mã không chính xác mà không có bất kỳ dấu hiệu nào</a:t>
            </a:r>
            <a:endParaRPr lang="vi-VN" sz="26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51</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2894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679211" cy="5491386"/>
          </a:xfrm>
        </p:spPr>
        <p:txBody>
          <a:bodyPr>
            <a:normAutofit/>
          </a:bodyPr>
          <a:lstStyle/>
          <a:p>
            <a:pPr marL="1028700" indent="-1028700">
              <a:lnSpc>
                <a:spcPct val="120000"/>
              </a:lnSpc>
              <a:spcBef>
                <a:spcPts val="300"/>
              </a:spcBef>
              <a:spcAft>
                <a:spcPts val="300"/>
              </a:spcAft>
              <a:buNone/>
            </a:pPr>
            <a:r>
              <a:rPr lang="vi-VN" sz="2800" b="1" dirty="0" smtClean="0">
                <a:solidFill>
                  <a:srgbClr val="66FF33"/>
                </a:solidFill>
                <a:latin typeface="Times New Roman" panose="02020603050405020304" pitchFamily="18" charset="0"/>
                <a:cs typeface="Times New Roman" panose="02020603050405020304" pitchFamily="18" charset="0"/>
              </a:rPr>
              <a:t>3.3.</a:t>
            </a:r>
            <a:r>
              <a:rPr lang="en-US" sz="2800" b="1" dirty="0" smtClean="0">
                <a:solidFill>
                  <a:srgbClr val="66FF33"/>
                </a:solidFill>
                <a:latin typeface="Times New Roman" panose="02020603050405020304" pitchFamily="18" charset="0"/>
                <a:cs typeface="Times New Roman" panose="02020603050405020304" pitchFamily="18" charset="0"/>
              </a:rPr>
              <a:t>5</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Một</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số</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loại</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tuyến</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tính</a:t>
            </a:r>
            <a:r>
              <a:rPr lang="vi-VN" sz="2800" b="1" dirty="0" smtClean="0">
                <a:solidFill>
                  <a:srgbClr val="66FF33"/>
                </a:solidFill>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b="1" i="1" dirty="0" smtClean="0">
                <a:latin typeface="Times New Roman" panose="02020603050405020304" pitchFamily="18" charset="0"/>
                <a:cs typeface="Times New Roman" panose="02020603050405020304" pitchFamily="18" charset="0"/>
              </a:rPr>
              <a:t>Reed–Solomon</a:t>
            </a:r>
            <a:r>
              <a:rPr lang="vi-VN" sz="2800" b="1" i="1" dirty="0" smtClean="0">
                <a:latin typeface="Times New Roman" panose="02020603050405020304" pitchFamily="18" charset="0"/>
                <a:cs typeface="Times New Roman" panose="02020603050405020304" pitchFamily="18" charset="0"/>
              </a:rPr>
              <a:t> (RS)</a:t>
            </a:r>
          </a:p>
          <a:p>
            <a:pPr marL="465138" indent="-465138">
              <a:lnSpc>
                <a:spcPct val="120000"/>
              </a:lnSpc>
              <a:spcBef>
                <a:spcPts val="300"/>
              </a:spcBef>
              <a:spcAft>
                <a:spcPts val="300"/>
              </a:spcAft>
              <a:buFont typeface="Wingdings" panose="05000000000000000000" pitchFamily="2" charset="2"/>
              <a:buChar char="v"/>
            </a:pPr>
            <a:r>
              <a:rPr lang="vi-VN" sz="2600"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Độ lợi mã hóa RS</a:t>
            </a:r>
          </a:p>
          <a:p>
            <a:pPr marL="852488" lvl="1" indent="-387350">
              <a:lnSpc>
                <a:spcPct val="120000"/>
              </a:lnSpc>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Ưu điểm của việc sử dụng RS là xác suất xảy ra lỗi còn lại trong dữ liệu được giải mã thường thấp hơn so với xác suất xảy ra lỗi nếu không sử dụng mã RS thông qua độ lợi mã hóa (Code gain).</a:t>
            </a:r>
          </a:p>
          <a:p>
            <a:pPr marL="465138" lvl="1" indent="0">
              <a:lnSpc>
                <a:spcPct val="120000"/>
              </a:lnSpc>
              <a:buNone/>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Ví dụ: một hệ thống truyền thông kỹ thuật số được thiết kế có BER 10^-9, tức là không nhận được quá 1 trong 10^9 bit bị lỗi..</a:t>
            </a:r>
          </a:p>
          <a:p>
            <a:pPr marL="1081088" lvl="2" indent="-342900">
              <a:lnSpc>
                <a:spcPct val="120000"/>
              </a:lnSpc>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sym typeface="Wingdings" panose="05000000000000000000" pitchFamily="2" charset="2"/>
              </a:rPr>
              <a:t>Điều này có thể đạt được bằng cách tăng công suất phát hoặc sử dụng mã RS.</a:t>
            </a:r>
          </a:p>
          <a:p>
            <a:pPr marL="1081088" lvl="2" indent="-342900">
              <a:lnSpc>
                <a:spcPct val="120000"/>
              </a:lnSpc>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Mã RS cho phép hệ thống đạt BER mục tiêu với công suất phát thấp hơn công suất ngõ ra. Công suất “tiết kiệm” do RS đưa ra là độ lợi mã hóa.</a:t>
            </a: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52</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2206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52290"/>
                <a:ext cx="11679211" cy="5491386"/>
              </a:xfrm>
            </p:spPr>
            <p:txBody>
              <a:bodyPr>
                <a:normAutofit/>
              </a:bodyPr>
              <a:lstStyle/>
              <a:p>
                <a:pPr marL="1028700" indent="-1028700">
                  <a:lnSpc>
                    <a:spcPct val="120000"/>
                  </a:lnSpc>
                  <a:spcBef>
                    <a:spcPts val="300"/>
                  </a:spcBef>
                  <a:spcAft>
                    <a:spcPts val="300"/>
                  </a:spcAft>
                  <a:buNone/>
                </a:pPr>
                <a:r>
                  <a:rPr lang="vi-VN" sz="2400" b="1" dirty="0" smtClean="0">
                    <a:solidFill>
                      <a:srgbClr val="66FF33"/>
                    </a:solidFill>
                    <a:latin typeface="Times New Roman" panose="02020603050405020304" pitchFamily="18" charset="0"/>
                    <a:cs typeface="Times New Roman" panose="02020603050405020304" pitchFamily="18" charset="0"/>
                  </a:rPr>
                  <a:t>3.3.</a:t>
                </a:r>
                <a:r>
                  <a:rPr lang="en-US" sz="2400" b="1" dirty="0" smtClean="0">
                    <a:solidFill>
                      <a:srgbClr val="66FF33"/>
                    </a:solidFill>
                    <a:latin typeface="Times New Roman" panose="02020603050405020304" pitchFamily="18" charset="0"/>
                    <a:cs typeface="Times New Roman" panose="02020603050405020304" pitchFamily="18" charset="0"/>
                  </a:rPr>
                  <a:t>5</a:t>
                </a:r>
                <a:r>
                  <a:rPr lang="vi-VN" sz="2400" b="1" dirty="0" smtClean="0">
                    <a:solidFill>
                      <a:srgbClr val="66FF33"/>
                    </a:solidFill>
                    <a:latin typeface="Times New Roman" panose="02020603050405020304" pitchFamily="18" charset="0"/>
                    <a:cs typeface="Times New Roman" panose="02020603050405020304" pitchFamily="18" charset="0"/>
                  </a:rPr>
                  <a:t>  </a:t>
                </a:r>
                <a:r>
                  <a:rPr lang="en-US" sz="2400" b="1" dirty="0" err="1" smtClean="0">
                    <a:solidFill>
                      <a:srgbClr val="66FF33"/>
                    </a:solidFill>
                    <a:latin typeface="Times New Roman" panose="02020603050405020304" pitchFamily="18" charset="0"/>
                    <a:cs typeface="Times New Roman" panose="02020603050405020304" pitchFamily="18" charset="0"/>
                  </a:rPr>
                  <a:t>Một</a:t>
                </a:r>
                <a:r>
                  <a:rPr lang="en-US" sz="2400" b="1" dirty="0" smtClean="0">
                    <a:solidFill>
                      <a:srgbClr val="66FF33"/>
                    </a:solidFill>
                    <a:latin typeface="Times New Roman" panose="02020603050405020304" pitchFamily="18" charset="0"/>
                    <a:cs typeface="Times New Roman" panose="02020603050405020304" pitchFamily="18" charset="0"/>
                  </a:rPr>
                  <a:t> </a:t>
                </a:r>
                <a:r>
                  <a:rPr lang="en-US" sz="2400" b="1" dirty="0" err="1" smtClean="0">
                    <a:solidFill>
                      <a:srgbClr val="66FF33"/>
                    </a:solidFill>
                    <a:latin typeface="Times New Roman" panose="02020603050405020304" pitchFamily="18" charset="0"/>
                    <a:cs typeface="Times New Roman" panose="02020603050405020304" pitchFamily="18" charset="0"/>
                  </a:rPr>
                  <a:t>số</a:t>
                </a:r>
                <a:r>
                  <a:rPr lang="en-US" sz="2400" b="1" dirty="0" smtClean="0">
                    <a:solidFill>
                      <a:srgbClr val="66FF33"/>
                    </a:solidFill>
                    <a:latin typeface="Times New Roman" panose="02020603050405020304" pitchFamily="18" charset="0"/>
                    <a:cs typeface="Times New Roman" panose="02020603050405020304" pitchFamily="18" charset="0"/>
                  </a:rPr>
                  <a:t> </a:t>
                </a:r>
                <a:r>
                  <a:rPr lang="en-US" sz="2400" b="1" dirty="0" err="1" smtClean="0">
                    <a:solidFill>
                      <a:srgbClr val="66FF33"/>
                    </a:solidFill>
                    <a:latin typeface="Times New Roman" panose="02020603050405020304" pitchFamily="18" charset="0"/>
                    <a:cs typeface="Times New Roman" panose="02020603050405020304" pitchFamily="18" charset="0"/>
                  </a:rPr>
                  <a:t>loại</a:t>
                </a:r>
                <a:r>
                  <a:rPr lang="en-US" sz="2400" b="1" dirty="0" smtClean="0">
                    <a:solidFill>
                      <a:srgbClr val="66FF33"/>
                    </a:solidFill>
                    <a:latin typeface="Times New Roman" panose="02020603050405020304" pitchFamily="18" charset="0"/>
                    <a:cs typeface="Times New Roman" panose="02020603050405020304" pitchFamily="18" charset="0"/>
                  </a:rPr>
                  <a:t> </a:t>
                </a:r>
                <a:r>
                  <a:rPr lang="en-US" sz="2400" b="1" dirty="0" err="1" smtClean="0">
                    <a:solidFill>
                      <a:srgbClr val="66FF33"/>
                    </a:solidFill>
                    <a:latin typeface="Times New Roman" panose="02020603050405020304" pitchFamily="18" charset="0"/>
                    <a:cs typeface="Times New Roman" panose="02020603050405020304" pitchFamily="18" charset="0"/>
                  </a:rPr>
                  <a:t>mã</a:t>
                </a:r>
                <a:r>
                  <a:rPr lang="en-US" sz="2400" b="1" dirty="0" smtClean="0">
                    <a:solidFill>
                      <a:srgbClr val="66FF33"/>
                    </a:solidFill>
                    <a:latin typeface="Times New Roman" panose="02020603050405020304" pitchFamily="18" charset="0"/>
                    <a:cs typeface="Times New Roman" panose="02020603050405020304" pitchFamily="18" charset="0"/>
                  </a:rPr>
                  <a:t> </a:t>
                </a:r>
                <a:r>
                  <a:rPr lang="en-US" sz="2400" b="1" dirty="0" err="1" smtClean="0">
                    <a:solidFill>
                      <a:srgbClr val="66FF33"/>
                    </a:solidFill>
                    <a:latin typeface="Times New Roman" panose="02020603050405020304" pitchFamily="18" charset="0"/>
                    <a:cs typeface="Times New Roman" panose="02020603050405020304" pitchFamily="18" charset="0"/>
                  </a:rPr>
                  <a:t>tuyến</a:t>
                </a:r>
                <a:r>
                  <a:rPr lang="en-US" sz="2400" b="1" dirty="0" smtClean="0">
                    <a:solidFill>
                      <a:srgbClr val="66FF33"/>
                    </a:solidFill>
                    <a:latin typeface="Times New Roman" panose="02020603050405020304" pitchFamily="18" charset="0"/>
                    <a:cs typeface="Times New Roman" panose="02020603050405020304" pitchFamily="18" charset="0"/>
                  </a:rPr>
                  <a:t> </a:t>
                </a:r>
                <a:r>
                  <a:rPr lang="en-US" sz="2400" b="1" dirty="0" err="1" smtClean="0">
                    <a:solidFill>
                      <a:srgbClr val="66FF33"/>
                    </a:solidFill>
                    <a:latin typeface="Times New Roman" panose="02020603050405020304" pitchFamily="18" charset="0"/>
                    <a:cs typeface="Times New Roman" panose="02020603050405020304" pitchFamily="18" charset="0"/>
                  </a:rPr>
                  <a:t>tính</a:t>
                </a:r>
                <a:r>
                  <a:rPr lang="vi-VN" sz="2400" b="1" dirty="0" smtClean="0">
                    <a:solidFill>
                      <a:srgbClr val="66FF33"/>
                    </a:solidFill>
                    <a:latin typeface="Times New Roman" panose="02020603050405020304" pitchFamily="18" charset="0"/>
                    <a:cs typeface="Times New Roman" panose="02020603050405020304" pitchFamily="18" charset="0"/>
                  </a:rPr>
                  <a:t> - </a:t>
                </a:r>
                <a:r>
                  <a:rPr lang="en-US" sz="2400" dirty="0" err="1" smtClean="0">
                    <a:latin typeface="Times New Roman" panose="02020603050405020304" pitchFamily="18" charset="0"/>
                    <a:cs typeface="Times New Roman" panose="02020603050405020304" pitchFamily="18" charset="0"/>
                  </a:rPr>
                  <a:t>Mã</a:t>
                </a:r>
                <a:r>
                  <a:rPr lang="en-US" sz="2400" dirty="0" smtClean="0">
                    <a:latin typeface="Times New Roman" panose="02020603050405020304" pitchFamily="18" charset="0"/>
                    <a:cs typeface="Times New Roman" panose="02020603050405020304" pitchFamily="18" charset="0"/>
                  </a:rPr>
                  <a:t> </a:t>
                </a:r>
                <a:r>
                  <a:rPr lang="en-US" sz="2400" b="1" i="1" dirty="0" smtClean="0">
                    <a:latin typeface="Times New Roman" panose="02020603050405020304" pitchFamily="18" charset="0"/>
                    <a:cs typeface="Times New Roman" panose="02020603050405020304" pitchFamily="18" charset="0"/>
                  </a:rPr>
                  <a:t>Reed–Solomon</a:t>
                </a:r>
                <a:r>
                  <a:rPr lang="vi-VN" sz="2400" b="1" i="1" dirty="0" smtClean="0">
                    <a:latin typeface="Times New Roman" panose="02020603050405020304" pitchFamily="18" charset="0"/>
                    <a:cs typeface="Times New Roman" panose="02020603050405020304" pitchFamily="18" charset="0"/>
                  </a:rPr>
                  <a:t> (RS)</a:t>
                </a:r>
              </a:p>
              <a:p>
                <a:pPr marL="465138" indent="-465138">
                  <a:lnSpc>
                    <a:spcPct val="120000"/>
                  </a:lnSpc>
                  <a:spcBef>
                    <a:spcPts val="300"/>
                  </a:spcBef>
                  <a:spcAft>
                    <a:spcPts val="300"/>
                  </a:spcAft>
                  <a:buFont typeface="Wingdings" panose="05000000000000000000" pitchFamily="2" charset="2"/>
                  <a:buChar char="v"/>
                </a:pPr>
                <a:r>
                  <a:rPr lang="vi-VN" sz="2400"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Đa thức sinh RS</a:t>
                </a: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 </a:t>
                </a:r>
              </a:p>
              <a:p>
                <a:pPr marL="465138" lvl="1" indent="0">
                  <a:lnSpc>
                    <a:spcPct val="120000"/>
                  </a:lnSpc>
                  <a:buNone/>
                </a:pPr>
                <a:r>
                  <a:rPr lang="vi-VN" sz="2400" dirty="0" smtClean="0">
                    <a:latin typeface="Times New Roman" panose="02020603050405020304" pitchFamily="18" charset="0"/>
                    <a:cs typeface="Times New Roman" panose="02020603050405020304" pitchFamily="18" charset="0"/>
                  </a:rPr>
                  <a:t>Trong trường GF(qm), đa thức sinh có dạng như sau:</a:t>
                </a:r>
              </a:p>
              <a:p>
                <a:pPr marL="465138" lvl="1" indent="0">
                  <a:lnSpc>
                    <a:spcPct val="120000"/>
                  </a:lnSpc>
                  <a:buNone/>
                </a:pPr>
                <a:endParaRPr lang="vi-VN" sz="2400" dirty="0">
                  <a:latin typeface="Times New Roman" panose="02020603050405020304" pitchFamily="18" charset="0"/>
                  <a:cs typeface="Times New Roman" panose="02020603050405020304" pitchFamily="18" charset="0"/>
                </a:endParaRPr>
              </a:p>
              <a:p>
                <a:pPr marL="465138" lvl="1" indent="0">
                  <a:lnSpc>
                    <a:spcPct val="120000"/>
                  </a:lnSpc>
                  <a:buNone/>
                </a:pPr>
                <a:r>
                  <a:rPr lang="vi-VN" sz="2400" dirty="0" smtClean="0">
                    <a:latin typeface="Times New Roman" panose="02020603050405020304" pitchFamily="18" charset="0"/>
                    <a:cs typeface="Times New Roman" panose="02020603050405020304" pitchFamily="18" charset="0"/>
                  </a:rPr>
                  <a:t>Từ mã: </a:t>
                </a:r>
              </a:p>
              <a:p>
                <a:pPr marL="465138" lvl="1" indent="0">
                  <a:lnSpc>
                    <a:spcPct val="120000"/>
                  </a:lnSpc>
                  <a:buNone/>
                </a:pPr>
                <a:r>
                  <a:rPr lang="vi-VN" sz="2400" dirty="0" smtClean="0">
                    <a:latin typeface="Times New Roman" panose="02020603050405020304" pitchFamily="18" charset="0"/>
                    <a:cs typeface="Times New Roman" panose="02020603050405020304" pitchFamily="18" charset="0"/>
                  </a:rPr>
                  <a:t>Trong đó: </a:t>
                </a:r>
                <a14:m>
                  <m:oMath xmlns:m="http://schemas.openxmlformats.org/officeDocument/2006/math">
                    <m:r>
                      <a:rPr lang="en-US" sz="2400" i="1" smtClean="0">
                        <a:solidFill>
                          <a:srgbClr val="66FF33"/>
                        </a:solidFill>
                        <a:latin typeface="Cambria Math" panose="02040503050406030204" pitchFamily="18" charset="0"/>
                      </a:rPr>
                      <m:t>𝑔</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oMath>
                </a14:m>
                <a:r>
                  <a:rPr lang="vi-VN" sz="2400" dirty="0" smtClean="0">
                    <a:latin typeface="Times New Roman" panose="02020603050405020304" pitchFamily="18" charset="0"/>
                    <a:cs typeface="Times New Roman" panose="02020603050405020304" pitchFamily="18" charset="0"/>
                  </a:rPr>
                  <a:t> là đa thức sinh; </a:t>
                </a:r>
              </a:p>
              <a:p>
                <a:pPr marL="465138" lvl="1" indent="0">
                  <a:lnSpc>
                    <a:spcPct val="120000"/>
                  </a:lnSpc>
                  <a:buNone/>
                </a:pPr>
                <a:r>
                  <a:rPr lang="vi-VN" sz="2400" dirty="0">
                    <a:solidFill>
                      <a:srgbClr val="66FF33"/>
                    </a:solidFill>
                    <a:latin typeface="Times New Roman" panose="02020603050405020304" pitchFamily="18" charset="0"/>
                    <a:cs typeface="Times New Roman" panose="02020603050405020304" pitchFamily="18" charset="0"/>
                  </a:rPr>
                  <a:t>	</a:t>
                </a:r>
                <a:r>
                  <a:rPr lang="vi-VN" sz="2400" dirty="0" smtClean="0">
                    <a:solidFill>
                      <a:srgbClr val="66FF33"/>
                    </a:solidFill>
                    <a:latin typeface="Times New Roman" panose="02020603050405020304" pitchFamily="18" charset="0"/>
                    <a:cs typeface="Times New Roman" panose="02020603050405020304" pitchFamily="18" charset="0"/>
                  </a:rPr>
                  <a:t>	</a:t>
                </a:r>
                <a14:m>
                  <m:oMath xmlns:m="http://schemas.openxmlformats.org/officeDocument/2006/math">
                    <m:r>
                      <a:rPr lang="en-US" sz="2400" i="1">
                        <a:solidFill>
                          <a:srgbClr val="66FF33"/>
                        </a:solidFill>
                        <a:latin typeface="Cambria Math" panose="02040503050406030204" pitchFamily="18" charset="0"/>
                      </a:rPr>
                      <m:t>𝑖</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oMath>
                </a14:m>
                <a:r>
                  <a:rPr lang="vi-VN" sz="2400" dirty="0" smtClean="0">
                    <a:latin typeface="Times New Roman" panose="02020603050405020304" pitchFamily="18" charset="0"/>
                    <a:cs typeface="Times New Roman" panose="02020603050405020304" pitchFamily="18" charset="0"/>
                  </a:rPr>
                  <a:t> là khối thông tin; </a:t>
                </a:r>
              </a:p>
              <a:p>
                <a:pPr marL="465138" lvl="1" indent="0">
                  <a:lnSpc>
                    <a:spcPct val="120000"/>
                  </a:lnSpc>
                  <a:buNone/>
                </a:pPr>
                <a:r>
                  <a:rPr lang="vi-VN" sz="2400" dirty="0">
                    <a:solidFill>
                      <a:srgbClr val="66FF33"/>
                    </a:solidFill>
                    <a:latin typeface="Times New Roman" panose="02020603050405020304" pitchFamily="18" charset="0"/>
                    <a:cs typeface="Times New Roman" panose="02020603050405020304" pitchFamily="18" charset="0"/>
                  </a:rPr>
                  <a:t>	</a:t>
                </a:r>
                <a:r>
                  <a:rPr lang="vi-VN" sz="2400" dirty="0" smtClean="0">
                    <a:solidFill>
                      <a:srgbClr val="66FF33"/>
                    </a:solidFill>
                    <a:latin typeface="Times New Roman" panose="02020603050405020304" pitchFamily="18" charset="0"/>
                    <a:cs typeface="Times New Roman" panose="02020603050405020304" pitchFamily="18" charset="0"/>
                  </a:rPr>
                  <a:t>	</a:t>
                </a:r>
                <a14:m>
                  <m:oMath xmlns:m="http://schemas.openxmlformats.org/officeDocument/2006/math">
                    <m:r>
                      <a:rPr lang="en-US" sz="2400" i="1">
                        <a:solidFill>
                          <a:srgbClr val="66FF33"/>
                        </a:solidFill>
                        <a:latin typeface="Cambria Math" panose="02040503050406030204" pitchFamily="18" charset="0"/>
                      </a:rPr>
                      <m:t>𝑐</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oMath>
                </a14:m>
                <a:r>
                  <a:rPr lang="vi-VN" sz="2400" dirty="0" smtClean="0">
                    <a:latin typeface="Times New Roman" panose="02020603050405020304" pitchFamily="18" charset="0"/>
                    <a:cs typeface="Times New Roman" panose="02020603050405020304" pitchFamily="18" charset="0"/>
                  </a:rPr>
                  <a:t> là từ mã </a:t>
                </a:r>
                <a:r>
                  <a:rPr lang="vi-VN" sz="2400" dirty="0">
                    <a:latin typeface="Times New Roman" panose="02020603050405020304" pitchFamily="18" charset="0"/>
                    <a:cs typeface="Times New Roman" panose="02020603050405020304" pitchFamily="18" charset="0"/>
                  </a:rPr>
                  <a:t>và  </a:t>
                </a:r>
                <a:r>
                  <a:rPr lang="vi-VN" sz="2400" dirty="0" smtClean="0">
                    <a:solidFill>
                      <a:srgbClr val="66FF33"/>
                    </a:solidFill>
                    <a:latin typeface="Times New Roman" panose="02020603050405020304" pitchFamily="18" charset="0"/>
                    <a:cs typeface="Times New Roman" panose="02020603050405020304" pitchFamily="18" charset="0"/>
                  </a:rPr>
                  <a:t>𝛼 </a:t>
                </a:r>
                <a:r>
                  <a:rPr lang="vi-VN" sz="2400" dirty="0" smtClean="0">
                    <a:latin typeface="Times New Roman" panose="02020603050405020304" pitchFamily="18" charset="0"/>
                    <a:cs typeface="Times New Roman" panose="02020603050405020304" pitchFamily="18" charset="0"/>
                  </a:rPr>
                  <a:t>là phần tử nguyên thủy của trường.</a:t>
                </a:r>
              </a:p>
              <a:p>
                <a:pPr marL="465138" lvl="1" indent="0">
                  <a:lnSpc>
                    <a:spcPct val="120000"/>
                  </a:lnSpc>
                  <a:buNone/>
                </a:pPr>
                <a:r>
                  <a:rPr lang="vi-VN" sz="2400" dirty="0">
                    <a:latin typeface="Times New Roman" panose="02020603050405020304" pitchFamily="18" charset="0"/>
                    <a:cs typeface="Times New Roman" panose="02020603050405020304" pitchFamily="18" charset="0"/>
                  </a:rPr>
                  <a:t>Ví dụ: máy phát sử dụng </a:t>
                </a:r>
                <a:r>
                  <a:rPr lang="vi-VN" sz="2400" dirty="0" smtClean="0">
                    <a:latin typeface="Times New Roman" panose="02020603050405020304" pitchFamily="18" charset="0"/>
                    <a:cs typeface="Times New Roman" panose="02020603050405020304" pitchFamily="18" charset="0"/>
                  </a:rPr>
                  <a:t>RS(255,249), thì đa thức sinh là: </a:t>
                </a:r>
                <a:endParaRPr lang="vi-VN"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52290"/>
                <a:ext cx="11679211" cy="5491386"/>
              </a:xfrm>
              <a:blipFill rotWithShape="0">
                <a:blip r:embed="rId2"/>
                <a:stretch>
                  <a:fillRect l="-783" t="-222"/>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53</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40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p:cNvSpPr/>
              <p:nvPr/>
            </p:nvSpPr>
            <p:spPr>
              <a:xfrm>
                <a:off x="1788163" y="2584831"/>
                <a:ext cx="5658472"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𝑖</m:t>
                              </m:r>
                            </m:sup>
                          </m:sSup>
                        </m:e>
                      </m:d>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𝑖</m:t>
                              </m:r>
                              <m:r>
                                <a:rPr lang="en-US" sz="2400" i="0">
                                  <a:latin typeface="Cambria Math" panose="02040503050406030204" pitchFamily="18" charset="0"/>
                                </a:rPr>
                                <m:t>+1</m:t>
                              </m:r>
                            </m:sup>
                          </m:sSup>
                        </m:e>
                      </m:d>
                      <m:r>
                        <a:rPr lang="en-US" sz="2400" i="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𝑖</m:t>
                              </m:r>
                              <m:r>
                                <a:rPr lang="en-US" sz="2400" i="0">
                                  <a:latin typeface="Cambria Math" panose="02040503050406030204" pitchFamily="18" charset="0"/>
                                </a:rPr>
                                <m:t>+2</m:t>
                              </m:r>
                              <m:r>
                                <a:rPr lang="en-US" sz="2400" i="1">
                                  <a:latin typeface="Cambria Math" panose="02040503050406030204" pitchFamily="18" charset="0"/>
                                </a:rPr>
                                <m:t>𝑡</m:t>
                              </m:r>
                            </m:sup>
                          </m:sSup>
                        </m:e>
                      </m:d>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1788163" y="2584831"/>
                <a:ext cx="5658472" cy="50917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845313" y="3161174"/>
                <a:ext cx="2519536" cy="461665"/>
              </a:xfrm>
              <a:prstGeom prst="rect">
                <a:avLst/>
              </a:prstGeom>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66FF33"/>
                          </a:solidFill>
                          <a:latin typeface="Cambria Math" panose="02040503050406030204" pitchFamily="18" charset="0"/>
                        </a:rPr>
                        <m:t>𝑐</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r>
                        <a:rPr lang="en-US" sz="2400" i="0">
                          <a:solidFill>
                            <a:srgbClr val="66FF33"/>
                          </a:solidFill>
                          <a:latin typeface="Cambria Math" panose="02040503050406030204" pitchFamily="18" charset="0"/>
                        </a:rPr>
                        <m:t>=</m:t>
                      </m:r>
                      <m:r>
                        <a:rPr lang="en-US" sz="2400" i="1">
                          <a:solidFill>
                            <a:srgbClr val="66FF33"/>
                          </a:solidFill>
                          <a:latin typeface="Cambria Math" panose="02040503050406030204" pitchFamily="18" charset="0"/>
                        </a:rPr>
                        <m:t>𝑔</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r>
                        <a:rPr lang="en-US" sz="2400" i="0">
                          <a:solidFill>
                            <a:srgbClr val="66FF33"/>
                          </a:solidFill>
                          <a:latin typeface="Cambria Math" panose="02040503050406030204" pitchFamily="18" charset="0"/>
                        </a:rPr>
                        <m:t>.</m:t>
                      </m:r>
                      <m:r>
                        <a:rPr lang="en-US" sz="2400" i="1">
                          <a:solidFill>
                            <a:srgbClr val="66FF33"/>
                          </a:solidFill>
                          <a:latin typeface="Cambria Math" panose="02040503050406030204" pitchFamily="18" charset="0"/>
                        </a:rPr>
                        <m:t>𝑖</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oMath>
                  </m:oMathPara>
                </a14:m>
                <a:endParaRPr lang="en-US" sz="2400" dirty="0">
                  <a:solidFill>
                    <a:srgbClr val="66FF33"/>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845313" y="3161174"/>
                <a:ext cx="2519536" cy="461665"/>
              </a:xfrm>
              <a:prstGeom prst="rect">
                <a:avLst/>
              </a:prstGeom>
              <a:blipFill rotWithShape="0">
                <a:blip r:embed="rId4"/>
                <a:stretch>
                  <a:fillRect b="-11688"/>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788163" y="5720249"/>
                <a:ext cx="8374600" cy="93455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1">
                                        <a:latin typeface="Cambria Math" panose="02040503050406030204" pitchFamily="18" charset="0"/>
                                      </a:rPr>
                                      <m:t>𝑖</m:t>
                                    </m:r>
                                    <m:r>
                                      <a:rPr lang="en-US" sz="2400" i="0">
                                        <a:latin typeface="Cambria Math" panose="02040503050406030204" pitchFamily="18" charset="0"/>
                                      </a:rPr>
                                      <m:t>=0</m:t>
                                    </m:r>
                                  </m:sup>
                                </m:sSup>
                              </m:e>
                            </m:d>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0">
                                        <a:latin typeface="Cambria Math" panose="02040503050406030204" pitchFamily="18" charset="0"/>
                                      </a:rPr>
                                      <m:t>1</m:t>
                                    </m:r>
                                  </m:sup>
                                </m:sSup>
                              </m:e>
                            </m:d>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0">
                                        <a:latin typeface="Cambria Math" panose="02040503050406030204" pitchFamily="18" charset="0"/>
                                      </a:rPr>
                                      <m:t>2</m:t>
                                    </m:r>
                                  </m:sup>
                                </m:sSup>
                              </m:e>
                            </m:d>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0">
                                        <a:latin typeface="Cambria Math" panose="02040503050406030204" pitchFamily="18" charset="0"/>
                                      </a:rPr>
                                      <m:t>3</m:t>
                                    </m:r>
                                  </m:sup>
                                </m:sSup>
                              </m:e>
                            </m:d>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0">
                                        <a:latin typeface="Cambria Math" panose="02040503050406030204" pitchFamily="18" charset="0"/>
                                      </a:rPr>
                                      <m:t>4</m:t>
                                    </m:r>
                                  </m:sup>
                                </m:sSup>
                              </m:e>
                            </m:d>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𝛼</m:t>
                                    </m:r>
                                  </m:e>
                                  <m:sup>
                                    <m:r>
                                      <a:rPr lang="en-US" sz="2400" i="0">
                                        <a:latin typeface="Cambria Math" panose="02040503050406030204" pitchFamily="18" charset="0"/>
                                      </a:rPr>
                                      <m:t>6</m:t>
                                    </m:r>
                                  </m:sup>
                                </m:sSup>
                              </m:e>
                            </m:d>
                          </m:e>
                        </m:mr>
                        <m:m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0">
                                    <a:latin typeface="Cambria Math" panose="02040503050406030204" pitchFamily="18" charset="0"/>
                                  </a:rPr>
                                  <m:t>6</m:t>
                                </m:r>
                              </m:sup>
                            </m:sSup>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0">
                                    <a:latin typeface="Cambria Math" panose="02040503050406030204" pitchFamily="18" charset="0"/>
                                  </a:rPr>
                                  <m:t>5</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0">
                                    <a:latin typeface="Cambria Math" panose="02040503050406030204" pitchFamily="18" charset="0"/>
                                  </a:rPr>
                                  <m:t>5</m:t>
                                </m:r>
                              </m:sup>
                            </m:sSup>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0">
                                    <a:latin typeface="Cambria Math" panose="02040503050406030204" pitchFamily="18" charset="0"/>
                                  </a:rPr>
                                  <m:t>4</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0">
                                    <a:latin typeface="Cambria Math" panose="02040503050406030204" pitchFamily="18" charset="0"/>
                                  </a:rPr>
                                  <m:t>4</m:t>
                                </m:r>
                              </m:sup>
                            </m:sSup>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0">
                                    <a:latin typeface="Cambria Math" panose="02040503050406030204" pitchFamily="18" charset="0"/>
                                  </a:rPr>
                                  <m:t>3</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0">
                                    <a:latin typeface="Cambria Math" panose="02040503050406030204" pitchFamily="18" charset="0"/>
                                  </a:rPr>
                                  <m:t>3</m:t>
                                </m:r>
                              </m:sup>
                            </m:sSup>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0">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0">
                                    <a:latin typeface="Cambria Math" panose="02040503050406030204" pitchFamily="18" charset="0"/>
                                  </a:rPr>
                                  <m:t>2</m:t>
                                </m:r>
                              </m:sup>
                            </m:sSup>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0">
                                    <a:latin typeface="Cambria Math" panose="02040503050406030204" pitchFamily="18" charset="0"/>
                                  </a:rPr>
                                  <m:t>1</m:t>
                                </m:r>
                              </m:sub>
                            </m:sSub>
                            <m:r>
                              <a:rPr lang="en-US" sz="2400" i="1">
                                <a:latin typeface="Cambria Math" panose="02040503050406030204" pitchFamily="18" charset="0"/>
                              </a:rPr>
                              <m:t>𝑥</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0">
                                    <a:latin typeface="Cambria Math" panose="02040503050406030204" pitchFamily="18" charset="0"/>
                                  </a:rPr>
                                  <m:t>0</m:t>
                                </m:r>
                              </m:sub>
                            </m:sSub>
                          </m:e>
                        </m:mr>
                      </m:m>
                    </m:oMath>
                  </m:oMathPara>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1788163" y="5720249"/>
                <a:ext cx="8374600" cy="93455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53162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510433" cy="5491386"/>
          </a:xfrm>
        </p:spPr>
        <p:txBody>
          <a:bodyPr>
            <a:noAutofit/>
          </a:bodyPr>
          <a:lstStyle/>
          <a:p>
            <a:pPr marL="1028700" indent="-1028700">
              <a:spcBef>
                <a:spcPts val="600"/>
              </a:spcBef>
              <a:spcAft>
                <a:spcPts val="600"/>
              </a:spcAft>
              <a:buNone/>
            </a:pPr>
            <a:r>
              <a:rPr lang="vi-VN" sz="2600" b="1" dirty="0" smtClean="0">
                <a:latin typeface="Times New Roman" panose="02020603050405020304" pitchFamily="18" charset="0"/>
                <a:cs typeface="Times New Roman" panose="02020603050405020304" pitchFamily="18" charset="0"/>
              </a:rPr>
              <a:t>3.3.</a:t>
            </a:r>
            <a:r>
              <a:rPr lang="en-US" sz="2600" b="1" dirty="0" smtClean="0">
                <a:latin typeface="Times New Roman" panose="02020603050405020304" pitchFamily="18" charset="0"/>
                <a:cs typeface="Times New Roman" panose="02020603050405020304" pitchFamily="18" charset="0"/>
              </a:rPr>
              <a:t>5</a:t>
            </a:r>
            <a:r>
              <a:rPr lang="vi-VN"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Một</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số</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loại</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mã</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tuyến</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tính</a:t>
            </a:r>
            <a:r>
              <a:rPr lang="vi-VN" sz="2600" b="1" dirty="0" smtClean="0">
                <a:latin typeface="Times New Roman" panose="02020603050405020304" pitchFamily="18" charset="0"/>
                <a:cs typeface="Times New Roman" panose="02020603050405020304" pitchFamily="18" charset="0"/>
              </a:rPr>
              <a:t> – </a:t>
            </a:r>
            <a:r>
              <a:rPr lang="vi-VN" sz="2600" b="1" dirty="0" smtClean="0">
                <a:solidFill>
                  <a:srgbClr val="66FF33"/>
                </a:solidFill>
                <a:latin typeface="Times New Roman" panose="02020603050405020304" pitchFamily="18" charset="0"/>
                <a:cs typeface="Times New Roman" panose="02020603050405020304" pitchFamily="18" charset="0"/>
              </a:rPr>
              <a:t>Mã Golay</a:t>
            </a:r>
            <a:endParaRPr lang="en-US" sz="2600" b="1" dirty="0" smtClean="0">
              <a:solidFill>
                <a:srgbClr val="66FF33"/>
              </a:solidFill>
              <a:latin typeface="Times New Roman" panose="02020603050405020304" pitchFamily="18" charset="0"/>
              <a:cs typeface="Times New Roman" panose="02020603050405020304" pitchFamily="18" charset="0"/>
            </a:endParaRPr>
          </a:p>
          <a:p>
            <a:pPr marL="473075" indent="-457200">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Mã sửa lỗi tuyến tính.</a:t>
            </a:r>
          </a:p>
          <a:p>
            <a:pPr marL="473075" indent="-457200">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Ví dụ: Mã Golay nhị phân (23, 12, 7), bao gồm: </a:t>
            </a:r>
          </a:p>
          <a:p>
            <a:pPr marL="914400" lvl="1" indent="-449263">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Có 2^12 từ mã</a:t>
            </a:r>
          </a:p>
          <a:p>
            <a:pPr marL="914400" lvl="1" indent="-449263">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Có chiều dài là 23</a:t>
            </a:r>
          </a:p>
          <a:p>
            <a:pPr marL="914400" lvl="1" indent="-449263">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Khoảng cách tối thiểu là 7</a:t>
            </a:r>
          </a:p>
          <a:p>
            <a:pPr lvl="1" indent="-457200">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Ví dụ: Mã Golay tam phân (11, 6, 5) bao gồm:</a:t>
            </a:r>
          </a:p>
          <a:p>
            <a:pPr marL="914400" lvl="2" indent="-457200">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Có 3^6 từ mã</a:t>
            </a:r>
          </a:p>
          <a:p>
            <a:pPr marL="914400" lvl="2" indent="-457200">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Có chiều dài là 11</a:t>
            </a:r>
          </a:p>
          <a:p>
            <a:pPr marL="914400" lvl="2" indent="-457200">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Khoảng cách tối thiểu là 5</a:t>
            </a: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54</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6683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52290"/>
            <a:ext cx="11510433" cy="5491386"/>
          </a:xfrm>
        </p:spPr>
        <p:txBody>
          <a:bodyPr>
            <a:noAutofit/>
          </a:bodyPr>
          <a:lstStyle/>
          <a:p>
            <a:pPr marL="1028700" indent="-1028700">
              <a:spcBef>
                <a:spcPts val="600"/>
              </a:spcBef>
              <a:spcAft>
                <a:spcPts val="600"/>
              </a:spcAft>
              <a:buNone/>
            </a:pPr>
            <a:r>
              <a:rPr lang="vi-VN" sz="2600" b="1" dirty="0" smtClean="0">
                <a:latin typeface="Times New Roman" panose="02020603050405020304" pitchFamily="18" charset="0"/>
                <a:cs typeface="Times New Roman" panose="02020603050405020304" pitchFamily="18" charset="0"/>
              </a:rPr>
              <a:t>3.3.</a:t>
            </a:r>
            <a:r>
              <a:rPr lang="en-US" sz="2600" b="1" dirty="0" smtClean="0">
                <a:latin typeface="Times New Roman" panose="02020603050405020304" pitchFamily="18" charset="0"/>
                <a:cs typeface="Times New Roman" panose="02020603050405020304" pitchFamily="18" charset="0"/>
              </a:rPr>
              <a:t>5</a:t>
            </a:r>
            <a:r>
              <a:rPr lang="vi-VN"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Một</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số</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loại</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mã</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tuyến</a:t>
            </a:r>
            <a:r>
              <a:rPr lang="en-US" sz="2600" b="1" dirty="0" smtClean="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tính</a:t>
            </a:r>
            <a:r>
              <a:rPr lang="vi-VN" sz="2600" b="1" dirty="0" smtClean="0">
                <a:latin typeface="Times New Roman" panose="02020603050405020304" pitchFamily="18" charset="0"/>
                <a:cs typeface="Times New Roman" panose="02020603050405020304" pitchFamily="18" charset="0"/>
              </a:rPr>
              <a:t> – </a:t>
            </a:r>
            <a:r>
              <a:rPr lang="vi-VN" sz="2600" b="1" dirty="0">
                <a:solidFill>
                  <a:srgbClr val="66FF33"/>
                </a:solidFill>
                <a:latin typeface="Times New Roman" panose="02020603050405020304" pitchFamily="18" charset="0"/>
                <a:cs typeface="Times New Roman" panose="02020603050405020304" pitchFamily="18" charset="0"/>
              </a:rPr>
              <a:t>Mã </a:t>
            </a:r>
            <a:r>
              <a:rPr lang="vi-VN" sz="2600" b="1" dirty="0" smtClean="0">
                <a:solidFill>
                  <a:srgbClr val="66FF33"/>
                </a:solidFill>
                <a:latin typeface="Times New Roman" panose="02020603050405020304" pitchFamily="18" charset="0"/>
                <a:cs typeface="Times New Roman" panose="02020603050405020304" pitchFamily="18" charset="0"/>
              </a:rPr>
              <a:t>Hadamard (Walsh)</a:t>
            </a:r>
            <a:endParaRPr lang="vi-VN" sz="2600" b="1" dirty="0">
              <a:solidFill>
                <a:srgbClr val="66FF33"/>
              </a:solidFill>
              <a:latin typeface="Times New Roman" panose="02020603050405020304" pitchFamily="18" charset="0"/>
              <a:cs typeface="Times New Roman" panose="02020603050405020304" pitchFamily="18" charset="0"/>
            </a:endParaRPr>
          </a:p>
          <a:p>
            <a:pPr marL="473075" indent="-457200">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Mã sửa lỗi.</a:t>
            </a:r>
          </a:p>
          <a:p>
            <a:pPr marL="473075" indent="-457200">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Thường được dùng để truyền những bức ảnh từ sao Hỏa về trái đất từ tàu thăm dò không gian của NASA.</a:t>
            </a:r>
          </a:p>
          <a:p>
            <a:pPr marL="473075" indent="-457200">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Trong truyền thông CDMA, mã Hadamard được dùng để xác định kênh liên lạc.</a:t>
            </a:r>
          </a:p>
          <a:p>
            <a:pPr marL="473075" indent="-457200">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Về mặt toán học: </a:t>
            </a:r>
          </a:p>
          <a:p>
            <a:pPr marL="747395" lvl="1" indent="-457200">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Là mã có thể giải mã cục bộ.</a:t>
            </a:r>
          </a:p>
          <a:p>
            <a:pPr marL="747395" lvl="1" indent="-457200">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Tín hiệu mã hóa Walsh xuất hiện dưới dạng nhiễu ngẫu nhiên đối với thiết bị đầu cuối di động (</a:t>
            </a:r>
            <a:r>
              <a:rPr lang="vi-VN" sz="2600" smtClean="0">
                <a:latin typeface="Times New Roman" panose="02020603050405020304" pitchFamily="18" charset="0"/>
                <a:cs typeface="Times New Roman" panose="02020603050405020304" pitchFamily="18" charset="0"/>
              </a:rPr>
              <a:t>CDMA).</a:t>
            </a:r>
            <a:endParaRPr lang="vi-VN" sz="26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55</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rPr>
              <a:t>3.3	 Các mã tuyến tính</a:t>
            </a:r>
          </a:p>
        </p:txBody>
      </p:sp>
      <p:cxnSp>
        <p:nvCxnSpPr>
          <p:cNvPr id="8" name="Straight Connector 7"/>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236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74737"/>
            <a:ext cx="11487150" cy="5394325"/>
          </a:xfrm>
        </p:spPr>
        <p:txBody>
          <a:bodyPr>
            <a:noAutofit/>
          </a:bodyPr>
          <a:lstStyle/>
          <a:p>
            <a:pPr marL="1028700" indent="-1028700">
              <a:lnSpc>
                <a:spcPct val="100000"/>
              </a:lnSpc>
              <a:spcBef>
                <a:spcPts val="300"/>
              </a:spcBef>
              <a:spcAft>
                <a:spcPts val="300"/>
              </a:spcAft>
              <a:buNone/>
            </a:pPr>
            <a:r>
              <a:rPr lang="vi-VN" sz="2800" dirty="0" smtClean="0">
                <a:latin typeface="Times New Roman" panose="02020603050405020304" pitchFamily="18" charset="0"/>
                <a:cs typeface="Times New Roman" panose="02020603050405020304" pitchFamily="18" charset="0"/>
              </a:rPr>
              <a:t>3.4.1  </a:t>
            </a:r>
            <a:r>
              <a:rPr lang="vi-VN" sz="2800" dirty="0" smtClean="0">
                <a:solidFill>
                  <a:srgbClr val="66FF33"/>
                </a:solidFill>
                <a:latin typeface="Times New Roman" panose="02020603050405020304" pitchFamily="18" charset="0"/>
                <a:cs typeface="Times New Roman" panose="02020603050405020304" pitchFamily="18" charset="0"/>
              </a:rPr>
              <a:t>Vành đa thức </a:t>
            </a:r>
          </a:p>
          <a:p>
            <a:pPr marL="285750" indent="-285750">
              <a:lnSpc>
                <a:spcPct val="100000"/>
              </a:lnSpc>
              <a:spcBef>
                <a:spcPts val="300"/>
              </a:spcBef>
              <a:spcAft>
                <a:spcPts val="300"/>
              </a:spcAft>
              <a:buNone/>
              <a:tabLst>
                <a:tab pos="1543050" algn="l"/>
              </a:tabLst>
            </a:pPr>
            <a:r>
              <a:rPr lang="vi-VN" sz="2800" dirty="0" smtClean="0">
                <a:latin typeface="Times New Roman" panose="02020603050405020304" pitchFamily="18" charset="0"/>
                <a:cs typeface="Times New Roman" panose="02020603050405020304" pitchFamily="18" charset="0"/>
              </a:rPr>
              <a:t>	3.4.1.1	Phép cộng đa thức	</a:t>
            </a:r>
          </a:p>
          <a:p>
            <a:pPr marL="285750" indent="-285750">
              <a:lnSpc>
                <a:spcPct val="100000"/>
              </a:lnSpc>
              <a:spcBef>
                <a:spcPts val="300"/>
              </a:spcBef>
              <a:spcAft>
                <a:spcPts val="300"/>
              </a:spcAft>
              <a:buNone/>
              <a:tabLst>
                <a:tab pos="1543050" algn="l"/>
              </a:tabLst>
            </a:pPr>
            <a:r>
              <a:rPr lang="vi-VN" sz="2800" dirty="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3.4.1.2	Phép nhân đa thức</a:t>
            </a:r>
          </a:p>
          <a:p>
            <a:pPr marL="285750" indent="-285750">
              <a:lnSpc>
                <a:spcPct val="100000"/>
              </a:lnSpc>
              <a:spcBef>
                <a:spcPts val="300"/>
              </a:spcBef>
              <a:spcAft>
                <a:spcPts val="300"/>
              </a:spcAft>
              <a:buNone/>
              <a:tabLst>
                <a:tab pos="1543050" algn="l"/>
              </a:tabLst>
            </a:pPr>
            <a:r>
              <a:rPr lang="vi-VN" sz="2800" dirty="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3.4.1.3	Phép dịch vòng</a:t>
            </a:r>
          </a:p>
          <a:p>
            <a:pPr marL="285750" indent="-285750">
              <a:lnSpc>
                <a:spcPct val="100000"/>
              </a:lnSpc>
              <a:spcBef>
                <a:spcPts val="300"/>
              </a:spcBef>
              <a:spcAft>
                <a:spcPts val="300"/>
              </a:spcAft>
              <a:buNone/>
              <a:tabLst>
                <a:tab pos="1543050" algn="l"/>
              </a:tabLst>
            </a:pPr>
            <a:r>
              <a:rPr lang="vi-VN" sz="2800" dirty="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3.4.1.4	Định nghĩa vành đa thức</a:t>
            </a:r>
          </a:p>
          <a:p>
            <a:pPr marL="1028700" indent="-1028700">
              <a:lnSpc>
                <a:spcPct val="100000"/>
              </a:lnSpc>
              <a:spcBef>
                <a:spcPts val="300"/>
              </a:spcBef>
              <a:spcAft>
                <a:spcPts val="300"/>
              </a:spcAft>
              <a:buNone/>
            </a:pPr>
            <a:r>
              <a:rPr lang="vi-VN" sz="2800" dirty="0" smtClean="0">
                <a:latin typeface="Times New Roman" panose="02020603050405020304" pitchFamily="18" charset="0"/>
                <a:cs typeface="Times New Roman" panose="02020603050405020304" pitchFamily="18" charset="0"/>
              </a:rPr>
              <a:t>3.4.2	Ideal của vành đa thức</a:t>
            </a:r>
          </a:p>
          <a:p>
            <a:pPr marL="1028700" indent="-1028700">
              <a:lnSpc>
                <a:spcPct val="100000"/>
              </a:lnSpc>
              <a:spcBef>
                <a:spcPts val="300"/>
              </a:spcBef>
              <a:spcAft>
                <a:spcPts val="300"/>
              </a:spcAft>
              <a:buNone/>
            </a:pPr>
            <a:r>
              <a:rPr lang="vi-VN" sz="2800" dirty="0" smtClean="0">
                <a:latin typeface="Times New Roman" panose="02020603050405020304" pitchFamily="18" charset="0"/>
                <a:cs typeface="Times New Roman" panose="02020603050405020304" pitchFamily="18" charset="0"/>
              </a:rPr>
              <a:t>3.4.3	Mã cyclic</a:t>
            </a:r>
          </a:p>
          <a:p>
            <a:pPr marL="0" indent="0">
              <a:lnSpc>
                <a:spcPct val="100000"/>
              </a:lnSpc>
              <a:spcBef>
                <a:spcPts val="300"/>
              </a:spcBef>
              <a:spcAft>
                <a:spcPts val="300"/>
              </a:spcAft>
              <a:buNone/>
              <a:tabLst>
                <a:tab pos="285750" algn="l"/>
                <a:tab pos="1543050" algn="l"/>
              </a:tabLst>
            </a:pPr>
            <a:r>
              <a:rPr lang="vi-VN" sz="2800" dirty="0" smtClean="0">
                <a:latin typeface="Times New Roman" panose="02020603050405020304" pitchFamily="18" charset="0"/>
                <a:cs typeface="Times New Roman" panose="02020603050405020304" pitchFamily="18" charset="0"/>
              </a:rPr>
              <a:t>	3.4.3.1	Định nghĩa</a:t>
            </a:r>
          </a:p>
          <a:p>
            <a:pPr marL="0" indent="0">
              <a:lnSpc>
                <a:spcPct val="100000"/>
              </a:lnSpc>
              <a:spcBef>
                <a:spcPts val="300"/>
              </a:spcBef>
              <a:spcAft>
                <a:spcPts val="300"/>
              </a:spcAft>
              <a:buNone/>
              <a:tabLst>
                <a:tab pos="285750" algn="l"/>
                <a:tab pos="1543050" algn="l"/>
              </a:tabLst>
            </a:pPr>
            <a:r>
              <a:rPr lang="vi-VN" sz="2800" dirty="0" smtClean="0">
                <a:latin typeface="Times New Roman" panose="02020603050405020304" pitchFamily="18" charset="0"/>
                <a:cs typeface="Times New Roman" panose="02020603050405020304" pitchFamily="18" charset="0"/>
              </a:rPr>
              <a:t>	3.4.3.2	Ma trận sinh của mã cyclic</a:t>
            </a:r>
          </a:p>
          <a:p>
            <a:pPr marL="0" indent="0">
              <a:lnSpc>
                <a:spcPct val="100000"/>
              </a:lnSpc>
              <a:spcBef>
                <a:spcPts val="300"/>
              </a:spcBef>
              <a:spcAft>
                <a:spcPts val="300"/>
              </a:spcAft>
              <a:buNone/>
              <a:tabLst>
                <a:tab pos="285750" algn="l"/>
                <a:tab pos="1543050" algn="l"/>
              </a:tabLst>
            </a:pPr>
            <a:r>
              <a:rPr lang="vi-VN" sz="2800" dirty="0" smtClean="0">
                <a:latin typeface="Times New Roman" panose="02020603050405020304" pitchFamily="18" charset="0"/>
                <a:cs typeface="Times New Roman" panose="02020603050405020304" pitchFamily="18" charset="0"/>
              </a:rPr>
              <a:t>3.4.3.3 Ma trận kiểm tra của mã cyclic</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56</a:t>
            </a:fld>
            <a:endParaRPr lang="en-US"/>
          </a:p>
        </p:txBody>
      </p: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a:t>
            </a:r>
            <a:r>
              <a:rPr lang="en-US" sz="3600" b="1" dirty="0" smtClean="0">
                <a:solidFill>
                  <a:srgbClr val="FFFF00"/>
                </a:solidFill>
                <a:latin typeface="Times New Roman" panose="02020603050405020304" pitchFamily="18" charset="0"/>
                <a:cs typeface="Times New Roman" panose="02020603050405020304" pitchFamily="18" charset="0"/>
              </a:rPr>
              <a:t>4 </a:t>
            </a:r>
            <a:r>
              <a:rPr lang="en-US" sz="3600" b="1" dirty="0" err="1" smtClean="0">
                <a:solidFill>
                  <a:srgbClr val="FFFF00"/>
                </a:solidFill>
                <a:latin typeface="Times New Roman" panose="02020603050405020304" pitchFamily="18" charset="0"/>
                <a:cs typeface="Times New Roman" panose="02020603050405020304" pitchFamily="18" charset="0"/>
              </a:rPr>
              <a:t>Vành</a:t>
            </a:r>
            <a:r>
              <a:rPr lang="en-US" sz="3600" b="1" dirty="0" smtClean="0">
                <a:solidFill>
                  <a:srgbClr val="FFFF00"/>
                </a:solidFill>
                <a:latin typeface="Times New Roman" panose="02020603050405020304" pitchFamily="18" charset="0"/>
                <a:cs typeface="Times New Roman" panose="02020603050405020304" pitchFamily="18" charset="0"/>
              </a:rPr>
              <a:t> </a:t>
            </a:r>
            <a:r>
              <a:rPr lang="en-US" sz="3600" b="1" dirty="0" err="1" smtClean="0">
                <a:solidFill>
                  <a:srgbClr val="FFFF00"/>
                </a:solidFill>
                <a:latin typeface="Times New Roman" panose="02020603050405020304" pitchFamily="18" charset="0"/>
                <a:cs typeface="Times New Roman" panose="02020603050405020304" pitchFamily="18" charset="0"/>
              </a:rPr>
              <a:t>đa</a:t>
            </a:r>
            <a:r>
              <a:rPr lang="en-US" sz="3600" b="1" dirty="0" smtClean="0">
                <a:solidFill>
                  <a:srgbClr val="FFFF00"/>
                </a:solidFill>
                <a:latin typeface="Times New Roman" panose="02020603050405020304" pitchFamily="18" charset="0"/>
                <a:cs typeface="Times New Roman" panose="02020603050405020304" pitchFamily="18" charset="0"/>
              </a:rPr>
              <a:t> </a:t>
            </a:r>
            <a:r>
              <a:rPr lang="en-US" sz="3600" b="1" dirty="0" err="1" smtClean="0">
                <a:solidFill>
                  <a:srgbClr val="FFFF00"/>
                </a:solidFill>
                <a:latin typeface="Times New Roman" panose="02020603050405020304" pitchFamily="18" charset="0"/>
                <a:cs typeface="Times New Roman" panose="02020603050405020304" pitchFamily="18" charset="0"/>
              </a:rPr>
              <a:t>thức</a:t>
            </a:r>
            <a:r>
              <a:rPr lang="en-US" sz="3600" b="1" dirty="0" smtClean="0">
                <a:solidFill>
                  <a:srgbClr val="FFFF00"/>
                </a:solidFill>
                <a:latin typeface="Times New Roman" panose="02020603050405020304" pitchFamily="18" charset="0"/>
                <a:cs typeface="Times New Roman" panose="02020603050405020304" pitchFamily="18" charset="0"/>
              </a:rPr>
              <a:t> </a:t>
            </a:r>
            <a:r>
              <a:rPr lang="en-US" sz="3600" b="1" dirty="0" err="1" smtClean="0">
                <a:solidFill>
                  <a:srgbClr val="FFFF00"/>
                </a:solidFill>
                <a:latin typeface="Times New Roman" panose="02020603050405020304" pitchFamily="18" charset="0"/>
                <a:cs typeface="Times New Roman" panose="02020603050405020304" pitchFamily="18" charset="0"/>
              </a:rPr>
              <a:t>và</a:t>
            </a:r>
            <a:r>
              <a:rPr lang="en-US" sz="3600" b="1" dirty="0" smtClean="0">
                <a:solidFill>
                  <a:srgbClr val="FFFF00"/>
                </a:solidFill>
                <a:latin typeface="Times New Roman" panose="02020603050405020304" pitchFamily="18" charset="0"/>
                <a:cs typeface="Times New Roman" panose="02020603050405020304" pitchFamily="18" charset="0"/>
              </a:rPr>
              <a:t> </a:t>
            </a:r>
            <a:r>
              <a:rPr lang="en-US" sz="3600" b="1" dirty="0" err="1" smtClean="0">
                <a:solidFill>
                  <a:srgbClr val="FFFF00"/>
                </a:solidFill>
                <a:latin typeface="Times New Roman" panose="02020603050405020304" pitchFamily="18" charset="0"/>
                <a:cs typeface="Times New Roman" panose="02020603050405020304" pitchFamily="18" charset="0"/>
              </a:rPr>
              <a:t>định</a:t>
            </a:r>
            <a:r>
              <a:rPr lang="en-US" sz="3600" b="1" dirty="0" smtClean="0">
                <a:solidFill>
                  <a:srgbClr val="FFFF00"/>
                </a:solidFill>
                <a:latin typeface="Times New Roman" panose="02020603050405020304" pitchFamily="18" charset="0"/>
                <a:cs typeface="Times New Roman" panose="02020603050405020304" pitchFamily="18" charset="0"/>
              </a:rPr>
              <a:t> </a:t>
            </a:r>
            <a:r>
              <a:rPr lang="en-US" sz="3600" b="1" dirty="0" err="1" smtClean="0">
                <a:solidFill>
                  <a:srgbClr val="FFFF00"/>
                </a:solidFill>
                <a:latin typeface="Times New Roman" panose="02020603050405020304" pitchFamily="18" charset="0"/>
                <a:cs typeface="Times New Roman" panose="02020603050405020304" pitchFamily="18" charset="0"/>
              </a:rPr>
              <a:t>nghĩa</a:t>
            </a:r>
            <a:r>
              <a:rPr lang="en-US" sz="3600" b="1" dirty="0" smtClean="0">
                <a:solidFill>
                  <a:srgbClr val="FFFF00"/>
                </a:solidFill>
                <a:latin typeface="Times New Roman" panose="02020603050405020304" pitchFamily="18" charset="0"/>
                <a:cs typeface="Times New Roman" panose="02020603050405020304" pitchFamily="18" charset="0"/>
              </a:rPr>
              <a:t> </a:t>
            </a:r>
            <a:r>
              <a:rPr lang="en-US" sz="3600" b="1" dirty="0" err="1" smtClean="0">
                <a:solidFill>
                  <a:srgbClr val="FFFF00"/>
                </a:solidFill>
                <a:latin typeface="Times New Roman" panose="02020603050405020304" pitchFamily="18" charset="0"/>
                <a:cs typeface="Times New Roman" panose="02020603050405020304" pitchFamily="18" charset="0"/>
              </a:rPr>
              <a:t>mã</a:t>
            </a:r>
            <a:r>
              <a:rPr lang="en-US" sz="3600" b="1" dirty="0" smtClean="0">
                <a:solidFill>
                  <a:srgbClr val="FFFF00"/>
                </a:solidFill>
                <a:latin typeface="Times New Roman" panose="02020603050405020304" pitchFamily="18" charset="0"/>
                <a:cs typeface="Times New Roman" panose="02020603050405020304" pitchFamily="18" charset="0"/>
              </a:rPr>
              <a:t> cyclic</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cxnSp>
        <p:nvCxnSpPr>
          <p:cNvPr id="9" name="Straight Connector 8"/>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6533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041" y="1066801"/>
                <a:ext cx="11922760" cy="5476875"/>
              </a:xfrm>
            </p:spPr>
            <p:txBody>
              <a:bodyPr>
                <a:noAutofit/>
              </a:bodyPr>
              <a:lstStyle/>
              <a:p>
                <a:pPr marL="857250" indent="-857250">
                  <a:lnSpc>
                    <a:spcPct val="130000"/>
                  </a:lnSpc>
                  <a:spcBef>
                    <a:spcPts val="600"/>
                  </a:spcBef>
                  <a:spcAft>
                    <a:spcPts val="600"/>
                  </a:spcAft>
                  <a:buNone/>
                  <a:tabLst>
                    <a:tab pos="800100" algn="l"/>
                  </a:tabLst>
                </a:pPr>
                <a:r>
                  <a:rPr lang="vi-VN" sz="2800" b="1" dirty="0" smtClean="0">
                    <a:solidFill>
                      <a:srgbClr val="66FF33"/>
                    </a:solidFill>
                    <a:latin typeface="Times New Roman" panose="02020603050405020304" pitchFamily="18" charset="0"/>
                    <a:cs typeface="Times New Roman" panose="02020603050405020304" pitchFamily="18" charset="0"/>
                  </a:rPr>
                  <a:t>3.</a:t>
                </a:r>
                <a:r>
                  <a:rPr lang="en-US" sz="2800" b="1" dirty="0" smtClean="0">
                    <a:solidFill>
                      <a:srgbClr val="66FF33"/>
                    </a:solidFill>
                    <a:latin typeface="Times New Roman" panose="02020603050405020304" pitchFamily="18" charset="0"/>
                    <a:cs typeface="Times New Roman" panose="02020603050405020304" pitchFamily="18" charset="0"/>
                  </a:rPr>
                  <a:t>4</a:t>
                </a:r>
                <a:r>
                  <a:rPr lang="vi-VN" sz="2800" b="1" dirty="0" smtClean="0">
                    <a:solidFill>
                      <a:srgbClr val="66FF33"/>
                    </a:solidFill>
                    <a:latin typeface="Times New Roman" panose="02020603050405020304" pitchFamily="18" charset="0"/>
                    <a:cs typeface="Times New Roman" panose="02020603050405020304" pitchFamily="18" charset="0"/>
                  </a:rPr>
                  <a:t>.</a:t>
                </a:r>
                <a:r>
                  <a:rPr lang="en-US" sz="2800" b="1" dirty="0" smtClean="0">
                    <a:solidFill>
                      <a:srgbClr val="66FF33"/>
                    </a:solidFill>
                    <a:latin typeface="Times New Roman" panose="02020603050405020304" pitchFamily="18" charset="0"/>
                    <a:cs typeface="Times New Roman" panose="02020603050405020304" pitchFamily="18" charset="0"/>
                  </a:rPr>
                  <a:t>1</a:t>
                </a:r>
                <a:r>
                  <a:rPr lang="vi-VN" sz="2800" b="1" dirty="0">
                    <a:solidFill>
                      <a:srgbClr val="66FF33"/>
                    </a:solidFill>
                    <a:latin typeface="Times New Roman" panose="02020603050405020304" pitchFamily="18" charset="0"/>
                    <a:cs typeface="Times New Roman" panose="02020603050405020304" pitchFamily="18" charset="0"/>
                  </a:rPr>
                  <a:t>	</a:t>
                </a:r>
                <a:r>
                  <a:rPr lang="vi-VN" sz="2800" b="1" dirty="0" smtClean="0">
                    <a:solidFill>
                      <a:srgbClr val="66FF33"/>
                    </a:solidFill>
                    <a:latin typeface="Times New Roman" panose="02020603050405020304" pitchFamily="18" charset="0"/>
                    <a:cs typeface="Times New Roman" panose="02020603050405020304" pitchFamily="18" charset="0"/>
                  </a:rPr>
                  <a:t>Vành</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của</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đa</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thức</a:t>
                </a:r>
                <a:r>
                  <a:rPr lang="en-US" sz="2800" b="1" dirty="0" smtClean="0">
                    <a:solidFill>
                      <a:srgbClr val="66FF33"/>
                    </a:solidFill>
                    <a:latin typeface="Times New Roman" panose="02020603050405020304" pitchFamily="18" charset="0"/>
                    <a:cs typeface="Times New Roman" panose="02020603050405020304" pitchFamily="18" charset="0"/>
                  </a:rPr>
                  <a:t> </a:t>
                </a:r>
                <a:endParaRPr lang="vi-VN" sz="2800" b="1" dirty="0" smtClean="0">
                  <a:solidFill>
                    <a:srgbClr val="66FF33"/>
                  </a:solidFill>
                  <a:latin typeface="Times New Roman" panose="02020603050405020304" pitchFamily="18" charset="0"/>
                  <a:cs typeface="Times New Roman" panose="02020603050405020304" pitchFamily="18" charset="0"/>
                </a:endParaRPr>
              </a:p>
              <a:p>
                <a:pPr marL="857250" indent="-857250">
                  <a:lnSpc>
                    <a:spcPct val="130000"/>
                  </a:lnSpc>
                  <a:spcBef>
                    <a:spcPts val="600"/>
                  </a:spcBef>
                  <a:spcAft>
                    <a:spcPts val="600"/>
                  </a:spcAft>
                  <a:buNone/>
                  <a:tabLst>
                    <a:tab pos="800100" algn="l"/>
                  </a:tabLst>
                </a:pPr>
                <a:r>
                  <a:rPr lang="vi-VN" sz="2400" dirty="0" smtClean="0">
                    <a:latin typeface="Times New Roman" panose="02020603050405020304" pitchFamily="18" charset="0"/>
                    <a:cs typeface="Times New Roman" panose="02020603050405020304" pitchFamily="18" charset="0"/>
                  </a:rPr>
                  <a:t>Xét tập hợp các đa thức có bậc không lớn hơn </a:t>
                </a:r>
                <a:r>
                  <a:rPr lang="vi-VN" sz="2400" i="1" dirty="0" smtClean="0">
                    <a:solidFill>
                      <a:srgbClr val="66FF33"/>
                    </a:solidFill>
                    <a:latin typeface="Times New Roman" panose="02020603050405020304" pitchFamily="18" charset="0"/>
                    <a:cs typeface="Times New Roman" panose="02020603050405020304" pitchFamily="18" charset="0"/>
                  </a:rPr>
                  <a:t>n</a:t>
                </a:r>
                <a:r>
                  <a:rPr lang="vi-VN" sz="2400" dirty="0" smtClean="0">
                    <a:solidFill>
                      <a:srgbClr val="66FF33"/>
                    </a:solidFill>
                    <a:latin typeface="Times New Roman" panose="02020603050405020304" pitchFamily="18" charset="0"/>
                    <a:cs typeface="Times New Roman" panose="02020603050405020304" pitchFamily="18" charset="0"/>
                  </a:rPr>
                  <a:t> - 1 </a:t>
                </a:r>
                <a:r>
                  <a:rPr lang="vi-VN" sz="2400" dirty="0" smtClean="0">
                    <a:latin typeface="Times New Roman" panose="02020603050405020304" pitchFamily="18" charset="0"/>
                    <a:cs typeface="Times New Roman" panose="02020603050405020304" pitchFamily="18" charset="0"/>
                  </a:rPr>
                  <a:t>sau: </a:t>
                </a:r>
                <a14:m>
                  <m:oMath xmlns:m="http://schemas.openxmlformats.org/officeDocument/2006/math">
                    <m:r>
                      <a:rPr lang="en-US" sz="2400" i="1">
                        <a:solidFill>
                          <a:srgbClr val="66FF33"/>
                        </a:solidFill>
                        <a:latin typeface="Cambria Math" panose="02040503050406030204" pitchFamily="18" charset="0"/>
                      </a:rPr>
                      <m:t>𝑓</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r>
                      <a:rPr lang="en-US" sz="2400">
                        <a:solidFill>
                          <a:srgbClr val="66FF33"/>
                        </a:solidFill>
                        <a:latin typeface="Cambria Math" panose="02040503050406030204" pitchFamily="18" charset="0"/>
                      </a:rPr>
                      <m:t>=</m:t>
                    </m:r>
                    <m:nary>
                      <m:naryPr>
                        <m:chr m:val="∑"/>
                        <m:limLoc m:val="undOvr"/>
                        <m:grow m:val="on"/>
                        <m:ctrlPr>
                          <a:rPr lang="en-US" sz="2400" i="1">
                            <a:solidFill>
                              <a:srgbClr val="66FF33"/>
                            </a:solidFill>
                            <a:latin typeface="Cambria Math" panose="02040503050406030204" pitchFamily="18" charset="0"/>
                          </a:rPr>
                        </m:ctrlPr>
                      </m:naryPr>
                      <m:sub>
                        <m:r>
                          <a:rPr lang="en-US" sz="2400" i="1">
                            <a:solidFill>
                              <a:srgbClr val="66FF33"/>
                            </a:solidFill>
                            <a:latin typeface="Cambria Math" panose="02040503050406030204" pitchFamily="18" charset="0"/>
                          </a:rPr>
                          <m:t>𝑖</m:t>
                        </m:r>
                        <m:r>
                          <a:rPr lang="en-US" sz="2400">
                            <a:solidFill>
                              <a:srgbClr val="66FF33"/>
                            </a:solidFill>
                            <a:latin typeface="Cambria Math" panose="02040503050406030204" pitchFamily="18" charset="0"/>
                          </a:rPr>
                          <m:t>=0</m:t>
                        </m:r>
                      </m:sub>
                      <m:sup>
                        <m:r>
                          <a:rPr lang="en-US" sz="2400" i="1">
                            <a:solidFill>
                              <a:srgbClr val="66FF33"/>
                            </a:solidFill>
                            <a:latin typeface="Cambria Math" panose="02040503050406030204" pitchFamily="18" charset="0"/>
                          </a:rPr>
                          <m:t>𝑛</m:t>
                        </m:r>
                        <m:r>
                          <a:rPr lang="en-US" sz="2400">
                            <a:solidFill>
                              <a:srgbClr val="66FF33"/>
                            </a:solidFill>
                            <a:latin typeface="Cambria Math" panose="02040503050406030204" pitchFamily="18" charset="0"/>
                          </a:rPr>
                          <m:t>−1</m:t>
                        </m:r>
                      </m:sup>
                      <m:e>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𝑓</m:t>
                            </m:r>
                          </m:e>
                          <m:sub>
                            <m:r>
                              <a:rPr lang="en-US" sz="2400" i="1">
                                <a:solidFill>
                                  <a:srgbClr val="66FF33"/>
                                </a:solidFill>
                                <a:latin typeface="Cambria Math" panose="02040503050406030204" pitchFamily="18" charset="0"/>
                              </a:rPr>
                              <m:t>𝑖</m:t>
                            </m:r>
                          </m:sub>
                        </m:sSub>
                        <m:sSup>
                          <m:sSupPr>
                            <m:ctrlPr>
                              <a:rPr lang="en-US" sz="2400" i="1">
                                <a:solidFill>
                                  <a:srgbClr val="66FF33"/>
                                </a:solidFill>
                                <a:latin typeface="Cambria Math" panose="02040503050406030204" pitchFamily="18" charset="0"/>
                              </a:rPr>
                            </m:ctrlPr>
                          </m:sSupPr>
                          <m:e>
                            <m:r>
                              <a:rPr lang="en-US" sz="2400" i="1">
                                <a:solidFill>
                                  <a:srgbClr val="66FF33"/>
                                </a:solidFill>
                                <a:latin typeface="Cambria Math" panose="02040503050406030204" pitchFamily="18" charset="0"/>
                              </a:rPr>
                              <m:t>𝑥</m:t>
                            </m:r>
                          </m:e>
                          <m:sup>
                            <m:r>
                              <a:rPr lang="en-US" sz="2400" i="1">
                                <a:solidFill>
                                  <a:srgbClr val="66FF33"/>
                                </a:solidFill>
                                <a:latin typeface="Cambria Math" panose="02040503050406030204" pitchFamily="18" charset="0"/>
                              </a:rPr>
                              <m:t>𝑖</m:t>
                            </m:r>
                          </m:sup>
                        </m:sSup>
                      </m:e>
                    </m:nary>
                  </m:oMath>
                </a14:m>
                <a:endParaRPr lang="vi-VN" sz="2400" dirty="0" smtClean="0">
                  <a:latin typeface="Times New Roman" panose="02020603050405020304" pitchFamily="18" charset="0"/>
                  <a:cs typeface="Times New Roman" panose="02020603050405020304" pitchFamily="18" charset="0"/>
                </a:endParaRPr>
              </a:p>
              <a:p>
                <a:pPr marL="346075" indent="-346075">
                  <a:lnSpc>
                    <a:spcPct val="130000"/>
                  </a:lnSpc>
                  <a:spcBef>
                    <a:spcPts val="600"/>
                  </a:spcBef>
                  <a:spcAft>
                    <a:spcPts val="600"/>
                  </a:spcAft>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rPr>
                  <a:t>Bậc của đa thức </a:t>
                </a:r>
                <a:r>
                  <a:rPr lang="vi-VN" sz="2400" i="1" dirty="0" smtClean="0">
                    <a:latin typeface="Times New Roman" panose="02020603050405020304" pitchFamily="18" charset="0"/>
                    <a:cs typeface="Times New Roman" panose="02020603050405020304" pitchFamily="18" charset="0"/>
                  </a:rPr>
                  <a:t>f</a:t>
                </a:r>
                <a:r>
                  <a:rPr lang="vi-VN" sz="2400" dirty="0" smtClean="0">
                    <a:latin typeface="Times New Roman" panose="02020603050405020304" pitchFamily="18" charset="0"/>
                    <a:cs typeface="Times New Roman" panose="02020603050405020304" pitchFamily="18" charset="0"/>
                  </a:rPr>
                  <a:t>(</a:t>
                </a:r>
                <a:r>
                  <a:rPr lang="vi-VN" sz="2400" i="1" dirty="0" smtClean="0">
                    <a:latin typeface="Times New Roman" panose="02020603050405020304" pitchFamily="18" charset="0"/>
                    <a:cs typeface="Times New Roman" panose="02020603050405020304" pitchFamily="18" charset="0"/>
                  </a:rPr>
                  <a:t>x</a:t>
                </a:r>
                <a:r>
                  <a:rPr lang="vi-VN" sz="2400"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400">
                        <a:solidFill>
                          <a:srgbClr val="66FF33"/>
                        </a:solidFill>
                        <a:latin typeface="Cambria Math" panose="02040503050406030204" pitchFamily="18" charset="0"/>
                      </a:rPr>
                      <m:t>deg</m:t>
                    </m:r>
                    <m:r>
                      <m:rPr>
                        <m:nor/>
                      </m:rPr>
                      <a:rPr lang="en-US" sz="2400" i="1">
                        <a:solidFill>
                          <a:srgbClr val="66FF33"/>
                        </a:solidFill>
                        <a:latin typeface="Cambria Math" panose="02040503050406030204" pitchFamily="18" charset="0"/>
                      </a:rPr>
                      <m:t> </m:t>
                    </m:r>
                    <m:r>
                      <a:rPr lang="en-US" sz="2400" i="1">
                        <a:solidFill>
                          <a:srgbClr val="66FF33"/>
                        </a:solidFill>
                        <a:latin typeface="Cambria Math" panose="02040503050406030204" pitchFamily="18" charset="0"/>
                      </a:rPr>
                      <m:t>𝑓</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r>
                      <a:rPr lang="en-US" sz="2400">
                        <a:solidFill>
                          <a:srgbClr val="66FF33"/>
                        </a:solidFill>
                        <a:latin typeface="Cambria Math" panose="02040503050406030204" pitchFamily="18" charset="0"/>
                      </a:rPr>
                      <m:t>≤</m:t>
                    </m:r>
                    <m:r>
                      <a:rPr lang="en-US" sz="2400" i="1">
                        <a:solidFill>
                          <a:srgbClr val="66FF33"/>
                        </a:solidFill>
                        <a:latin typeface="Cambria Math" panose="02040503050406030204" pitchFamily="18" charset="0"/>
                      </a:rPr>
                      <m:t>𝑛</m:t>
                    </m:r>
                    <m:r>
                      <a:rPr lang="en-US" sz="2400">
                        <a:solidFill>
                          <a:srgbClr val="66FF33"/>
                        </a:solidFill>
                        <a:latin typeface="Cambria Math" panose="02040503050406030204" pitchFamily="18" charset="0"/>
                      </a:rPr>
                      <m:t>−1</m:t>
                    </m:r>
                  </m:oMath>
                </a14:m>
                <a:r>
                  <a:rPr lang="vi-VN"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Lúc này,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oMath>
                </a14:m>
                <a:r>
                  <a:rPr lang="vi-VN" sz="2400" dirty="0" smtClean="0">
                    <a:latin typeface="Times New Roman" panose="02020603050405020304" pitchFamily="18" charset="0"/>
                    <a:cs typeface="Times New Roman" panose="02020603050405020304" pitchFamily="18" charset="0"/>
                  </a:rPr>
                  <a:t> là các hệ số được lấy giá trị trong một trường F nào đó.</a:t>
                </a:r>
              </a:p>
              <a:p>
                <a:pPr marL="346075" indent="-346075">
                  <a:lnSpc>
                    <a:spcPct val="130000"/>
                  </a:lnSpc>
                  <a:spcBef>
                    <a:spcPts val="600"/>
                  </a:spcBef>
                  <a:spcAft>
                    <a:spcPts val="600"/>
                  </a:spcAft>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rPr>
                  <a:t>Cho hai đa thức </a:t>
                </a:r>
                <a:r>
                  <a:rPr lang="vi-VN" sz="2400" i="1" dirty="0" smtClean="0">
                    <a:latin typeface="Times New Roman" panose="02020603050405020304" pitchFamily="18" charset="0"/>
                    <a:cs typeface="Times New Roman" panose="02020603050405020304" pitchFamily="18" charset="0"/>
                  </a:rPr>
                  <a:t>f</a:t>
                </a:r>
                <a:r>
                  <a:rPr lang="vi-VN" sz="2400" dirty="0" smtClean="0">
                    <a:latin typeface="Times New Roman" panose="02020603050405020304" pitchFamily="18" charset="0"/>
                    <a:cs typeface="Times New Roman" panose="02020603050405020304" pitchFamily="18" charset="0"/>
                  </a:rPr>
                  <a:t>(</a:t>
                </a:r>
                <a:r>
                  <a:rPr lang="vi-VN" sz="2400" i="1" dirty="0" smtClean="0">
                    <a:latin typeface="Times New Roman" panose="02020603050405020304" pitchFamily="18" charset="0"/>
                    <a:cs typeface="Times New Roman" panose="02020603050405020304" pitchFamily="18" charset="0"/>
                  </a:rPr>
                  <a:t>x</a:t>
                </a:r>
                <a:r>
                  <a:rPr lang="vi-VN" sz="2400" dirty="0" smtClean="0">
                    <a:latin typeface="Times New Roman" panose="02020603050405020304" pitchFamily="18" charset="0"/>
                    <a:cs typeface="Times New Roman" panose="02020603050405020304" pitchFamily="18" charset="0"/>
                  </a:rPr>
                  <a:t>) và </a:t>
                </a:r>
                <a:r>
                  <a:rPr lang="vi-VN" sz="2400" i="1" dirty="0" smtClean="0">
                    <a:latin typeface="Times New Roman" panose="02020603050405020304" pitchFamily="18" charset="0"/>
                    <a:cs typeface="Times New Roman" panose="02020603050405020304" pitchFamily="18" charset="0"/>
                  </a:rPr>
                  <a:t>g</a:t>
                </a:r>
                <a:r>
                  <a:rPr lang="vi-VN" sz="2400" dirty="0" smtClean="0">
                    <a:latin typeface="Times New Roman" panose="02020603050405020304" pitchFamily="18" charset="0"/>
                    <a:cs typeface="Times New Roman" panose="02020603050405020304" pitchFamily="18" charset="0"/>
                  </a:rPr>
                  <a:t>(</a:t>
                </a:r>
                <a:r>
                  <a:rPr lang="vi-VN" sz="2400" i="1" dirty="0" smtClean="0">
                    <a:latin typeface="Times New Roman" panose="02020603050405020304" pitchFamily="18" charset="0"/>
                    <a:cs typeface="Times New Roman" panose="02020603050405020304" pitchFamily="18" charset="0"/>
                  </a:rPr>
                  <a:t>x</a:t>
                </a:r>
                <a:r>
                  <a:rPr lang="vi-VN" sz="2400" dirty="0" smtClean="0">
                    <a:latin typeface="Times New Roman" panose="02020603050405020304" pitchFamily="18" charset="0"/>
                    <a:cs typeface="Times New Roman" panose="02020603050405020304" pitchFamily="18" charset="0"/>
                  </a:rPr>
                  <a:t>) như sau:</a:t>
                </a:r>
              </a:p>
              <a:p>
                <a:pPr marL="228600" indent="-228600">
                  <a:lnSpc>
                    <a:spcPct val="130000"/>
                  </a:lnSpc>
                  <a:spcBef>
                    <a:spcPts val="600"/>
                  </a:spcBef>
                  <a:spcAft>
                    <a:spcPts val="600"/>
                  </a:spcAft>
                  <a:buFont typeface="Wingdings" panose="05000000000000000000" pitchFamily="2" charset="2"/>
                  <a:buChar char="§"/>
                  <a:tabLst>
                    <a:tab pos="800100" algn="l"/>
                  </a:tabLst>
                </a:pPr>
                <a:endParaRPr lang="vi-VN" sz="2400" dirty="0">
                  <a:latin typeface="Times New Roman" panose="02020603050405020304" pitchFamily="18" charset="0"/>
                  <a:cs typeface="Times New Roman" panose="02020603050405020304" pitchFamily="18" charset="0"/>
                </a:endParaRPr>
              </a:p>
              <a:p>
                <a:pPr marL="0" indent="0">
                  <a:lnSpc>
                    <a:spcPct val="130000"/>
                  </a:lnSpc>
                  <a:spcBef>
                    <a:spcPts val="600"/>
                  </a:spcBef>
                  <a:spcAft>
                    <a:spcPts val="600"/>
                  </a:spcAft>
                  <a:buNone/>
                  <a:tabLst>
                    <a:tab pos="800100" algn="l"/>
                  </a:tabLst>
                </a:pPr>
                <a:endParaRPr lang="vi-VN" sz="24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041" y="1066801"/>
                <a:ext cx="11922760" cy="5476875"/>
              </a:xfrm>
              <a:blipFill rotWithShape="0">
                <a:blip r:embed="rId8"/>
                <a:stretch>
                  <a:fillRect l="-1074" r="-86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57</a:t>
            </a:fld>
            <a:endParaRPr lang="en-US"/>
          </a:p>
        </p:txBody>
      </p:sp>
      <mc:AlternateContent xmlns:mc="http://schemas.openxmlformats.org/markup-compatibility/2006" xmlns:a14="http://schemas.microsoft.com/office/drawing/2010/main">
        <mc:Choice Requires="a14">
          <p:sp>
            <p:nvSpPr>
              <p:cNvPr id="13" name="Rectangle 12"/>
              <p:cNvSpPr/>
              <p:nvPr/>
            </p:nvSpPr>
            <p:spPr>
              <a:xfrm>
                <a:off x="441614" y="4186043"/>
                <a:ext cx="5908733" cy="1043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𝑥</m:t>
                          </m:r>
                        </m:e>
                      </m:d>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0">
                              <a:latin typeface="Cambria Math" panose="02040503050406030204" pitchFamily="18" charset="0"/>
                            </a:rPr>
                            <m:t>0</m:t>
                          </m:r>
                        </m:sub>
                      </m:sSub>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0">
                              <a:latin typeface="Cambria Math" panose="02040503050406030204" pitchFamily="18" charset="0"/>
                            </a:rPr>
                            <m:t>1</m:t>
                          </m:r>
                        </m:sub>
                      </m:sSub>
                      <m:r>
                        <a:rPr lang="en-US" sz="2200" i="1">
                          <a:latin typeface="Cambria Math" panose="02040503050406030204" pitchFamily="18" charset="0"/>
                        </a:rPr>
                        <m:t>𝑥</m:t>
                      </m:r>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0">
                              <a:latin typeface="Cambria Math" panose="02040503050406030204" pitchFamily="18" charset="0"/>
                            </a:rPr>
                            <m:t>2</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0">
                              <a:latin typeface="Cambria Math" panose="02040503050406030204" pitchFamily="18" charset="0"/>
                            </a:rPr>
                            <m:t>2</m:t>
                          </m:r>
                        </m:sup>
                      </m:sSup>
                      <m:r>
                        <a:rPr lang="en-US" sz="2200" i="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𝑛</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𝑛</m:t>
                          </m:r>
                        </m:sup>
                      </m:sSup>
                      <m:r>
                        <a:rPr lang="vi-VN" sz="2200" b="0" i="0" smtClean="0">
                          <a:latin typeface="Cambria Math" panose="02040503050406030204" pitchFamily="18" charset="0"/>
                        </a:rPr>
                        <m:t>= </m:t>
                      </m:r>
                      <m:nary>
                        <m:naryPr>
                          <m:chr m:val="∑"/>
                          <m:limLoc m:val="undOvr"/>
                          <m:grow m:val="on"/>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a:latin typeface="Cambria Math" panose="02040503050406030204" pitchFamily="18" charset="0"/>
                            </a:rPr>
                            <m:t>=0</m:t>
                          </m:r>
                        </m:sub>
                        <m:sup>
                          <m:r>
                            <a:rPr lang="en-US" sz="2200" i="1">
                              <a:latin typeface="Cambria Math" panose="02040503050406030204" pitchFamily="18" charset="0"/>
                            </a:rPr>
                            <m:t>𝑛</m:t>
                          </m:r>
                          <m:r>
                            <a:rPr lang="en-US" sz="2200">
                              <a:latin typeface="Cambria Math" panose="02040503050406030204" pitchFamily="18" charset="0"/>
                            </a:rPr>
                            <m:t>−1</m:t>
                          </m:r>
                        </m:sup>
                        <m:e>
                          <m:sSub>
                            <m:sSubPr>
                              <m:ctrlPr>
                                <a:rPr lang="en-US" sz="2200" i="1">
                                  <a:latin typeface="Cambria Math" panose="02040503050406030204" pitchFamily="18" charset="0"/>
                                </a:rPr>
                              </m:ctrlPr>
                            </m:sSubPr>
                            <m:e>
                              <m:r>
                                <a:rPr lang="vi-VN" sz="2200" i="1">
                                  <a:latin typeface="Cambria Math" panose="02040503050406030204" pitchFamily="18" charset="0"/>
                                </a:rPr>
                                <m:t>𝑎</m:t>
                              </m:r>
                            </m:e>
                            <m:sub>
                              <m:r>
                                <a:rPr lang="en-US" sz="2200" i="1">
                                  <a:latin typeface="Cambria Math" panose="02040503050406030204" pitchFamily="18" charset="0"/>
                                </a:rPr>
                                <m:t>𝑖</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𝑖</m:t>
                              </m:r>
                            </m:sup>
                          </m:sSup>
                        </m:e>
                      </m:nary>
                    </m:oMath>
                  </m:oMathPara>
                </a14:m>
                <a:endParaRPr lang="en-US" sz="2200" dirty="0"/>
              </a:p>
            </p:txBody>
          </p:sp>
        </mc:Choice>
        <mc:Fallback xmlns="">
          <p:sp>
            <p:nvSpPr>
              <p:cNvPr id="13" name="Rectangle 12"/>
              <p:cNvSpPr>
                <a:spLocks noRot="1" noChangeAspect="1" noMove="1" noResize="1" noEditPoints="1" noAdjustHandles="1" noChangeArrowheads="1" noChangeShapeType="1" noTextEdit="1"/>
              </p:cNvSpPr>
              <p:nvPr/>
            </p:nvSpPr>
            <p:spPr>
              <a:xfrm>
                <a:off x="441614" y="4186043"/>
                <a:ext cx="5908733" cy="104368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41614" y="5322668"/>
                <a:ext cx="6038769" cy="564450"/>
              </a:xfrm>
              <a:prstGeom prst="rect">
                <a:avLst/>
              </a:prstGeom>
            </p:spPr>
            <p:txBody>
              <a:bodyPr wrap="none">
                <a:spAutoFit/>
              </a:bodyPr>
              <a:lstStyle/>
              <a:p>
                <a14:m>
                  <m:oMath xmlns:m="http://schemas.openxmlformats.org/officeDocument/2006/math">
                    <m:r>
                      <a:rPr lang="vi-VN" sz="2200" i="1">
                        <a:latin typeface="Cambria Math" panose="02040503050406030204" pitchFamily="18" charset="0"/>
                      </a:rPr>
                      <m:t>𝑔</m:t>
                    </m:r>
                    <m:d>
                      <m:dPr>
                        <m:ctrlPr>
                          <a:rPr lang="en-US" sz="2200" i="1">
                            <a:latin typeface="Cambria Math" panose="02040503050406030204" pitchFamily="18" charset="0"/>
                          </a:rPr>
                        </m:ctrlPr>
                      </m:dPr>
                      <m:e>
                        <m:r>
                          <a:rPr lang="en-US" sz="2200" i="1">
                            <a:latin typeface="Cambria Math" panose="02040503050406030204" pitchFamily="18" charset="0"/>
                          </a:rPr>
                          <m:t>𝑥</m:t>
                        </m:r>
                      </m:e>
                    </m:d>
                    <m:r>
                      <a:rPr lang="en-US" sz="2200" i="0">
                        <a:latin typeface="Cambria Math" panose="02040503050406030204" pitchFamily="18" charset="0"/>
                      </a:rPr>
                      <m:t>=</m:t>
                    </m:r>
                    <m:sSub>
                      <m:sSubPr>
                        <m:ctrlPr>
                          <a:rPr lang="en-US" sz="2200" i="1">
                            <a:latin typeface="Cambria Math" panose="02040503050406030204" pitchFamily="18" charset="0"/>
                          </a:rPr>
                        </m:ctrlPr>
                      </m:sSubPr>
                      <m:e>
                        <m:r>
                          <m:rPr>
                            <m:sty m:val="p"/>
                          </m:rPr>
                          <a:rPr lang="vi-VN" sz="2200" i="1" smtClean="0">
                            <a:latin typeface="Cambria Math" panose="02040503050406030204" pitchFamily="18" charset="0"/>
                          </a:rPr>
                          <m:t>b</m:t>
                        </m:r>
                      </m:e>
                      <m:sub>
                        <m:r>
                          <a:rPr lang="en-US" sz="2200" i="0">
                            <a:latin typeface="Cambria Math" panose="02040503050406030204" pitchFamily="18" charset="0"/>
                          </a:rPr>
                          <m:t>0</m:t>
                        </m:r>
                      </m:sub>
                    </m:sSub>
                    <m:r>
                      <a:rPr lang="en-US" sz="2200" i="0">
                        <a:latin typeface="Cambria Math" panose="02040503050406030204" pitchFamily="18" charset="0"/>
                      </a:rPr>
                      <m:t>+</m:t>
                    </m:r>
                    <m:sSub>
                      <m:sSubPr>
                        <m:ctrlPr>
                          <a:rPr lang="en-US" sz="2200" i="1">
                            <a:latin typeface="Cambria Math" panose="02040503050406030204" pitchFamily="18" charset="0"/>
                          </a:rPr>
                        </m:ctrlPr>
                      </m:sSubPr>
                      <m:e>
                        <m:r>
                          <m:rPr>
                            <m:sty m:val="p"/>
                          </m:rPr>
                          <a:rPr lang="vi-VN" sz="2200" i="1" smtClean="0">
                            <a:latin typeface="Cambria Math" panose="02040503050406030204" pitchFamily="18" charset="0"/>
                          </a:rPr>
                          <m:t>b</m:t>
                        </m:r>
                      </m:e>
                      <m:sub>
                        <m:r>
                          <a:rPr lang="en-US" sz="2200" i="0">
                            <a:latin typeface="Cambria Math" panose="02040503050406030204" pitchFamily="18" charset="0"/>
                          </a:rPr>
                          <m:t>1</m:t>
                        </m:r>
                      </m:sub>
                    </m:sSub>
                    <m:r>
                      <a:rPr lang="en-US" sz="2200" i="1">
                        <a:latin typeface="Cambria Math" panose="02040503050406030204" pitchFamily="18" charset="0"/>
                      </a:rPr>
                      <m:t>𝑥</m:t>
                    </m:r>
                    <m:r>
                      <a:rPr lang="en-US" sz="2200" i="0">
                        <a:latin typeface="Cambria Math" panose="02040503050406030204" pitchFamily="18" charset="0"/>
                      </a:rPr>
                      <m:t>+</m:t>
                    </m:r>
                    <m:sSub>
                      <m:sSubPr>
                        <m:ctrlPr>
                          <a:rPr lang="en-US" sz="2200" i="1">
                            <a:latin typeface="Cambria Math" panose="02040503050406030204" pitchFamily="18" charset="0"/>
                          </a:rPr>
                        </m:ctrlPr>
                      </m:sSubPr>
                      <m:e>
                        <m:r>
                          <m:rPr>
                            <m:sty m:val="p"/>
                          </m:rPr>
                          <a:rPr lang="vi-VN" sz="2200" i="1" smtClean="0">
                            <a:latin typeface="Cambria Math" panose="02040503050406030204" pitchFamily="18" charset="0"/>
                          </a:rPr>
                          <m:t>b</m:t>
                        </m:r>
                      </m:e>
                      <m:sub>
                        <m:r>
                          <a:rPr lang="en-US" sz="2200" i="0">
                            <a:latin typeface="Cambria Math" panose="02040503050406030204" pitchFamily="18" charset="0"/>
                          </a:rPr>
                          <m:t>2</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0">
                            <a:latin typeface="Cambria Math" panose="02040503050406030204" pitchFamily="18" charset="0"/>
                          </a:rPr>
                          <m:t>2</m:t>
                        </m:r>
                      </m:sup>
                    </m:sSup>
                    <m:r>
                      <a:rPr lang="en-US" sz="2200" i="0">
                        <a:latin typeface="Cambria Math" panose="02040503050406030204" pitchFamily="18" charset="0"/>
                      </a:rPr>
                      <m:t>+...+</m:t>
                    </m:r>
                    <m:sSub>
                      <m:sSubPr>
                        <m:ctrlPr>
                          <a:rPr lang="en-US" sz="2200" i="1">
                            <a:latin typeface="Cambria Math" panose="02040503050406030204" pitchFamily="18" charset="0"/>
                          </a:rPr>
                        </m:ctrlPr>
                      </m:sSubPr>
                      <m:e>
                        <m:r>
                          <m:rPr>
                            <m:sty m:val="p"/>
                          </m:rPr>
                          <a:rPr lang="vi-VN" sz="2200" i="1" smtClean="0">
                            <a:latin typeface="Cambria Math" panose="02040503050406030204" pitchFamily="18" charset="0"/>
                          </a:rPr>
                          <m:t>b</m:t>
                        </m:r>
                      </m:e>
                      <m:sub>
                        <m:r>
                          <a:rPr lang="en-US" sz="2200" i="1">
                            <a:latin typeface="Cambria Math" panose="02040503050406030204" pitchFamily="18" charset="0"/>
                          </a:rPr>
                          <m:t>𝑛</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𝑛</m:t>
                        </m:r>
                      </m:sup>
                    </m:sSup>
                  </m:oMath>
                </a14:m>
                <a:r>
                  <a:rPr lang="vi-VN" sz="2200" dirty="0" smtClean="0"/>
                  <a:t> =</a:t>
                </a:r>
                <a14:m>
                  <m:oMath xmlns:m="http://schemas.openxmlformats.org/officeDocument/2006/math">
                    <m:nary>
                      <m:naryPr>
                        <m:chr m:val="∑"/>
                        <m:limLoc m:val="undOvr"/>
                        <m:grow m:val="on"/>
                        <m:ctrlPr>
                          <a:rPr lang="en-US" sz="2200" i="1" smtClean="0">
                            <a:latin typeface="Cambria Math" panose="02040503050406030204" pitchFamily="18" charset="0"/>
                          </a:rPr>
                        </m:ctrlPr>
                      </m:naryPr>
                      <m:sub>
                        <m:r>
                          <a:rPr lang="en-US" sz="2200" i="1">
                            <a:latin typeface="Cambria Math" panose="02040503050406030204" pitchFamily="18" charset="0"/>
                          </a:rPr>
                          <m:t>𝑖</m:t>
                        </m:r>
                        <m:r>
                          <a:rPr lang="en-US" sz="2200">
                            <a:latin typeface="Cambria Math" panose="02040503050406030204" pitchFamily="18" charset="0"/>
                          </a:rPr>
                          <m:t>=0</m:t>
                        </m:r>
                      </m:sub>
                      <m:sup>
                        <m:r>
                          <a:rPr lang="en-US" sz="2200" i="1">
                            <a:latin typeface="Cambria Math" panose="02040503050406030204" pitchFamily="18" charset="0"/>
                          </a:rPr>
                          <m:t>𝑛</m:t>
                        </m:r>
                        <m:r>
                          <a:rPr lang="en-US" sz="2200">
                            <a:latin typeface="Cambria Math" panose="02040503050406030204" pitchFamily="18" charset="0"/>
                          </a:rPr>
                          <m:t>−1</m:t>
                        </m:r>
                      </m:sup>
                      <m:e>
                        <m:sSub>
                          <m:sSubPr>
                            <m:ctrlPr>
                              <a:rPr lang="en-US" sz="2200" i="1">
                                <a:latin typeface="Cambria Math" panose="02040503050406030204" pitchFamily="18" charset="0"/>
                              </a:rPr>
                            </m:ctrlPr>
                          </m:sSubPr>
                          <m:e>
                            <m:r>
                              <a:rPr lang="vi-VN" sz="2200" i="1">
                                <a:latin typeface="Cambria Math" panose="02040503050406030204" pitchFamily="18" charset="0"/>
                              </a:rPr>
                              <m:t>𝑏</m:t>
                            </m:r>
                          </m:e>
                          <m:sub>
                            <m:r>
                              <a:rPr lang="en-US" sz="2200" i="1">
                                <a:latin typeface="Cambria Math" panose="02040503050406030204" pitchFamily="18" charset="0"/>
                              </a:rPr>
                              <m:t>𝑖</m:t>
                            </m:r>
                          </m:sub>
                        </m:sSub>
                        <m:sSup>
                          <m:sSupPr>
                            <m:ctrlPr>
                              <a:rPr lang="en-US" sz="2200" i="1" smtClean="0">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𝑖</m:t>
                            </m:r>
                          </m:sup>
                        </m:sSup>
                      </m:e>
                    </m:nary>
                  </m:oMath>
                </a14:m>
                <a:endParaRPr lang="en-US" sz="2200" dirty="0"/>
              </a:p>
            </p:txBody>
          </p:sp>
        </mc:Choice>
        <mc:Fallback xmlns="">
          <p:sp>
            <p:nvSpPr>
              <p:cNvPr id="14" name="Rectangle 13"/>
              <p:cNvSpPr>
                <a:spLocks noRot="1" noChangeAspect="1" noMove="1" noResize="1" noEditPoints="1" noAdjustHandles="1" noChangeArrowheads="1" noChangeShapeType="1" noTextEdit="1"/>
              </p:cNvSpPr>
              <p:nvPr/>
            </p:nvSpPr>
            <p:spPr>
              <a:xfrm>
                <a:off x="441614" y="5322668"/>
                <a:ext cx="6038769" cy="564450"/>
              </a:xfrm>
              <a:prstGeom prst="rect">
                <a:avLst/>
              </a:prstGeom>
              <a:blipFill rotWithShape="0">
                <a:blip r:embed="rId5"/>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017950" y="3295962"/>
                <a:ext cx="4907280" cy="1355371"/>
              </a:xfrm>
              <a:prstGeom prst="rect">
                <a:avLst/>
              </a:prstGeom>
              <a:ln>
                <a:solidFill>
                  <a:srgbClr val="FFFF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vi-VN" sz="2200" i="1" smtClean="0">
                          <a:solidFill>
                            <a:srgbClr val="66FF33"/>
                          </a:solidFill>
                          <a:latin typeface="Cambria Math" panose="02040503050406030204" pitchFamily="18" charset="0"/>
                        </a:rPr>
                        <m:t>𝑐</m:t>
                      </m:r>
                      <m:d>
                        <m:dPr>
                          <m:ctrlPr>
                            <a:rPr lang="vi-VN" sz="2200" b="0" i="1" smtClean="0">
                              <a:solidFill>
                                <a:srgbClr val="66FF33"/>
                              </a:solidFill>
                              <a:latin typeface="Cambria Math" panose="02040503050406030204" pitchFamily="18" charset="0"/>
                            </a:rPr>
                          </m:ctrlPr>
                        </m:dPr>
                        <m:e>
                          <m:r>
                            <a:rPr lang="vi-VN" sz="2200" i="1">
                              <a:solidFill>
                                <a:srgbClr val="66FF33"/>
                              </a:solidFill>
                              <a:latin typeface="Cambria Math" panose="02040503050406030204" pitchFamily="18" charset="0"/>
                            </a:rPr>
                            <m:t>𝑥</m:t>
                          </m:r>
                        </m:e>
                      </m:d>
                      <m:r>
                        <a:rPr lang="vi-VN" sz="2200" b="0" i="1" smtClean="0">
                          <a:solidFill>
                            <a:srgbClr val="66FF33"/>
                          </a:solidFill>
                          <a:latin typeface="Cambria Math" panose="02040503050406030204" pitchFamily="18" charset="0"/>
                        </a:rPr>
                        <m:t>= </m:t>
                      </m:r>
                      <m:r>
                        <a:rPr lang="en-US" sz="2200" i="1" smtClean="0">
                          <a:solidFill>
                            <a:srgbClr val="66FF33"/>
                          </a:solidFill>
                          <a:latin typeface="Cambria Math" panose="02040503050406030204" pitchFamily="18" charset="0"/>
                        </a:rPr>
                        <m:t>𝑓</m:t>
                      </m:r>
                      <m:d>
                        <m:dPr>
                          <m:ctrlPr>
                            <a:rPr lang="en-US" sz="2200" i="1">
                              <a:solidFill>
                                <a:srgbClr val="66FF33"/>
                              </a:solidFill>
                              <a:latin typeface="Cambria Math" panose="02040503050406030204" pitchFamily="18" charset="0"/>
                            </a:rPr>
                          </m:ctrlPr>
                        </m:dPr>
                        <m:e>
                          <m:r>
                            <a:rPr lang="en-US" sz="2200" i="1">
                              <a:solidFill>
                                <a:srgbClr val="66FF33"/>
                              </a:solidFill>
                              <a:latin typeface="Cambria Math" panose="02040503050406030204" pitchFamily="18" charset="0"/>
                            </a:rPr>
                            <m:t>𝑥</m:t>
                          </m:r>
                        </m:e>
                      </m:d>
                      <m:r>
                        <a:rPr lang="en-US" sz="2200" i="0">
                          <a:solidFill>
                            <a:srgbClr val="66FF33"/>
                          </a:solidFill>
                          <a:latin typeface="Cambria Math" panose="02040503050406030204" pitchFamily="18" charset="0"/>
                        </a:rPr>
                        <m:t>+</m:t>
                      </m:r>
                      <m:r>
                        <a:rPr lang="en-US" sz="2200" i="1">
                          <a:solidFill>
                            <a:srgbClr val="66FF33"/>
                          </a:solidFill>
                          <a:latin typeface="Cambria Math" panose="02040503050406030204" pitchFamily="18" charset="0"/>
                        </a:rPr>
                        <m:t>𝑔</m:t>
                      </m:r>
                      <m:d>
                        <m:dPr>
                          <m:ctrlPr>
                            <a:rPr lang="en-US" sz="2200" i="1">
                              <a:solidFill>
                                <a:srgbClr val="66FF33"/>
                              </a:solidFill>
                              <a:latin typeface="Cambria Math" panose="02040503050406030204" pitchFamily="18" charset="0"/>
                            </a:rPr>
                          </m:ctrlPr>
                        </m:dPr>
                        <m:e>
                          <m:r>
                            <a:rPr lang="en-US" sz="2200" i="1">
                              <a:solidFill>
                                <a:srgbClr val="66FF33"/>
                              </a:solidFill>
                              <a:latin typeface="Cambria Math" panose="02040503050406030204" pitchFamily="18" charset="0"/>
                            </a:rPr>
                            <m:t>𝑥</m:t>
                          </m:r>
                        </m:e>
                      </m:d>
                      <m:r>
                        <a:rPr lang="en-US" sz="2200" b="0" i="1" smtClean="0">
                          <a:solidFill>
                            <a:srgbClr val="66FF33"/>
                          </a:solidFill>
                          <a:latin typeface="Cambria Math" panose="02040503050406030204" pitchFamily="18" charset="0"/>
                        </a:rPr>
                        <m:t>  </m:t>
                      </m:r>
                      <m:r>
                        <a:rPr lang="en-US" sz="2200" b="0" i="1" smtClean="0">
                          <a:solidFill>
                            <a:srgbClr val="FFFF00"/>
                          </a:solidFill>
                          <a:latin typeface="Cambria Math" panose="02040503050406030204" pitchFamily="18" charset="0"/>
                        </a:rPr>
                        <m:t>                                 </m:t>
                      </m:r>
                    </m:oMath>
                  </m:oMathPara>
                </a14:m>
                <a:endParaRPr lang="en-US" sz="2200" i="1" dirty="0" smtClean="0">
                  <a:solidFill>
                    <a:srgbClr val="FFFF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200" i="0">
                          <a:solidFill>
                            <a:srgbClr val="FFFF00"/>
                          </a:solidFill>
                          <a:latin typeface="Cambria Math" panose="02040503050406030204" pitchFamily="18" charset="0"/>
                        </a:rPr>
                        <m:t>=</m:t>
                      </m:r>
                      <m:nary>
                        <m:naryPr>
                          <m:chr m:val="∑"/>
                          <m:limLoc m:val="undOvr"/>
                          <m:grow m:val="on"/>
                          <m:ctrlPr>
                            <a:rPr lang="en-US" sz="2200" i="1">
                              <a:solidFill>
                                <a:srgbClr val="FFFF00"/>
                              </a:solidFill>
                              <a:latin typeface="Cambria Math" panose="02040503050406030204" pitchFamily="18" charset="0"/>
                            </a:rPr>
                          </m:ctrlPr>
                        </m:naryPr>
                        <m:sub>
                          <m:r>
                            <a:rPr lang="en-US" sz="2200" i="1">
                              <a:solidFill>
                                <a:srgbClr val="FFFF00"/>
                              </a:solidFill>
                              <a:latin typeface="Cambria Math" panose="02040503050406030204" pitchFamily="18" charset="0"/>
                            </a:rPr>
                            <m:t>𝑖</m:t>
                          </m:r>
                          <m:r>
                            <a:rPr lang="en-US" sz="2200" i="0">
                              <a:solidFill>
                                <a:srgbClr val="FFFF00"/>
                              </a:solidFill>
                              <a:latin typeface="Cambria Math" panose="02040503050406030204" pitchFamily="18" charset="0"/>
                            </a:rPr>
                            <m:t>=0</m:t>
                          </m:r>
                        </m:sub>
                        <m:sup>
                          <m:r>
                            <a:rPr lang="en-US" sz="2200" i="1">
                              <a:solidFill>
                                <a:srgbClr val="FFFF00"/>
                              </a:solidFill>
                              <a:latin typeface="Cambria Math" panose="02040503050406030204" pitchFamily="18" charset="0"/>
                            </a:rPr>
                            <m:t>𝑛</m:t>
                          </m:r>
                        </m:sup>
                        <m:e>
                          <m:d>
                            <m:dPr>
                              <m:ctrlPr>
                                <a:rPr lang="en-US" sz="2200" i="1">
                                  <a:solidFill>
                                    <a:srgbClr val="FFFF00"/>
                                  </a:solidFill>
                                  <a:latin typeface="Cambria Math" panose="02040503050406030204" pitchFamily="18" charset="0"/>
                                </a:rPr>
                              </m:ctrlPr>
                            </m:dPr>
                            <m:e>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𝑎</m:t>
                                  </m:r>
                                </m:e>
                                <m:sub>
                                  <m:r>
                                    <a:rPr lang="en-US" sz="2200" i="1">
                                      <a:solidFill>
                                        <a:srgbClr val="FFFF00"/>
                                      </a:solidFill>
                                      <a:latin typeface="Cambria Math" panose="02040503050406030204" pitchFamily="18" charset="0"/>
                                    </a:rPr>
                                    <m:t>𝑖</m:t>
                                  </m:r>
                                </m:sub>
                              </m:sSub>
                              <m:r>
                                <a:rPr lang="en-US" sz="2200" i="0">
                                  <a:solidFill>
                                    <a:srgbClr val="FFFF00"/>
                                  </a:solidFill>
                                  <a:latin typeface="Cambria Math" panose="02040503050406030204" pitchFamily="18" charset="0"/>
                                </a:rPr>
                                <m:t>+</m:t>
                              </m:r>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𝑏</m:t>
                                  </m:r>
                                </m:e>
                                <m:sub>
                                  <m:r>
                                    <a:rPr lang="en-US" sz="2200" i="1">
                                      <a:solidFill>
                                        <a:srgbClr val="FFFF00"/>
                                      </a:solidFill>
                                      <a:latin typeface="Cambria Math" panose="02040503050406030204" pitchFamily="18" charset="0"/>
                                    </a:rPr>
                                    <m:t>𝑖</m:t>
                                  </m:r>
                                </m:sub>
                              </m:sSub>
                            </m:e>
                          </m:d>
                          <m:sSup>
                            <m:sSupPr>
                              <m:ctrlPr>
                                <a:rPr lang="en-US" sz="2200" i="1">
                                  <a:solidFill>
                                    <a:srgbClr val="FFFF00"/>
                                  </a:solidFill>
                                  <a:latin typeface="Cambria Math" panose="02040503050406030204" pitchFamily="18" charset="0"/>
                                </a:rPr>
                              </m:ctrlPr>
                            </m:sSupPr>
                            <m:e>
                              <m:r>
                                <a:rPr lang="en-US" sz="2200" i="1">
                                  <a:solidFill>
                                    <a:srgbClr val="FFFF00"/>
                                  </a:solidFill>
                                  <a:latin typeface="Cambria Math" panose="02040503050406030204" pitchFamily="18" charset="0"/>
                                </a:rPr>
                                <m:t>𝑥</m:t>
                              </m:r>
                            </m:e>
                            <m:sup>
                              <m:r>
                                <a:rPr lang="en-US" sz="2200" i="1">
                                  <a:solidFill>
                                    <a:srgbClr val="FFFF00"/>
                                  </a:solidFill>
                                  <a:latin typeface="Cambria Math" panose="02040503050406030204" pitchFamily="18" charset="0"/>
                                </a:rPr>
                                <m:t>𝑖</m:t>
                              </m:r>
                            </m:sup>
                          </m:sSup>
                        </m:e>
                      </m:nary>
                      <m:r>
                        <a:rPr lang="vi-VN" sz="2200" b="0" i="1" smtClean="0">
                          <a:solidFill>
                            <a:srgbClr val="FFFF00"/>
                          </a:solidFill>
                          <a:latin typeface="Cambria Math" panose="02040503050406030204" pitchFamily="18" charset="0"/>
                        </a:rPr>
                        <m:t>=</m:t>
                      </m:r>
                      <m:nary>
                        <m:naryPr>
                          <m:chr m:val="∑"/>
                          <m:limLoc m:val="undOvr"/>
                          <m:grow m:val="on"/>
                          <m:ctrlPr>
                            <a:rPr lang="en-US" sz="2200" i="1">
                              <a:solidFill>
                                <a:srgbClr val="FFFF00"/>
                              </a:solidFill>
                              <a:latin typeface="Cambria Math" panose="02040503050406030204" pitchFamily="18" charset="0"/>
                            </a:rPr>
                          </m:ctrlPr>
                        </m:naryPr>
                        <m:sub>
                          <m:r>
                            <a:rPr lang="en-US" sz="2200" i="1">
                              <a:solidFill>
                                <a:srgbClr val="FFFF00"/>
                              </a:solidFill>
                              <a:latin typeface="Cambria Math" panose="02040503050406030204" pitchFamily="18" charset="0"/>
                            </a:rPr>
                            <m:t>𝑖</m:t>
                          </m:r>
                          <m:r>
                            <a:rPr lang="en-US" sz="2200">
                              <a:solidFill>
                                <a:srgbClr val="FFFF00"/>
                              </a:solidFill>
                              <a:latin typeface="Cambria Math" panose="02040503050406030204" pitchFamily="18" charset="0"/>
                            </a:rPr>
                            <m:t>=0</m:t>
                          </m:r>
                        </m:sub>
                        <m:sup>
                          <m:r>
                            <a:rPr lang="en-US" sz="2200" i="1">
                              <a:solidFill>
                                <a:srgbClr val="FFFF00"/>
                              </a:solidFill>
                              <a:latin typeface="Cambria Math" panose="02040503050406030204" pitchFamily="18" charset="0"/>
                            </a:rPr>
                            <m:t>𝑛</m:t>
                          </m:r>
                        </m:sup>
                        <m:e>
                          <m:d>
                            <m:dPr>
                              <m:ctrlPr>
                                <a:rPr lang="en-US" sz="2200" i="1">
                                  <a:solidFill>
                                    <a:srgbClr val="FFFF00"/>
                                  </a:solidFill>
                                  <a:latin typeface="Cambria Math" panose="02040503050406030204" pitchFamily="18" charset="0"/>
                                </a:rPr>
                              </m:ctrlPr>
                            </m:dPr>
                            <m:e>
                              <m:sSub>
                                <m:sSubPr>
                                  <m:ctrlPr>
                                    <a:rPr lang="en-US" sz="2200" i="1" smtClean="0">
                                      <a:solidFill>
                                        <a:srgbClr val="FFFF00"/>
                                      </a:solidFill>
                                      <a:latin typeface="Cambria Math" panose="02040503050406030204" pitchFamily="18" charset="0"/>
                                    </a:rPr>
                                  </m:ctrlPr>
                                </m:sSubPr>
                                <m:e>
                                  <m:r>
                                    <m:rPr>
                                      <m:sty m:val="p"/>
                                    </m:rPr>
                                    <a:rPr lang="vi-VN" sz="2200" i="1">
                                      <a:solidFill>
                                        <a:srgbClr val="FFFF00"/>
                                      </a:solidFill>
                                      <a:latin typeface="Cambria Math" panose="02040503050406030204" pitchFamily="18" charset="0"/>
                                    </a:rPr>
                                    <m:t>c</m:t>
                                  </m:r>
                                </m:e>
                                <m:sub>
                                  <m:r>
                                    <a:rPr lang="en-US" sz="2200" i="1">
                                      <a:solidFill>
                                        <a:srgbClr val="FFFF00"/>
                                      </a:solidFill>
                                      <a:latin typeface="Cambria Math" panose="02040503050406030204" pitchFamily="18" charset="0"/>
                                    </a:rPr>
                                    <m:t>𝑖</m:t>
                                  </m:r>
                                </m:sub>
                              </m:sSub>
                            </m:e>
                          </m:d>
                          <m:sSup>
                            <m:sSupPr>
                              <m:ctrlPr>
                                <a:rPr lang="en-US" sz="2200" i="1">
                                  <a:solidFill>
                                    <a:srgbClr val="FFFF00"/>
                                  </a:solidFill>
                                  <a:latin typeface="Cambria Math" panose="02040503050406030204" pitchFamily="18" charset="0"/>
                                </a:rPr>
                              </m:ctrlPr>
                            </m:sSupPr>
                            <m:e>
                              <m:r>
                                <a:rPr lang="en-US" sz="2200" i="1">
                                  <a:solidFill>
                                    <a:srgbClr val="FFFF00"/>
                                  </a:solidFill>
                                  <a:latin typeface="Cambria Math" panose="02040503050406030204" pitchFamily="18" charset="0"/>
                                </a:rPr>
                                <m:t>𝑥</m:t>
                              </m:r>
                            </m:e>
                            <m:sup>
                              <m:r>
                                <a:rPr lang="en-US" sz="2200" i="1">
                                  <a:solidFill>
                                    <a:srgbClr val="FFFF00"/>
                                  </a:solidFill>
                                  <a:latin typeface="Cambria Math" panose="02040503050406030204" pitchFamily="18" charset="0"/>
                                </a:rPr>
                                <m:t>𝑖</m:t>
                              </m:r>
                            </m:sup>
                          </m:sSup>
                        </m:e>
                      </m:nary>
                    </m:oMath>
                  </m:oMathPara>
                </a14:m>
                <a:endParaRPr lang="en-US" sz="2200" dirty="0">
                  <a:solidFill>
                    <a:srgbClr val="FFFF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017950" y="3295962"/>
                <a:ext cx="4907280" cy="1355371"/>
              </a:xfrm>
              <a:prstGeom prst="rect">
                <a:avLst/>
              </a:prstGeom>
              <a:blipFill rotWithShape="0">
                <a:blip r:embed="rId6"/>
                <a:stretch>
                  <a:fillRect/>
                </a:stretch>
              </a:blipFill>
              <a:ln>
                <a:solidFill>
                  <a:srgbClr val="FFFF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111469" y="4948196"/>
                <a:ext cx="5095771" cy="1520866"/>
              </a:xfrm>
              <a:prstGeom prst="rect">
                <a:avLst/>
              </a:prstGeom>
              <a:ln>
                <a:solidFill>
                  <a:srgbClr val="FFFF00"/>
                </a:solidFill>
              </a:ln>
            </p:spPr>
            <p:txBody>
              <a:bodyPr wrap="square">
                <a:spAutoFit/>
              </a:bodyPr>
              <a:lstStyle/>
              <a:p>
                <a14:m>
                  <m:oMath xmlns:m="http://schemas.openxmlformats.org/officeDocument/2006/math">
                    <m:r>
                      <a:rPr lang="en-US" sz="2200" i="1" smtClean="0">
                        <a:solidFill>
                          <a:srgbClr val="66FF33"/>
                        </a:solidFill>
                        <a:latin typeface="Cambria Math" panose="02040503050406030204" pitchFamily="18" charset="0"/>
                      </a:rPr>
                      <m:t>𝑐</m:t>
                    </m:r>
                    <m:d>
                      <m:dPr>
                        <m:ctrlPr>
                          <a:rPr lang="en-US" sz="2200" i="1">
                            <a:solidFill>
                              <a:srgbClr val="66FF33"/>
                            </a:solidFill>
                            <a:latin typeface="Cambria Math" panose="02040503050406030204" pitchFamily="18" charset="0"/>
                          </a:rPr>
                        </m:ctrlPr>
                      </m:dPr>
                      <m:e>
                        <m:r>
                          <a:rPr lang="en-US" sz="2200" i="1">
                            <a:solidFill>
                              <a:srgbClr val="66FF33"/>
                            </a:solidFill>
                            <a:latin typeface="Cambria Math" panose="02040503050406030204" pitchFamily="18" charset="0"/>
                          </a:rPr>
                          <m:t>𝑥</m:t>
                        </m:r>
                      </m:e>
                    </m:d>
                    <m:r>
                      <a:rPr lang="en-US" sz="2200">
                        <a:solidFill>
                          <a:srgbClr val="66FF33"/>
                        </a:solidFill>
                        <a:latin typeface="Cambria Math" panose="02040503050406030204" pitchFamily="18" charset="0"/>
                      </a:rPr>
                      <m:t>=</m:t>
                    </m:r>
                    <m:r>
                      <a:rPr lang="en-US" sz="2200" i="1">
                        <a:solidFill>
                          <a:srgbClr val="66FF33"/>
                        </a:solidFill>
                        <a:latin typeface="Cambria Math" panose="02040503050406030204" pitchFamily="18" charset="0"/>
                      </a:rPr>
                      <m:t>𝑓</m:t>
                    </m:r>
                    <m:d>
                      <m:dPr>
                        <m:ctrlPr>
                          <a:rPr lang="en-US" sz="2200" i="1">
                            <a:solidFill>
                              <a:srgbClr val="66FF33"/>
                            </a:solidFill>
                            <a:latin typeface="Cambria Math" panose="02040503050406030204" pitchFamily="18" charset="0"/>
                          </a:rPr>
                        </m:ctrlPr>
                      </m:dPr>
                      <m:e>
                        <m:r>
                          <a:rPr lang="en-US" sz="2200" i="1">
                            <a:solidFill>
                              <a:srgbClr val="66FF33"/>
                            </a:solidFill>
                            <a:latin typeface="Cambria Math" panose="02040503050406030204" pitchFamily="18" charset="0"/>
                          </a:rPr>
                          <m:t>𝑥</m:t>
                        </m:r>
                      </m:e>
                    </m:d>
                    <m:r>
                      <a:rPr lang="en-US" sz="2200">
                        <a:solidFill>
                          <a:srgbClr val="66FF33"/>
                        </a:solidFill>
                        <a:latin typeface="Cambria Math" panose="02040503050406030204" pitchFamily="18" charset="0"/>
                      </a:rPr>
                      <m:t>∗</m:t>
                    </m:r>
                    <m:r>
                      <a:rPr lang="en-US" sz="2200" i="1">
                        <a:solidFill>
                          <a:srgbClr val="66FF33"/>
                        </a:solidFill>
                        <a:latin typeface="Cambria Math" panose="02040503050406030204" pitchFamily="18" charset="0"/>
                      </a:rPr>
                      <m:t>𝑔</m:t>
                    </m:r>
                    <m:d>
                      <m:dPr>
                        <m:ctrlPr>
                          <a:rPr lang="en-US" sz="2200" i="1">
                            <a:solidFill>
                              <a:srgbClr val="66FF33"/>
                            </a:solidFill>
                            <a:latin typeface="Cambria Math" panose="02040503050406030204" pitchFamily="18" charset="0"/>
                          </a:rPr>
                        </m:ctrlPr>
                      </m:dPr>
                      <m:e>
                        <m:r>
                          <a:rPr lang="en-US" sz="2200" i="1">
                            <a:solidFill>
                              <a:srgbClr val="66FF33"/>
                            </a:solidFill>
                            <a:latin typeface="Cambria Math" panose="02040503050406030204" pitchFamily="18" charset="0"/>
                          </a:rPr>
                          <m:t>𝑥</m:t>
                        </m:r>
                      </m:e>
                    </m:d>
                  </m:oMath>
                </a14:m>
                <a:r>
                  <a:rPr lang="en-US" sz="2200" i="1" dirty="0" smtClean="0">
                    <a:solidFill>
                      <a:srgbClr val="FFFF00"/>
                    </a:solidFill>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lang="en-US" sz="2200">
                          <a:solidFill>
                            <a:srgbClr val="FFFF00"/>
                          </a:solidFill>
                          <a:latin typeface="Cambria Math" panose="02040503050406030204" pitchFamily="18" charset="0"/>
                        </a:rPr>
                        <m:t>=</m:t>
                      </m:r>
                      <m:d>
                        <m:dPr>
                          <m:ctrlPr>
                            <a:rPr lang="en-US" sz="2200" i="1">
                              <a:solidFill>
                                <a:srgbClr val="FFFF00"/>
                              </a:solidFill>
                              <a:latin typeface="Cambria Math" panose="02040503050406030204" pitchFamily="18" charset="0"/>
                            </a:rPr>
                          </m:ctrlPr>
                        </m:dPr>
                        <m:e>
                          <m:nary>
                            <m:naryPr>
                              <m:chr m:val="∑"/>
                              <m:limLoc m:val="undOvr"/>
                              <m:grow m:val="on"/>
                              <m:ctrlPr>
                                <a:rPr lang="en-US" sz="2200" i="1">
                                  <a:solidFill>
                                    <a:srgbClr val="FFFF00"/>
                                  </a:solidFill>
                                  <a:latin typeface="Cambria Math" panose="02040503050406030204" pitchFamily="18" charset="0"/>
                                </a:rPr>
                              </m:ctrlPr>
                            </m:naryPr>
                            <m:sub>
                              <m:r>
                                <a:rPr lang="en-US" sz="2200" i="1">
                                  <a:solidFill>
                                    <a:srgbClr val="FFFF00"/>
                                  </a:solidFill>
                                  <a:latin typeface="Cambria Math" panose="02040503050406030204" pitchFamily="18" charset="0"/>
                                </a:rPr>
                                <m:t>𝑖</m:t>
                              </m:r>
                              <m:r>
                                <a:rPr lang="en-US" sz="2200">
                                  <a:solidFill>
                                    <a:srgbClr val="FFFF00"/>
                                  </a:solidFill>
                                  <a:latin typeface="Cambria Math" panose="02040503050406030204" pitchFamily="18" charset="0"/>
                                </a:rPr>
                                <m:t>=0</m:t>
                              </m:r>
                            </m:sub>
                            <m:sup>
                              <m:r>
                                <a:rPr lang="en-US" sz="2200" i="1">
                                  <a:solidFill>
                                    <a:srgbClr val="FFFF00"/>
                                  </a:solidFill>
                                  <a:latin typeface="Cambria Math" panose="02040503050406030204" pitchFamily="18" charset="0"/>
                                </a:rPr>
                                <m:t>𝑛</m:t>
                              </m:r>
                              <m:r>
                                <a:rPr lang="en-US" sz="2200">
                                  <a:solidFill>
                                    <a:srgbClr val="FFFF00"/>
                                  </a:solidFill>
                                  <a:latin typeface="Cambria Math" panose="02040503050406030204" pitchFamily="18" charset="0"/>
                                </a:rPr>
                                <m:t>−1</m:t>
                              </m:r>
                            </m:sup>
                            <m:e>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𝑎</m:t>
                                  </m:r>
                                </m:e>
                                <m:sub>
                                  <m:r>
                                    <a:rPr lang="en-US" sz="2200" i="1">
                                      <a:solidFill>
                                        <a:srgbClr val="FFFF00"/>
                                      </a:solidFill>
                                      <a:latin typeface="Cambria Math" panose="02040503050406030204" pitchFamily="18" charset="0"/>
                                    </a:rPr>
                                    <m:t>𝑖</m:t>
                                  </m:r>
                                </m:sub>
                              </m:sSub>
                              <m:sSup>
                                <m:sSupPr>
                                  <m:ctrlPr>
                                    <a:rPr lang="en-US" sz="2200" i="1">
                                      <a:solidFill>
                                        <a:srgbClr val="FFFF00"/>
                                      </a:solidFill>
                                      <a:latin typeface="Cambria Math" panose="02040503050406030204" pitchFamily="18" charset="0"/>
                                    </a:rPr>
                                  </m:ctrlPr>
                                </m:sSupPr>
                                <m:e>
                                  <m:r>
                                    <a:rPr lang="en-US" sz="2200" i="1">
                                      <a:solidFill>
                                        <a:srgbClr val="FFFF00"/>
                                      </a:solidFill>
                                      <a:latin typeface="Cambria Math" panose="02040503050406030204" pitchFamily="18" charset="0"/>
                                    </a:rPr>
                                    <m:t>𝑥</m:t>
                                  </m:r>
                                </m:e>
                                <m:sup>
                                  <m:r>
                                    <a:rPr lang="en-US" sz="2200" i="1">
                                      <a:solidFill>
                                        <a:srgbClr val="FFFF00"/>
                                      </a:solidFill>
                                      <a:latin typeface="Cambria Math" panose="02040503050406030204" pitchFamily="18" charset="0"/>
                                    </a:rPr>
                                    <m:t>𝑖</m:t>
                                  </m:r>
                                </m:sup>
                              </m:sSup>
                            </m:e>
                          </m:nary>
                        </m:e>
                      </m:d>
                      <m:d>
                        <m:dPr>
                          <m:ctrlPr>
                            <a:rPr lang="en-US" sz="2200" i="1">
                              <a:solidFill>
                                <a:srgbClr val="FFFF00"/>
                              </a:solidFill>
                              <a:latin typeface="Cambria Math" panose="02040503050406030204" pitchFamily="18" charset="0"/>
                            </a:rPr>
                          </m:ctrlPr>
                        </m:dPr>
                        <m:e>
                          <m:nary>
                            <m:naryPr>
                              <m:chr m:val="∑"/>
                              <m:limLoc m:val="undOvr"/>
                              <m:grow m:val="on"/>
                              <m:ctrlPr>
                                <a:rPr lang="en-US" sz="2200" i="1">
                                  <a:solidFill>
                                    <a:srgbClr val="FFFF00"/>
                                  </a:solidFill>
                                  <a:latin typeface="Cambria Math" panose="02040503050406030204" pitchFamily="18" charset="0"/>
                                </a:rPr>
                              </m:ctrlPr>
                            </m:naryPr>
                            <m:sub>
                              <m:r>
                                <a:rPr lang="en-US" sz="2200" i="1">
                                  <a:solidFill>
                                    <a:srgbClr val="FFFF00"/>
                                  </a:solidFill>
                                  <a:latin typeface="Cambria Math" panose="02040503050406030204" pitchFamily="18" charset="0"/>
                                </a:rPr>
                                <m:t>𝑖</m:t>
                              </m:r>
                              <m:r>
                                <a:rPr lang="en-US" sz="2200">
                                  <a:solidFill>
                                    <a:srgbClr val="FFFF00"/>
                                  </a:solidFill>
                                  <a:latin typeface="Cambria Math" panose="02040503050406030204" pitchFamily="18" charset="0"/>
                                </a:rPr>
                                <m:t>=0</m:t>
                              </m:r>
                            </m:sub>
                            <m:sup>
                              <m:r>
                                <a:rPr lang="en-US" sz="2200" i="1">
                                  <a:solidFill>
                                    <a:srgbClr val="FFFF00"/>
                                  </a:solidFill>
                                  <a:latin typeface="Cambria Math" panose="02040503050406030204" pitchFamily="18" charset="0"/>
                                </a:rPr>
                                <m:t>𝑛</m:t>
                              </m:r>
                              <m:r>
                                <a:rPr lang="en-US" sz="2200">
                                  <a:solidFill>
                                    <a:srgbClr val="FFFF00"/>
                                  </a:solidFill>
                                  <a:latin typeface="Cambria Math" panose="02040503050406030204" pitchFamily="18" charset="0"/>
                                </a:rPr>
                                <m:t>−1</m:t>
                              </m:r>
                            </m:sup>
                            <m:e>
                              <m:sSub>
                                <m:sSubPr>
                                  <m:ctrlPr>
                                    <a:rPr lang="en-US" sz="2200" i="1">
                                      <a:solidFill>
                                        <a:srgbClr val="FFFF00"/>
                                      </a:solidFill>
                                      <a:latin typeface="Cambria Math" panose="02040503050406030204" pitchFamily="18" charset="0"/>
                                    </a:rPr>
                                  </m:ctrlPr>
                                </m:sSubPr>
                                <m:e>
                                  <m:r>
                                    <a:rPr lang="en-US" sz="2200" i="1">
                                      <a:solidFill>
                                        <a:srgbClr val="FFFF00"/>
                                      </a:solidFill>
                                      <a:latin typeface="Cambria Math" panose="02040503050406030204" pitchFamily="18" charset="0"/>
                                    </a:rPr>
                                    <m:t>𝑏</m:t>
                                  </m:r>
                                </m:e>
                                <m:sub>
                                  <m:r>
                                    <a:rPr lang="en-US" sz="2200" i="1">
                                      <a:solidFill>
                                        <a:srgbClr val="FFFF00"/>
                                      </a:solidFill>
                                      <a:latin typeface="Cambria Math" panose="02040503050406030204" pitchFamily="18" charset="0"/>
                                    </a:rPr>
                                    <m:t>𝑖</m:t>
                                  </m:r>
                                </m:sub>
                              </m:sSub>
                              <m:sSup>
                                <m:sSupPr>
                                  <m:ctrlPr>
                                    <a:rPr lang="en-US" sz="2200" i="1">
                                      <a:solidFill>
                                        <a:srgbClr val="FFFF00"/>
                                      </a:solidFill>
                                      <a:latin typeface="Cambria Math" panose="02040503050406030204" pitchFamily="18" charset="0"/>
                                    </a:rPr>
                                  </m:ctrlPr>
                                </m:sSupPr>
                                <m:e>
                                  <m:r>
                                    <a:rPr lang="en-US" sz="2200" i="1">
                                      <a:solidFill>
                                        <a:srgbClr val="FFFF00"/>
                                      </a:solidFill>
                                      <a:latin typeface="Cambria Math" panose="02040503050406030204" pitchFamily="18" charset="0"/>
                                    </a:rPr>
                                    <m:t>𝑥</m:t>
                                  </m:r>
                                </m:e>
                                <m:sup>
                                  <m:r>
                                    <a:rPr lang="en-US" sz="2200" i="1">
                                      <a:solidFill>
                                        <a:srgbClr val="FFFF00"/>
                                      </a:solidFill>
                                      <a:latin typeface="Cambria Math" panose="02040503050406030204" pitchFamily="18" charset="0"/>
                                    </a:rPr>
                                    <m:t>𝑖</m:t>
                                  </m:r>
                                </m:sup>
                              </m:sSup>
                            </m:e>
                          </m:nary>
                        </m:e>
                      </m:d>
                      <m:r>
                        <m:rPr>
                          <m:sty m:val="p"/>
                        </m:rPr>
                        <a:rPr lang="en-US" sz="2200">
                          <a:solidFill>
                            <a:srgbClr val="FFFF00"/>
                          </a:solidFill>
                          <a:latin typeface="Cambria Math" panose="02040503050406030204" pitchFamily="18" charset="0"/>
                        </a:rPr>
                        <m:t>mod</m:t>
                      </m:r>
                      <m:sSup>
                        <m:sSupPr>
                          <m:ctrlPr>
                            <a:rPr lang="en-US" sz="2200" i="1">
                              <a:solidFill>
                                <a:srgbClr val="FFFF00"/>
                              </a:solidFill>
                              <a:latin typeface="Cambria Math" panose="02040503050406030204" pitchFamily="18" charset="0"/>
                            </a:rPr>
                          </m:ctrlPr>
                        </m:sSupPr>
                        <m:e>
                          <m:r>
                            <a:rPr lang="en-US" sz="2200" i="1">
                              <a:solidFill>
                                <a:srgbClr val="FFFF00"/>
                              </a:solidFill>
                              <a:latin typeface="Cambria Math" panose="02040503050406030204" pitchFamily="18" charset="0"/>
                            </a:rPr>
                            <m:t>𝑥</m:t>
                          </m:r>
                        </m:e>
                        <m:sup>
                          <m:r>
                            <a:rPr lang="en-US" sz="2200" i="1">
                              <a:solidFill>
                                <a:srgbClr val="FFFF00"/>
                              </a:solidFill>
                              <a:latin typeface="Cambria Math" panose="02040503050406030204" pitchFamily="18" charset="0"/>
                            </a:rPr>
                            <m:t>𝑛</m:t>
                          </m:r>
                        </m:sup>
                      </m:sSup>
                      <m:r>
                        <a:rPr lang="en-US" sz="2200">
                          <a:solidFill>
                            <a:srgbClr val="FFFF00"/>
                          </a:solidFill>
                          <a:latin typeface="Cambria Math" panose="02040503050406030204" pitchFamily="18" charset="0"/>
                        </a:rPr>
                        <m:t>+1</m:t>
                      </m:r>
                    </m:oMath>
                  </m:oMathPara>
                </a14:m>
                <a:endParaRPr lang="en-US" sz="2200" dirty="0">
                  <a:solidFill>
                    <a:srgbClr val="FFFF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7111469" y="4948196"/>
                <a:ext cx="5095771" cy="1520866"/>
              </a:xfrm>
              <a:prstGeom prst="rect">
                <a:avLst/>
              </a:prstGeom>
              <a:blipFill rotWithShape="0">
                <a:blip r:embed="rId7"/>
                <a:stretch>
                  <a:fillRect/>
                </a:stretch>
              </a:blipFill>
              <a:ln>
                <a:solidFill>
                  <a:srgbClr val="FFFF00"/>
                </a:solidFill>
              </a:ln>
            </p:spPr>
            <p:txBody>
              <a:bodyPr/>
              <a:lstStyle/>
              <a:p>
                <a:r>
                  <a:rPr lang="en-US">
                    <a:noFill/>
                  </a:rPr>
                  <a:t> </a:t>
                </a:r>
              </a:p>
            </p:txBody>
          </p:sp>
        </mc:Fallback>
      </mc:AlternateContent>
      <p:sp>
        <p:nvSpPr>
          <p:cNvPr id="8" name="Right Arrow 7"/>
          <p:cNvSpPr/>
          <p:nvPr/>
        </p:nvSpPr>
        <p:spPr>
          <a:xfrm rot="18189920">
            <a:off x="6284439" y="4447405"/>
            <a:ext cx="628961" cy="307087"/>
          </a:xfrm>
          <a:prstGeom prst="rightArrow">
            <a:avLst>
              <a:gd name="adj1" fmla="val 50000"/>
              <a:gd name="adj2" fmla="val 42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915779">
            <a:off x="6284439" y="4905778"/>
            <a:ext cx="628961" cy="307087"/>
          </a:xfrm>
          <a:prstGeom prst="rightArrow">
            <a:avLst>
              <a:gd name="adj1" fmla="val 50000"/>
              <a:gd name="adj2" fmla="val 42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a:t>
            </a:r>
            <a:r>
              <a:rPr lang="en-US" sz="3600" dirty="0" smtClean="0">
                <a:solidFill>
                  <a:srgbClr val="FFFF00"/>
                </a:solidFill>
                <a:latin typeface="Times New Roman" panose="02020603050405020304" pitchFamily="18" charset="0"/>
                <a:cs typeface="Times New Roman" panose="02020603050405020304" pitchFamily="18" charset="0"/>
              </a:rPr>
              <a:t>4 </a:t>
            </a:r>
            <a:r>
              <a:rPr lang="en-US" sz="3600" dirty="0" err="1" smtClean="0">
                <a:solidFill>
                  <a:srgbClr val="FFFF00"/>
                </a:solidFill>
                <a:latin typeface="Times New Roman" panose="02020603050405020304" pitchFamily="18" charset="0"/>
                <a:cs typeface="Times New Roman" panose="02020603050405020304" pitchFamily="18" charset="0"/>
              </a:rPr>
              <a:t>Vành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thức</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và</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định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nghĩa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mã</a:t>
            </a:r>
            <a:r>
              <a:rPr lang="en-US" sz="3600" dirty="0" smtClean="0">
                <a:solidFill>
                  <a:srgbClr val="FFFF00"/>
                </a:solidFill>
                <a:latin typeface="Times New Roman" panose="02020603050405020304" pitchFamily="18" charset="0"/>
                <a:cs typeface="Times New Roman" panose="02020603050405020304" pitchFamily="18" charset="0"/>
              </a:rPr>
              <a:t> cyclic</a:t>
            </a:r>
            <a:endParaRPr lang="vi-VN" sz="3600" dirty="0" smtClean="0">
              <a:solidFill>
                <a:srgbClr val="FFFF00"/>
              </a:solidFill>
              <a:latin typeface="Times New Roman" panose="02020603050405020304" pitchFamily="18" charset="0"/>
              <a:cs typeface="Times New Roman" panose="02020603050405020304" pitchFamily="18" charset="0"/>
            </a:endParaRPr>
          </a:p>
        </p:txBody>
      </p:sp>
      <p:cxnSp>
        <p:nvCxnSpPr>
          <p:cNvPr id="17" name="Straight Connector 16"/>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6861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7651" y="1011648"/>
                <a:ext cx="11696699" cy="5846351"/>
              </a:xfrm>
            </p:spPr>
            <p:txBody>
              <a:bodyPr>
                <a:noAutofit/>
              </a:bodyPr>
              <a:lstStyle/>
              <a:p>
                <a:pPr marL="857250" indent="-857250">
                  <a:lnSpc>
                    <a:spcPct val="100000"/>
                  </a:lnSpc>
                  <a:spcBef>
                    <a:spcPts val="600"/>
                  </a:spcBef>
                  <a:spcAft>
                    <a:spcPts val="600"/>
                  </a:spcAft>
                  <a:buNone/>
                  <a:tabLst>
                    <a:tab pos="800100" algn="l"/>
                  </a:tabLst>
                </a:pPr>
                <a:r>
                  <a:rPr lang="vi-VN" sz="2800" dirty="0">
                    <a:solidFill>
                      <a:srgbClr val="66FF33"/>
                    </a:solidFill>
                    <a:latin typeface="Times New Roman" panose="02020603050405020304" pitchFamily="18" charset="0"/>
                    <a:cs typeface="Times New Roman" panose="02020603050405020304" pitchFamily="18" charset="0"/>
                  </a:rPr>
                  <a:t>3.</a:t>
                </a:r>
                <a:r>
                  <a:rPr lang="en-US" sz="2800" dirty="0">
                    <a:solidFill>
                      <a:srgbClr val="66FF33"/>
                    </a:solidFill>
                    <a:latin typeface="Times New Roman" panose="02020603050405020304" pitchFamily="18" charset="0"/>
                    <a:cs typeface="Times New Roman" panose="02020603050405020304" pitchFamily="18" charset="0"/>
                  </a:rPr>
                  <a:t>4</a:t>
                </a:r>
                <a:r>
                  <a:rPr lang="vi-VN" sz="2800" dirty="0">
                    <a:solidFill>
                      <a:srgbClr val="66FF33"/>
                    </a:solidFill>
                    <a:latin typeface="Times New Roman" panose="02020603050405020304" pitchFamily="18" charset="0"/>
                    <a:cs typeface="Times New Roman" panose="02020603050405020304" pitchFamily="18" charset="0"/>
                  </a:rPr>
                  <a:t>.</a:t>
                </a:r>
                <a:r>
                  <a:rPr lang="en-US" sz="2800" dirty="0">
                    <a:solidFill>
                      <a:srgbClr val="66FF33"/>
                    </a:solidFill>
                    <a:latin typeface="Times New Roman" panose="02020603050405020304" pitchFamily="18" charset="0"/>
                    <a:cs typeface="Times New Roman" panose="02020603050405020304" pitchFamily="18" charset="0"/>
                  </a:rPr>
                  <a:t>1</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rPr>
                  <a:t>Vành</a:t>
                </a:r>
                <a:r>
                  <a:rPr lang="en-US" sz="2800" dirty="0" smtClean="0">
                    <a:solidFill>
                      <a:srgbClr val="66FF33"/>
                    </a:solidFill>
                    <a:latin typeface="Times New Roman" panose="02020603050405020304" pitchFamily="18" charset="0"/>
                    <a:cs typeface="Times New Roman" panose="02020603050405020304" pitchFamily="18" charset="0"/>
                  </a:rPr>
                  <a:t> </a:t>
                </a:r>
                <a:r>
                  <a:rPr lang="en-US" sz="2800" dirty="0" err="1">
                    <a:solidFill>
                      <a:srgbClr val="66FF33"/>
                    </a:solidFill>
                    <a:latin typeface="Times New Roman" panose="02020603050405020304" pitchFamily="18" charset="0"/>
                    <a:cs typeface="Times New Roman" panose="02020603050405020304" pitchFamily="18" charset="0"/>
                  </a:rPr>
                  <a:t>của</a:t>
                </a:r>
                <a:r>
                  <a:rPr lang="en-US" sz="2800" dirty="0">
                    <a:solidFill>
                      <a:srgbClr val="66FF33"/>
                    </a:solidFill>
                    <a:latin typeface="Times New Roman" panose="02020603050405020304" pitchFamily="18" charset="0"/>
                    <a:cs typeface="Times New Roman" panose="02020603050405020304" pitchFamily="18" charset="0"/>
                  </a:rPr>
                  <a:t> </a:t>
                </a:r>
                <a:r>
                  <a:rPr lang="en-US" sz="2800" dirty="0" err="1">
                    <a:solidFill>
                      <a:srgbClr val="66FF33"/>
                    </a:solidFill>
                    <a:latin typeface="Times New Roman" panose="02020603050405020304" pitchFamily="18" charset="0"/>
                    <a:cs typeface="Times New Roman" panose="02020603050405020304" pitchFamily="18" charset="0"/>
                  </a:rPr>
                  <a:t>đa</a:t>
                </a:r>
                <a:r>
                  <a:rPr lang="en-US" sz="2800" dirty="0">
                    <a:solidFill>
                      <a:srgbClr val="66FF33"/>
                    </a:solidFill>
                    <a:latin typeface="Times New Roman" panose="02020603050405020304" pitchFamily="18" charset="0"/>
                    <a:cs typeface="Times New Roman" panose="02020603050405020304" pitchFamily="18" charset="0"/>
                  </a:rPr>
                  <a:t> </a:t>
                </a:r>
                <a:r>
                  <a:rPr lang="en-US" sz="2800" dirty="0" err="1" smtClean="0">
                    <a:solidFill>
                      <a:srgbClr val="66FF33"/>
                    </a:solidFill>
                    <a:latin typeface="Times New Roman" panose="02020603050405020304" pitchFamily="18" charset="0"/>
                    <a:cs typeface="Times New Roman" panose="02020603050405020304" pitchFamily="18" charset="0"/>
                  </a:rPr>
                  <a:t>thức</a:t>
                </a:r>
                <a:r>
                  <a:rPr lang="vi-VN" sz="2400" dirty="0" smtClean="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0" indent="0">
                  <a:lnSpc>
                    <a:spcPct val="100000"/>
                  </a:lnSpc>
                  <a:spcBef>
                    <a:spcPts val="600"/>
                  </a:spcBef>
                  <a:spcAft>
                    <a:spcPts val="600"/>
                  </a:spcAft>
                  <a:buNone/>
                  <a:tabLst>
                    <a:tab pos="800100" algn="l"/>
                  </a:tabLst>
                </a:pPr>
                <a:r>
                  <a:rPr lang="en-US" sz="2400" dirty="0" smtClean="0">
                    <a:latin typeface="Times New Roman" panose="02020603050405020304" pitchFamily="18" charset="0"/>
                    <a:cs typeface="Times New Roman" panose="02020603050405020304" pitchFamily="18" charset="0"/>
                  </a:rPr>
                  <a:t>Cho </a:t>
                </a:r>
                <a:r>
                  <a:rPr lang="vi-VN" sz="2400" dirty="0" smtClean="0">
                    <a:latin typeface="Times New Roman" panose="02020603050405020304" pitchFamily="18" charset="0"/>
                    <a:cs typeface="Times New Roman" panose="02020603050405020304" pitchFamily="18" charset="0"/>
                  </a:rPr>
                  <a:t>đa thức: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a:latin typeface="Cambria Math" panose="02040503050406030204" pitchFamily="18" charset="0"/>
                      </a:rPr>
                      <m:t>=</m:t>
                    </m:r>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a:latin typeface="Cambria Math" panose="02040503050406030204" pitchFamily="18" charset="0"/>
                          </a:rPr>
                          <m:t>=0</m:t>
                        </m:r>
                      </m:sub>
                      <m:sup>
                        <m:r>
                          <a:rPr lang="en-US" sz="2400" i="1">
                            <a:latin typeface="Cambria Math" panose="02040503050406030204" pitchFamily="18" charset="0"/>
                          </a:rPr>
                          <m:t>𝑛</m:t>
                        </m:r>
                        <m:r>
                          <a:rPr lang="en-US" sz="240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𝑖</m:t>
                            </m:r>
                          </m:sup>
                        </m:sSup>
                      </m:e>
                    </m:nary>
                  </m:oMath>
                </a14:m>
                <a:r>
                  <a:rPr lang="en-US" sz="2400" dirty="0" smtClean="0"/>
                  <a:t>, </a:t>
                </a:r>
                <a14:m>
                  <m:oMath xmlns:m="http://schemas.openxmlformats.org/officeDocument/2006/math">
                    <m:r>
                      <a:rPr lang="en-US" sz="2400" i="1">
                        <a:solidFill>
                          <a:srgbClr val="66FF33"/>
                        </a:solidFill>
                        <a:latin typeface="Cambria Math" panose="02040503050406030204" pitchFamily="18" charset="0"/>
                      </a:rPr>
                      <m:t>𝑎</m:t>
                    </m:r>
                    <m:r>
                      <a:rPr lang="en-US" sz="2400">
                        <a:solidFill>
                          <a:schemeClr val="tx1">
                            <a:lumMod val="95000"/>
                          </a:schemeClr>
                        </a:solidFill>
                        <a:latin typeface="Cambria Math" panose="02040503050406030204" pitchFamily="18" charset="0"/>
                      </a:rPr>
                      <m:t>=</m:t>
                    </m:r>
                    <m:d>
                      <m:dPr>
                        <m:ctrlPr>
                          <a:rPr lang="en-US" sz="2400" i="1">
                            <a:solidFill>
                              <a:schemeClr val="tx1">
                                <a:lumMod val="95000"/>
                              </a:schemeClr>
                            </a:solidFill>
                            <a:latin typeface="Cambria Math" panose="02040503050406030204" pitchFamily="18" charset="0"/>
                          </a:rPr>
                        </m:ctrlPr>
                      </m:dPr>
                      <m:e>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𝑎</m:t>
                            </m:r>
                          </m:e>
                          <m:sub>
                            <m:r>
                              <a:rPr lang="en-US" sz="2400">
                                <a:solidFill>
                                  <a:srgbClr val="66FF33"/>
                                </a:solidFill>
                                <a:latin typeface="Cambria Math" panose="02040503050406030204" pitchFamily="18" charset="0"/>
                              </a:rPr>
                              <m:t>0</m:t>
                            </m:r>
                          </m:sub>
                        </m:sSub>
                        <m:r>
                          <a:rPr lang="en-US" sz="2400">
                            <a:solidFill>
                              <a:schemeClr val="tx1">
                                <a:lumMod val="95000"/>
                              </a:schemeClr>
                            </a:solidFill>
                            <a:latin typeface="Cambria Math" panose="02040503050406030204" pitchFamily="18" charset="0"/>
                          </a:rPr>
                          <m:t>,</m:t>
                        </m:r>
                        <m:sSub>
                          <m:sSubPr>
                            <m:ctrlPr>
                              <a:rPr lang="en-US" sz="2400" i="1">
                                <a:solidFill>
                                  <a:schemeClr val="tx1">
                                    <a:lumMod val="95000"/>
                                  </a:schemeClr>
                                </a:solidFill>
                                <a:latin typeface="Cambria Math" panose="02040503050406030204" pitchFamily="18" charset="0"/>
                              </a:rPr>
                            </m:ctrlPr>
                          </m:sSubPr>
                          <m:e>
                            <m:r>
                              <a:rPr lang="en-US" sz="2400" i="1">
                                <a:solidFill>
                                  <a:schemeClr val="tx1">
                                    <a:lumMod val="95000"/>
                                  </a:schemeClr>
                                </a:solidFill>
                                <a:latin typeface="Cambria Math" panose="02040503050406030204" pitchFamily="18" charset="0"/>
                              </a:rPr>
                              <m:t>𝑎</m:t>
                            </m:r>
                          </m:e>
                          <m:sub>
                            <m:r>
                              <a:rPr lang="en-US" sz="2400">
                                <a:solidFill>
                                  <a:schemeClr val="tx1">
                                    <a:lumMod val="95000"/>
                                  </a:schemeClr>
                                </a:solidFill>
                                <a:latin typeface="Cambria Math" panose="02040503050406030204" pitchFamily="18" charset="0"/>
                              </a:rPr>
                              <m:t>1</m:t>
                            </m:r>
                          </m:sub>
                        </m:sSub>
                        <m:r>
                          <a:rPr lang="en-US" sz="2400">
                            <a:solidFill>
                              <a:schemeClr val="tx1">
                                <a:lumMod val="95000"/>
                              </a:schemeClr>
                            </a:solidFill>
                            <a:latin typeface="Cambria Math" panose="02040503050406030204" pitchFamily="18" charset="0"/>
                          </a:rPr>
                          <m:t>,...,</m:t>
                        </m:r>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𝑎</m:t>
                            </m:r>
                          </m:e>
                          <m:sub>
                            <m:r>
                              <a:rPr lang="en-US" sz="2400" i="1">
                                <a:solidFill>
                                  <a:srgbClr val="66FF33"/>
                                </a:solidFill>
                                <a:latin typeface="Cambria Math" panose="02040503050406030204" pitchFamily="18" charset="0"/>
                              </a:rPr>
                              <m:t>𝑛</m:t>
                            </m:r>
                            <m:r>
                              <a:rPr lang="en-US" sz="2400">
                                <a:solidFill>
                                  <a:srgbClr val="66FF33"/>
                                </a:solidFill>
                                <a:latin typeface="Cambria Math" panose="02040503050406030204" pitchFamily="18" charset="0"/>
                              </a:rPr>
                              <m:t>−1</m:t>
                            </m:r>
                          </m:sub>
                        </m:sSub>
                      </m:e>
                    </m:d>
                  </m:oMath>
                </a14:m>
                <a:endParaRPr lang="en-US" sz="2400" dirty="0">
                  <a:solidFill>
                    <a:schemeClr val="tx1">
                      <a:lumMod val="95000"/>
                    </a:schemeClr>
                  </a:solidFill>
                </a:endParaRPr>
              </a:p>
              <a:p>
                <a:pPr marL="346075" indent="-346075">
                  <a:lnSpc>
                    <a:spcPct val="100000"/>
                  </a:lnSpc>
                  <a:spcBef>
                    <a:spcPts val="600"/>
                  </a:spcBef>
                  <a:spcAft>
                    <a:spcPts val="600"/>
                  </a:spcAft>
                  <a:buFont typeface="Wingdings" panose="05000000000000000000" pitchFamily="2" charset="2"/>
                  <a:buChar char="v"/>
                  <a:tabLst>
                    <a:tab pos="800100" algn="l"/>
                  </a:tabLst>
                </a:pPr>
                <a:r>
                  <a:rPr lang="vi-VN" sz="2400" i="1" dirty="0" smtClean="0">
                    <a:solidFill>
                      <a:srgbClr val="66FF33"/>
                    </a:solidFill>
                    <a:latin typeface="Times New Roman" panose="02020603050405020304" pitchFamily="18" charset="0"/>
                    <a:cs typeface="Times New Roman" panose="02020603050405020304" pitchFamily="18" charset="0"/>
                  </a:rPr>
                  <a:t>Phép </a:t>
                </a:r>
                <a:r>
                  <a:rPr lang="en-US" sz="2400" i="1" dirty="0" err="1" smtClean="0">
                    <a:solidFill>
                      <a:srgbClr val="66FF33"/>
                    </a:solidFill>
                    <a:latin typeface="Times New Roman" panose="02020603050405020304" pitchFamily="18" charset="0"/>
                    <a:cs typeface="Times New Roman" panose="02020603050405020304" pitchFamily="18" charset="0"/>
                  </a:rPr>
                  <a:t>dịch</a:t>
                </a:r>
                <a:r>
                  <a:rPr lang="en-US" sz="2400" i="1" dirty="0" smtClean="0">
                    <a:solidFill>
                      <a:srgbClr val="66FF33"/>
                    </a:solidFill>
                    <a:latin typeface="Times New Roman" panose="02020603050405020304" pitchFamily="18" charset="0"/>
                    <a:cs typeface="Times New Roman" panose="02020603050405020304" pitchFamily="18" charset="0"/>
                  </a:rPr>
                  <a:t> </a:t>
                </a:r>
                <a:r>
                  <a:rPr lang="en-US" sz="2400" i="1" dirty="0" err="1" smtClean="0">
                    <a:solidFill>
                      <a:srgbClr val="66FF33"/>
                    </a:solidFill>
                    <a:latin typeface="Times New Roman" panose="02020603050405020304" pitchFamily="18" charset="0"/>
                    <a:cs typeface="Times New Roman" panose="02020603050405020304" pitchFamily="18" charset="0"/>
                  </a:rPr>
                  <a:t>vòng</a:t>
                </a:r>
                <a:r>
                  <a:rPr lang="vi-VN" sz="2400" i="1"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690563" indent="-355600">
                  <a:buFont typeface="Wingdings" panose="05000000000000000000" pitchFamily="2" charset="2"/>
                  <a:buChar char="§"/>
                </a:pPr>
                <a:r>
                  <a:rPr lang="en-US" sz="2400" dirty="0" err="1" smtClean="0">
                    <a:latin typeface="Times New Roman" panose="02020603050405020304" pitchFamily="18" charset="0"/>
                    <a:cs typeface="Times New Roman" panose="02020603050405020304" pitchFamily="18" charset="0"/>
                  </a:rPr>
                  <a:t>Xét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tích</a:t>
                </a:r>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a:latin typeface="Cambria Math" panose="02040503050406030204" pitchFamily="18" charset="0"/>
                      </a:rPr>
                      <m:t>=</m:t>
                    </m:r>
                    <m:r>
                      <a:rPr lang="en-US" sz="2400" i="1">
                        <a:latin typeface="Cambria Math" panose="02040503050406030204" pitchFamily="18" charset="0"/>
                      </a:rPr>
                      <m:t>𝑥</m:t>
                    </m:r>
                    <m:r>
                      <a:rPr lang="en-US" sz="240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a:latin typeface="Cambria Math" panose="02040503050406030204" pitchFamily="18" charset="0"/>
                      </a:rPr>
                      <m:t>=</m:t>
                    </m:r>
                    <m:r>
                      <a:rPr lang="en-US" sz="2400" i="1">
                        <a:latin typeface="Cambria Math" panose="02040503050406030204" pitchFamily="18" charset="0"/>
                      </a:rPr>
                      <m:t>𝑥</m:t>
                    </m:r>
                    <m:r>
                      <a:rPr lang="en-US" sz="2400">
                        <a:latin typeface="Cambria Math" panose="02040503050406030204" pitchFamily="18" charset="0"/>
                      </a:rPr>
                      <m:t>.</m:t>
                    </m:r>
                    <m:d>
                      <m:dPr>
                        <m:ctrlPr>
                          <a:rPr lang="en-US" sz="2400" i="1">
                            <a:latin typeface="Cambria Math" panose="02040503050406030204" pitchFamily="18" charset="0"/>
                          </a:rPr>
                        </m:ctrlPr>
                      </m:dPr>
                      <m:e>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a:latin typeface="Cambria Math" panose="02040503050406030204" pitchFamily="18" charset="0"/>
                              </a:rPr>
                              <m:t>=0</m:t>
                            </m:r>
                          </m:sub>
                          <m:sup>
                            <m:r>
                              <a:rPr lang="en-US" sz="2400" i="1">
                                <a:latin typeface="Cambria Math" panose="02040503050406030204" pitchFamily="18" charset="0"/>
                              </a:rPr>
                              <m:t>𝑛</m:t>
                            </m:r>
                            <m:r>
                              <a:rPr lang="en-US" sz="240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𝑖</m:t>
                                </m:r>
                              </m:sup>
                            </m:sSup>
                          </m:e>
                        </m:nary>
                      </m:e>
                    </m:d>
                  </m:oMath>
                </a14:m>
                <a:r>
                  <a:rPr lang="en-US" sz="2400" dirty="0" smtClean="0"/>
                  <a:t> </a:t>
                </a:r>
                <a:r>
                  <a:rPr lang="en-US" sz="2400" dirty="0" smtClean="0">
                    <a:sym typeface="Wingdings" panose="05000000000000000000" pitchFamily="2" charset="2"/>
                  </a:rPr>
                  <a:t> </a:t>
                </a:r>
                <a14:m>
                  <m:oMath xmlns:m="http://schemas.openxmlformats.org/officeDocument/2006/math">
                    <m:r>
                      <a:rPr lang="en-US" sz="2400" i="1">
                        <a:solidFill>
                          <a:srgbClr val="FFFF00"/>
                        </a:solidFill>
                        <a:latin typeface="Cambria Math" panose="02040503050406030204" pitchFamily="18" charset="0"/>
                      </a:rPr>
                      <m:t>𝑔</m:t>
                    </m:r>
                    <m:r>
                      <a:rPr lang="en-US" sz="2400">
                        <a:solidFill>
                          <a:schemeClr val="tx1">
                            <a:lumMod val="95000"/>
                          </a:schemeClr>
                        </a:solidFill>
                        <a:latin typeface="Cambria Math" panose="02040503050406030204" pitchFamily="18" charset="0"/>
                      </a:rPr>
                      <m:t>=</m:t>
                    </m:r>
                    <m:d>
                      <m:dPr>
                        <m:ctrlPr>
                          <a:rPr lang="en-US" sz="2400" i="1">
                            <a:solidFill>
                              <a:schemeClr val="tx1">
                                <a:lumMod val="95000"/>
                              </a:schemeClr>
                            </a:solidFill>
                            <a:latin typeface="Cambria Math" panose="02040503050406030204" pitchFamily="18" charset="0"/>
                          </a:rPr>
                        </m:ctrlPr>
                      </m:dPr>
                      <m:e>
                        <m:sSub>
                          <m:sSubPr>
                            <m:ctrlPr>
                              <a:rPr lang="en-US" sz="2400" i="1">
                                <a:solidFill>
                                  <a:schemeClr val="tx1">
                                    <a:lumMod val="95000"/>
                                  </a:schemeClr>
                                </a:solidFill>
                                <a:latin typeface="Cambria Math" panose="02040503050406030204" pitchFamily="18" charset="0"/>
                              </a:rPr>
                            </m:ctrlPr>
                          </m:sSubPr>
                          <m:e>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𝑎</m:t>
                                </m:r>
                              </m:e>
                              <m:sub>
                                <m:r>
                                  <a:rPr lang="en-US" sz="2400" i="1">
                                    <a:solidFill>
                                      <a:srgbClr val="FFFF00"/>
                                    </a:solidFill>
                                    <a:latin typeface="Cambria Math" panose="02040503050406030204" pitchFamily="18" charset="0"/>
                                  </a:rPr>
                                  <m:t>𝑛</m:t>
                                </m:r>
                                <m:r>
                                  <a:rPr lang="en-US" sz="2400">
                                    <a:solidFill>
                                      <a:srgbClr val="FFFF00"/>
                                    </a:solidFill>
                                    <a:latin typeface="Cambria Math" panose="02040503050406030204" pitchFamily="18" charset="0"/>
                                  </a:rPr>
                                  <m:t>−1</m:t>
                                </m:r>
                              </m:sub>
                            </m:sSub>
                            <m:r>
                              <a:rPr lang="en-US" sz="2400" i="1">
                                <a:solidFill>
                                  <a:srgbClr val="FFFF00"/>
                                </a:solidFill>
                                <a:latin typeface="Cambria Math" panose="02040503050406030204" pitchFamily="18" charset="0"/>
                              </a:rPr>
                              <m:t>,</m:t>
                            </m:r>
                            <m:r>
                              <a:rPr lang="en-US" sz="2400" i="1">
                                <a:solidFill>
                                  <a:schemeClr val="tx1">
                                    <a:lumMod val="95000"/>
                                  </a:schemeClr>
                                </a:solidFill>
                                <a:latin typeface="Cambria Math" panose="02040503050406030204" pitchFamily="18" charset="0"/>
                              </a:rPr>
                              <m:t>𝑎</m:t>
                            </m:r>
                          </m:e>
                          <m:sub>
                            <m:r>
                              <a:rPr lang="en-US" sz="2400">
                                <a:solidFill>
                                  <a:schemeClr val="tx1">
                                    <a:lumMod val="95000"/>
                                  </a:schemeClr>
                                </a:solidFill>
                                <a:latin typeface="Cambria Math" panose="02040503050406030204" pitchFamily="18" charset="0"/>
                              </a:rPr>
                              <m:t>0</m:t>
                            </m:r>
                          </m:sub>
                        </m:sSub>
                        <m:r>
                          <a:rPr lang="en-US" sz="2400">
                            <a:solidFill>
                              <a:schemeClr val="tx1">
                                <a:lumMod val="95000"/>
                              </a:schemeClr>
                            </a:solidFill>
                            <a:latin typeface="Cambria Math" panose="02040503050406030204" pitchFamily="18" charset="0"/>
                          </a:rPr>
                          <m:t>,</m:t>
                        </m:r>
                        <m:sSub>
                          <m:sSubPr>
                            <m:ctrlPr>
                              <a:rPr lang="en-US" sz="2400" i="1">
                                <a:solidFill>
                                  <a:schemeClr val="tx1">
                                    <a:lumMod val="95000"/>
                                  </a:schemeClr>
                                </a:solidFill>
                                <a:latin typeface="Cambria Math" panose="02040503050406030204" pitchFamily="18" charset="0"/>
                              </a:rPr>
                            </m:ctrlPr>
                          </m:sSubPr>
                          <m:e>
                            <m:r>
                              <a:rPr lang="en-US" sz="2400" i="1">
                                <a:solidFill>
                                  <a:schemeClr val="tx1">
                                    <a:lumMod val="95000"/>
                                  </a:schemeClr>
                                </a:solidFill>
                                <a:latin typeface="Cambria Math" panose="02040503050406030204" pitchFamily="18" charset="0"/>
                              </a:rPr>
                              <m:t>𝑎</m:t>
                            </m:r>
                          </m:e>
                          <m:sub>
                            <m:r>
                              <a:rPr lang="en-US" sz="2400">
                                <a:solidFill>
                                  <a:schemeClr val="tx1">
                                    <a:lumMod val="95000"/>
                                  </a:schemeClr>
                                </a:solidFill>
                                <a:latin typeface="Cambria Math" panose="02040503050406030204" pitchFamily="18" charset="0"/>
                              </a:rPr>
                              <m:t>1</m:t>
                            </m:r>
                          </m:sub>
                        </m:sSub>
                        <m:r>
                          <a:rPr lang="en-US" sz="2400">
                            <a:solidFill>
                              <a:schemeClr val="tx1">
                                <a:lumMod val="95000"/>
                              </a:schemeClr>
                            </a:solidFill>
                            <a:latin typeface="Cambria Math" panose="02040503050406030204" pitchFamily="18" charset="0"/>
                          </a:rPr>
                          <m:t>,...,</m:t>
                        </m:r>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𝑎</m:t>
                            </m:r>
                          </m:e>
                          <m:sub>
                            <m:r>
                              <a:rPr lang="en-US" sz="2400" i="1">
                                <a:solidFill>
                                  <a:srgbClr val="FFFF00"/>
                                </a:solidFill>
                                <a:latin typeface="Cambria Math" panose="02040503050406030204" pitchFamily="18" charset="0"/>
                              </a:rPr>
                              <m:t>𝑛</m:t>
                            </m:r>
                            <m:r>
                              <a:rPr lang="en-US" sz="2400">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2</m:t>
                            </m:r>
                          </m:sub>
                        </m:sSub>
                      </m:e>
                    </m:d>
                  </m:oMath>
                </a14:m>
                <a:endParaRPr lang="en-US" sz="2400" dirty="0">
                  <a:solidFill>
                    <a:schemeClr val="tx1">
                      <a:lumMod val="95000"/>
                    </a:schemeClr>
                  </a:solidFill>
                </a:endParaRPr>
              </a:p>
              <a:p>
                <a:pPr marL="1025525" indent="-346075">
                  <a:lnSpc>
                    <a:spcPct val="100000"/>
                  </a:lnSpc>
                  <a:spcBef>
                    <a:spcPts val="600"/>
                  </a:spcBef>
                  <a:spcAft>
                    <a:spcPts val="600"/>
                  </a:spcAft>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Nhận</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xét</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để</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thấy</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rằng</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vector </a:t>
                </a:r>
                <a:r>
                  <a:rPr lang="en-US" sz="2400" i="1" dirty="0" smtClean="0">
                    <a:solidFill>
                      <a:srgbClr val="FFFF00"/>
                    </a:solidFill>
                    <a:latin typeface="Times New Roman" panose="02020603050405020304" pitchFamily="18" charset="0"/>
                    <a:cs typeface="Times New Roman" panose="02020603050405020304" pitchFamily="18" charset="0"/>
                    <a:sym typeface="Wingdings" panose="05000000000000000000" pitchFamily="2" charset="2"/>
                  </a:rPr>
                  <a:t>g</a:t>
                </a:r>
                <a:r>
                  <a:rPr lang="en-US" sz="2400" dirty="0" smtClean="0">
                    <a:solidFill>
                      <a:srgbClr val="FFFF00"/>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được</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vòng</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sang phải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một</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bậc</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so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với</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vector </a:t>
                </a:r>
                <a:r>
                  <a:rPr lang="en-US" sz="2400" i="1" dirty="0" smtClean="0">
                    <a:solidFill>
                      <a:srgbClr val="FFFF00"/>
                    </a:solidFill>
                    <a:latin typeface="Times New Roman" panose="02020603050405020304" pitchFamily="18" charset="0"/>
                    <a:cs typeface="Times New Roman" panose="02020603050405020304" pitchFamily="18" charset="0"/>
                    <a:sym typeface="Wingdings" panose="05000000000000000000" pitchFamily="2" charset="2"/>
                  </a:rPr>
                  <a:t>a</a:t>
                </a:r>
              </a:p>
              <a:p>
                <a:pPr marL="690563" indent="-355600">
                  <a:lnSpc>
                    <a:spcPct val="100000"/>
                  </a:lnSpc>
                  <a:spcBef>
                    <a:spcPts val="600"/>
                  </a:spcBef>
                  <a:spcAft>
                    <a:spcPts val="600"/>
                  </a:spcAft>
                  <a:buFont typeface="Wingdings" panose="05000000000000000000" pitchFamily="2" charset="2"/>
                  <a:buChar char="§"/>
                  <a:tabLst>
                    <a:tab pos="800100" algn="l"/>
                  </a:tabLst>
                </a:pPr>
                <a:r>
                  <a:rPr lang="en-US" sz="2400" dirty="0" err="1" smtClean="0">
                    <a:latin typeface="Times New Roman" panose="02020603050405020304" pitchFamily="18" charset="0"/>
                    <a:cs typeface="Times New Roman" panose="02020603050405020304" pitchFamily="18" charset="0"/>
                  </a:rPr>
                  <a:t>Xét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thương</a:t>
                </a:r>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rPr>
                      <m:t>h</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num>
                      <m:den>
                        <m:r>
                          <a:rPr lang="en-US" sz="2400" i="1">
                            <a:latin typeface="Cambria Math" panose="02040503050406030204" pitchFamily="18" charset="0"/>
                          </a:rPr>
                          <m:t>𝑥</m:t>
                        </m:r>
                      </m:den>
                    </m:f>
                    <m:r>
                      <a:rPr lang="en-US" sz="2400">
                        <a:latin typeface="Cambria Math" panose="02040503050406030204" pitchFamily="18" charset="0"/>
                      </a:rPr>
                      <m:t>=</m:t>
                    </m:r>
                    <m:f>
                      <m:fPr>
                        <m:ctrlPr>
                          <a:rPr lang="en-US" sz="2400" i="1">
                            <a:latin typeface="Cambria Math" panose="02040503050406030204" pitchFamily="18" charset="0"/>
                          </a:rPr>
                        </m:ctrlPr>
                      </m:fPr>
                      <m:num>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a:latin typeface="Cambria Math" panose="02040503050406030204" pitchFamily="18" charset="0"/>
                              </a:rPr>
                              <m:t>=0</m:t>
                            </m:r>
                          </m:sub>
                          <m:sup>
                            <m:r>
                              <a:rPr lang="en-US" sz="2400" i="1">
                                <a:latin typeface="Cambria Math" panose="02040503050406030204" pitchFamily="18" charset="0"/>
                              </a:rPr>
                              <m:t>𝑛</m:t>
                            </m:r>
                            <m:r>
                              <a:rPr lang="en-US" sz="240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𝑖</m:t>
                                </m:r>
                              </m:sup>
                            </m:sSup>
                          </m:e>
                        </m:nary>
                      </m:num>
                      <m:den>
                        <m:r>
                          <a:rPr lang="en-US" sz="2400" i="1">
                            <a:latin typeface="Cambria Math" panose="02040503050406030204" pitchFamily="18" charset="0"/>
                          </a:rPr>
                          <m:t>𝑥</m:t>
                        </m:r>
                      </m:den>
                    </m:f>
                  </m:oMath>
                </a14:m>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n-US" sz="2400" i="1">
                        <a:solidFill>
                          <a:srgbClr val="FF9900"/>
                        </a:solidFill>
                        <a:latin typeface="Cambria Math" panose="02040503050406030204" pitchFamily="18" charset="0"/>
                      </a:rPr>
                      <m:t>h</m:t>
                    </m:r>
                    <m:r>
                      <a:rPr lang="en-US" sz="2400">
                        <a:solidFill>
                          <a:schemeClr val="tx1">
                            <a:lumMod val="95000"/>
                          </a:schemeClr>
                        </a:solidFill>
                        <a:latin typeface="Cambria Math" panose="02040503050406030204" pitchFamily="18" charset="0"/>
                      </a:rPr>
                      <m:t>=</m:t>
                    </m:r>
                    <m:d>
                      <m:dPr>
                        <m:ctrlPr>
                          <a:rPr lang="en-US" sz="2400" i="1">
                            <a:solidFill>
                              <a:schemeClr val="tx1">
                                <a:lumMod val="95000"/>
                              </a:schemeClr>
                            </a:solidFill>
                            <a:latin typeface="Cambria Math" panose="02040503050406030204" pitchFamily="18" charset="0"/>
                          </a:rPr>
                        </m:ctrlPr>
                      </m:dPr>
                      <m:e>
                        <m:sSub>
                          <m:sSubPr>
                            <m:ctrlPr>
                              <a:rPr lang="en-US" sz="2400" i="1">
                                <a:solidFill>
                                  <a:srgbClr val="FF9900"/>
                                </a:solidFill>
                                <a:latin typeface="Cambria Math" panose="02040503050406030204" pitchFamily="18" charset="0"/>
                              </a:rPr>
                            </m:ctrlPr>
                          </m:sSubPr>
                          <m:e>
                            <m:r>
                              <a:rPr lang="en-US" sz="2400" i="1">
                                <a:solidFill>
                                  <a:srgbClr val="FF9900"/>
                                </a:solidFill>
                                <a:latin typeface="Cambria Math" panose="02040503050406030204" pitchFamily="18" charset="0"/>
                              </a:rPr>
                              <m:t>𝑎</m:t>
                            </m:r>
                          </m:e>
                          <m:sub>
                            <m:r>
                              <a:rPr lang="en-US" sz="2400">
                                <a:solidFill>
                                  <a:srgbClr val="FF9900"/>
                                </a:solidFill>
                                <a:latin typeface="Cambria Math" panose="02040503050406030204" pitchFamily="18" charset="0"/>
                              </a:rPr>
                              <m:t>1</m:t>
                            </m:r>
                          </m:sub>
                        </m:sSub>
                        <m:r>
                          <a:rPr lang="en-US" sz="2400">
                            <a:solidFill>
                              <a:schemeClr val="tx1">
                                <a:lumMod val="95000"/>
                              </a:schemeClr>
                            </a:solidFill>
                            <a:latin typeface="Cambria Math" panose="02040503050406030204" pitchFamily="18" charset="0"/>
                          </a:rPr>
                          <m:t>,</m:t>
                        </m:r>
                        <m:sSub>
                          <m:sSubPr>
                            <m:ctrlPr>
                              <a:rPr lang="en-US" sz="2400" i="1">
                                <a:solidFill>
                                  <a:schemeClr val="tx1">
                                    <a:lumMod val="95000"/>
                                  </a:schemeClr>
                                </a:solidFill>
                                <a:latin typeface="Cambria Math" panose="02040503050406030204" pitchFamily="18" charset="0"/>
                              </a:rPr>
                            </m:ctrlPr>
                          </m:sSubPr>
                          <m:e>
                            <m:r>
                              <a:rPr lang="en-US" sz="2400" i="1">
                                <a:solidFill>
                                  <a:schemeClr val="tx1">
                                    <a:lumMod val="95000"/>
                                  </a:schemeClr>
                                </a:solidFill>
                                <a:latin typeface="Cambria Math" panose="02040503050406030204" pitchFamily="18" charset="0"/>
                              </a:rPr>
                              <m:t>𝑎</m:t>
                            </m:r>
                          </m:e>
                          <m:sub>
                            <m:r>
                              <a:rPr lang="en-US" sz="2400">
                                <a:solidFill>
                                  <a:schemeClr val="tx1">
                                    <a:lumMod val="95000"/>
                                  </a:schemeClr>
                                </a:solidFill>
                                <a:latin typeface="Cambria Math" panose="02040503050406030204" pitchFamily="18" charset="0"/>
                              </a:rPr>
                              <m:t>2</m:t>
                            </m:r>
                          </m:sub>
                        </m:sSub>
                        <m:r>
                          <a:rPr lang="en-US" sz="2400">
                            <a:solidFill>
                              <a:schemeClr val="tx1">
                                <a:lumMod val="95000"/>
                              </a:schemeClr>
                            </a:solidFill>
                            <a:latin typeface="Cambria Math" panose="02040503050406030204" pitchFamily="18" charset="0"/>
                          </a:rPr>
                          <m:t>,...,</m:t>
                        </m:r>
                        <m:sSub>
                          <m:sSubPr>
                            <m:ctrlPr>
                              <a:rPr lang="en-US" sz="2400" i="1">
                                <a:solidFill>
                                  <a:schemeClr val="tx1">
                                    <a:lumMod val="95000"/>
                                  </a:schemeClr>
                                </a:solidFill>
                                <a:latin typeface="Cambria Math" panose="02040503050406030204" pitchFamily="18" charset="0"/>
                              </a:rPr>
                            </m:ctrlPr>
                          </m:sSubPr>
                          <m:e>
                            <m:r>
                              <a:rPr lang="en-US" sz="2400" i="1">
                                <a:solidFill>
                                  <a:schemeClr val="tx1">
                                    <a:lumMod val="95000"/>
                                  </a:schemeClr>
                                </a:solidFill>
                                <a:latin typeface="Cambria Math" panose="02040503050406030204" pitchFamily="18" charset="0"/>
                              </a:rPr>
                              <m:t>𝑎</m:t>
                            </m:r>
                          </m:e>
                          <m:sub>
                            <m:r>
                              <a:rPr lang="en-US" sz="2400" i="1">
                                <a:solidFill>
                                  <a:schemeClr val="tx1">
                                    <a:lumMod val="95000"/>
                                  </a:schemeClr>
                                </a:solidFill>
                                <a:latin typeface="Cambria Math" panose="02040503050406030204" pitchFamily="18" charset="0"/>
                              </a:rPr>
                              <m:t>𝑛</m:t>
                            </m:r>
                            <m:r>
                              <a:rPr lang="en-US" sz="2400">
                                <a:solidFill>
                                  <a:schemeClr val="tx1">
                                    <a:lumMod val="95000"/>
                                  </a:schemeClr>
                                </a:solidFill>
                                <a:latin typeface="Cambria Math" panose="02040503050406030204" pitchFamily="18" charset="0"/>
                              </a:rPr>
                              <m:t>−1</m:t>
                            </m:r>
                          </m:sub>
                        </m:sSub>
                        <m:r>
                          <a:rPr lang="en-US" sz="2400">
                            <a:solidFill>
                              <a:schemeClr val="tx1">
                                <a:lumMod val="95000"/>
                              </a:schemeClr>
                            </a:solidFill>
                            <a:latin typeface="Cambria Math" panose="02040503050406030204" pitchFamily="18" charset="0"/>
                          </a:rPr>
                          <m:t>,</m:t>
                        </m:r>
                        <m:sSub>
                          <m:sSubPr>
                            <m:ctrlPr>
                              <a:rPr lang="en-US" sz="2400" i="1">
                                <a:solidFill>
                                  <a:srgbClr val="FF9900"/>
                                </a:solidFill>
                                <a:latin typeface="Cambria Math" panose="02040503050406030204" pitchFamily="18" charset="0"/>
                              </a:rPr>
                            </m:ctrlPr>
                          </m:sSubPr>
                          <m:e>
                            <m:r>
                              <a:rPr lang="en-US" sz="2400" i="1">
                                <a:solidFill>
                                  <a:srgbClr val="FF9900"/>
                                </a:solidFill>
                                <a:latin typeface="Cambria Math" panose="02040503050406030204" pitchFamily="18" charset="0"/>
                              </a:rPr>
                              <m:t>𝑎</m:t>
                            </m:r>
                          </m:e>
                          <m:sub>
                            <m:r>
                              <a:rPr lang="en-US" sz="2400">
                                <a:solidFill>
                                  <a:srgbClr val="FF9900"/>
                                </a:solidFill>
                                <a:latin typeface="Cambria Math" panose="02040503050406030204" pitchFamily="18" charset="0"/>
                              </a:rPr>
                              <m:t>0</m:t>
                            </m:r>
                          </m:sub>
                        </m:sSub>
                      </m:e>
                    </m:d>
                  </m:oMath>
                </a14:m>
                <a:endParaRPr lang="en-US" sz="2400" dirty="0">
                  <a:solidFill>
                    <a:schemeClr val="tx1">
                      <a:lumMod val="95000"/>
                    </a:schemeClr>
                  </a:solidFill>
                </a:endParaRPr>
              </a:p>
              <a:p>
                <a:pPr marL="1147763" indent="-457200">
                  <a:lnSpc>
                    <a:spcPct val="100000"/>
                  </a:lnSpc>
                  <a:spcBef>
                    <a:spcPts val="600"/>
                  </a:spcBef>
                  <a:spcAft>
                    <a:spcPts val="600"/>
                  </a:spcAft>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Nhận</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xét</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để</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thấy</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rằng</a:t>
                </a:r>
                <a:r>
                  <a:rPr lang="en-US" sz="2400" dirty="0">
                    <a:latin typeface="Times New Roman" panose="02020603050405020304" pitchFamily="18" charset="0"/>
                    <a:cs typeface="Times New Roman" panose="02020603050405020304" pitchFamily="18" charset="0"/>
                    <a:sym typeface="Wingdings" panose="05000000000000000000" pitchFamily="2" charset="2"/>
                  </a:rPr>
                  <a:t> vector </a:t>
                </a:r>
                <a:r>
                  <a:rPr lang="en-US" sz="2400" i="1" dirty="0" smtClean="0">
                    <a:solidFill>
                      <a:srgbClr val="FF9900"/>
                    </a:solidFill>
                    <a:latin typeface="Times New Roman" panose="02020603050405020304" pitchFamily="18" charset="0"/>
                    <a:cs typeface="Times New Roman" panose="02020603050405020304" pitchFamily="18" charset="0"/>
                    <a:sym typeface="Wingdings" panose="05000000000000000000" pitchFamily="2" charset="2"/>
                  </a:rPr>
                  <a:t>h</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được</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vòng</a:t>
                </a:r>
                <a:r>
                  <a:rPr lang="en-US" sz="2400" dirty="0">
                    <a:latin typeface="Times New Roman" panose="02020603050405020304" pitchFamily="18" charset="0"/>
                    <a:cs typeface="Times New Roman" panose="02020603050405020304" pitchFamily="18" charset="0"/>
                    <a:sym typeface="Wingdings" panose="05000000000000000000" pitchFamily="2" charset="2"/>
                  </a:rPr>
                  <a:t> sang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trái</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một</a:t>
                </a:r>
                <a:r>
                  <a:rPr lang="en-US" sz="2400" dirty="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bậc</a:t>
                </a:r>
                <a:r>
                  <a:rPr lang="en-US" sz="2400" dirty="0">
                    <a:latin typeface="Times New Roman" panose="02020603050405020304" pitchFamily="18" charset="0"/>
                    <a:cs typeface="Times New Roman" panose="02020603050405020304" pitchFamily="18" charset="0"/>
                    <a:sym typeface="Wingdings" panose="05000000000000000000" pitchFamily="2" charset="2"/>
                  </a:rPr>
                  <a:t> so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với</a:t>
                </a:r>
                <a:r>
                  <a:rPr lang="en-US" sz="2400" dirty="0">
                    <a:latin typeface="Times New Roman" panose="02020603050405020304" pitchFamily="18" charset="0"/>
                    <a:cs typeface="Times New Roman" panose="02020603050405020304" pitchFamily="18" charset="0"/>
                    <a:sym typeface="Wingdings" panose="05000000000000000000" pitchFamily="2" charset="2"/>
                  </a:rPr>
                  <a:t> vector </a:t>
                </a:r>
                <a:r>
                  <a:rPr lang="en-US" sz="2400" i="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a</a:t>
                </a:r>
                <a:endParaRPr lang="vi-VN" sz="2400" u="sng" dirty="0" smtClean="0">
                  <a:latin typeface="Times New Roman" panose="02020603050405020304" pitchFamily="18" charset="0"/>
                  <a:cs typeface="Times New Roman" panose="02020603050405020304" pitchFamily="18" charset="0"/>
                </a:endParaRPr>
              </a:p>
              <a:p>
                <a:pPr marL="0" indent="0">
                  <a:lnSpc>
                    <a:spcPct val="100000"/>
                  </a:lnSpc>
                  <a:spcBef>
                    <a:spcPts val="600"/>
                  </a:spcBef>
                  <a:spcAft>
                    <a:spcPts val="600"/>
                  </a:spcAft>
                  <a:buNone/>
                  <a:tabLst>
                    <a:tab pos="800100" algn="l"/>
                  </a:tabLst>
                </a:pPr>
                <a:r>
                  <a:rPr lang="en-US" sz="2400" i="1" dirty="0" err="1">
                    <a:solidFill>
                      <a:srgbClr val="66FF33"/>
                    </a:solidFill>
                    <a:latin typeface="Times New Roman" panose="02020603050405020304" pitchFamily="18" charset="0"/>
                    <a:cs typeface="Times New Roman" panose="02020603050405020304" pitchFamily="18" charset="0"/>
                  </a:rPr>
                  <a:t>Định</a:t>
                </a:r>
                <a:r>
                  <a:rPr lang="en-US" sz="2400" i="1" dirty="0">
                    <a:solidFill>
                      <a:srgbClr val="66FF33"/>
                    </a:solidFill>
                    <a:latin typeface="Times New Roman" panose="02020603050405020304" pitchFamily="18" charset="0"/>
                    <a:cs typeface="Times New Roman" panose="02020603050405020304" pitchFamily="18" charset="0"/>
                  </a:rPr>
                  <a:t> </a:t>
                </a:r>
                <a:r>
                  <a:rPr lang="en-US" sz="2400" i="1" dirty="0" err="1" smtClean="0">
                    <a:solidFill>
                      <a:srgbClr val="66FF33"/>
                    </a:solidFill>
                    <a:latin typeface="Times New Roman" panose="02020603050405020304" pitchFamily="18" charset="0"/>
                    <a:cs typeface="Times New Roman" panose="02020603050405020304" pitchFamily="18" charset="0"/>
                  </a:rPr>
                  <a:t>nghĩa</a:t>
                </a:r>
                <a:r>
                  <a:rPr lang="en-US" sz="2400" i="1" dirty="0" smtClean="0">
                    <a:solidFill>
                      <a:srgbClr val="66FF33"/>
                    </a:solidFill>
                    <a:latin typeface="Times New Roman" panose="02020603050405020304" pitchFamily="18" charset="0"/>
                    <a:cs typeface="Times New Roman" panose="02020603050405020304" pitchFamily="18" charset="0"/>
                  </a:rPr>
                  <a:t> </a:t>
                </a:r>
                <a:r>
                  <a:rPr lang="en-US" sz="2400" i="1" dirty="0" err="1" smtClean="0">
                    <a:solidFill>
                      <a:srgbClr val="66FF33"/>
                    </a:solidFill>
                    <a:latin typeface="Times New Roman" panose="02020603050405020304" pitchFamily="18" charset="0"/>
                    <a:cs typeface="Times New Roman" panose="02020603050405020304" pitchFamily="18" charset="0"/>
                  </a:rPr>
                  <a:t>Vành</a:t>
                </a:r>
                <a:r>
                  <a:rPr lang="en-US" sz="2400" i="1" dirty="0" smtClean="0">
                    <a:solidFill>
                      <a:srgbClr val="66FF33"/>
                    </a:solidFill>
                    <a:latin typeface="Times New Roman" panose="02020603050405020304" pitchFamily="18" charset="0"/>
                    <a:cs typeface="Times New Roman" panose="02020603050405020304" pitchFamily="18" charset="0"/>
                  </a:rPr>
                  <a:t> </a:t>
                </a:r>
                <a:r>
                  <a:rPr lang="en-US" sz="2400" i="1" dirty="0" err="1" smtClean="0">
                    <a:solidFill>
                      <a:srgbClr val="66FF33"/>
                    </a:solidFill>
                    <a:latin typeface="Times New Roman" panose="02020603050405020304" pitchFamily="18" charset="0"/>
                    <a:cs typeface="Times New Roman" panose="02020603050405020304" pitchFamily="18" charset="0"/>
                  </a:rPr>
                  <a:t>đa</a:t>
                </a:r>
                <a:r>
                  <a:rPr lang="en-US" sz="2400" i="1" dirty="0" smtClean="0">
                    <a:solidFill>
                      <a:srgbClr val="66FF33"/>
                    </a:solidFill>
                    <a:latin typeface="Times New Roman" panose="02020603050405020304" pitchFamily="18" charset="0"/>
                    <a:cs typeface="Times New Roman" panose="02020603050405020304" pitchFamily="18" charset="0"/>
                  </a:rPr>
                  <a:t> </a:t>
                </a:r>
                <a:r>
                  <a:rPr lang="en-US" sz="2400" i="1" dirty="0" err="1" smtClean="0">
                    <a:solidFill>
                      <a:srgbClr val="66FF33"/>
                    </a:solidFill>
                    <a:latin typeface="Times New Roman" panose="02020603050405020304" pitchFamily="18" charset="0"/>
                    <a:cs typeface="Times New Roman" panose="02020603050405020304" pitchFamily="18" charset="0"/>
                  </a:rPr>
                  <a:t>thức</a:t>
                </a:r>
                <a:r>
                  <a:rPr lang="en-US" sz="2400" i="1"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modulo </a:t>
                </a:r>
                <a14:m>
                  <m:oMath xmlns:m="http://schemas.openxmlformats.org/officeDocument/2006/math">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𝑛</m:t>
                            </m:r>
                          </m:sup>
                        </m:sSup>
                        <m:r>
                          <a:rPr lang="en-US" sz="2000">
                            <a:latin typeface="Cambria Math" panose="02040503050406030204" pitchFamily="18" charset="0"/>
                          </a:rPr>
                          <m:t>+1</m:t>
                        </m:r>
                      </m:e>
                    </m:d>
                  </m:oMath>
                </a14:m>
                <a:r>
                  <a:rPr lang="en-US" sz="2000" dirty="0"/>
                  <a:t> tạo </a:t>
                </a:r>
                <a:r>
                  <a:rPr lang="en-US" sz="2000" dirty="0" err="1"/>
                  <a:t>nên</a:t>
                </a:r>
                <a:r>
                  <a:rPr lang="en-US" sz="2000" dirty="0"/>
                  <a:t> </a:t>
                </a:r>
                <a:r>
                  <a:rPr lang="en-US" sz="2000" dirty="0" err="1"/>
                  <a:t>vành</a:t>
                </a:r>
                <a:r>
                  <a:rPr lang="en-US" sz="2000" dirty="0"/>
                  <a:t> </a:t>
                </a:r>
                <a:r>
                  <a:rPr lang="en-US" sz="2000" dirty="0" err="1"/>
                  <a:t>đa</a:t>
                </a:r>
                <a:r>
                  <a:rPr lang="en-US" sz="2000" dirty="0"/>
                  <a:t> </a:t>
                </a:r>
                <a:r>
                  <a:rPr lang="en-US" sz="2000" dirty="0" err="1"/>
                  <a:t>thức</a:t>
                </a:r>
                <a:r>
                  <a:rPr lang="en-US" sz="2000" dirty="0"/>
                  <a:t>. </a:t>
                </a:r>
                <a:r>
                  <a:rPr lang="en-US" sz="2000" dirty="0" err="1"/>
                  <a:t>Trong</a:t>
                </a:r>
                <a:r>
                  <a:rPr lang="en-US" sz="2000" dirty="0"/>
                  <a:t> </a:t>
                </a:r>
                <a:r>
                  <a:rPr lang="en-US" sz="2000" dirty="0" err="1"/>
                  <a:t>trường</a:t>
                </a:r>
                <a:r>
                  <a:rPr lang="en-US" sz="2000" dirty="0"/>
                  <a:t> </a:t>
                </a:r>
                <a:r>
                  <a:rPr lang="en-US" sz="2000" dirty="0" err="1"/>
                  <a:t>các</a:t>
                </a:r>
                <a:r>
                  <a:rPr lang="en-US" sz="2000" dirty="0"/>
                  <a:t> </a:t>
                </a:r>
                <a:r>
                  <a:rPr lang="en-US" sz="2000" dirty="0" err="1"/>
                  <a:t>hệ</a:t>
                </a:r>
                <a:r>
                  <a:rPr lang="en-US" sz="2000" dirty="0"/>
                  <a:t> </a:t>
                </a:r>
                <a:r>
                  <a:rPr lang="en-US" sz="2000" dirty="0" err="1"/>
                  <a:t>số</a:t>
                </a:r>
                <a:r>
                  <a:rPr lang="en-US" sz="2000" dirty="0"/>
                  <a:t> </a:t>
                </a:r>
                <a:r>
                  <a:rPr lang="en-US" sz="2000" dirty="0" err="1"/>
                  <a:t>của</a:t>
                </a:r>
                <a:r>
                  <a:rPr lang="en-US" sz="2000" dirty="0"/>
                  <a:t> </a:t>
                </a:r>
                <a:r>
                  <a:rPr lang="en-US" sz="2000" dirty="0" err="1"/>
                  <a:t>đa</a:t>
                </a:r>
                <a:r>
                  <a:rPr lang="en-US" sz="2000" dirty="0"/>
                  <a:t> </a:t>
                </a:r>
                <a:r>
                  <a:rPr lang="en-US" sz="2000" dirty="0" err="1"/>
                  <a:t>thức</a:t>
                </a:r>
                <a:r>
                  <a:rPr lang="en-US" sz="2000" dirty="0"/>
                  <a:t> </a:t>
                </a:r>
                <a:r>
                  <a:rPr lang="en-US" sz="2000" dirty="0" err="1"/>
                  <a:t>nằm</a:t>
                </a:r>
                <a:r>
                  <a:rPr lang="en-US" sz="2000" dirty="0"/>
                  <a:t> </a:t>
                </a:r>
                <a:r>
                  <a:rPr lang="en-US" sz="2000" dirty="0" err="1"/>
                  <a:t>trong</a:t>
                </a:r>
                <a:r>
                  <a:rPr lang="en-US" sz="2000" dirty="0"/>
                  <a:t> GF(</a:t>
                </a:r>
                <a:r>
                  <a:rPr lang="en-US" sz="2000" dirty="0">
                    <a:solidFill>
                      <a:srgbClr val="FFFF00"/>
                    </a:solidFill>
                  </a:rPr>
                  <a:t>2</a:t>
                </a:r>
                <a:r>
                  <a:rPr lang="en-US" sz="2000" dirty="0"/>
                  <a:t>), ta </a:t>
                </a:r>
                <a:r>
                  <a:rPr lang="en-US" sz="2000" dirty="0" err="1"/>
                  <a:t>ký</a:t>
                </a:r>
                <a:r>
                  <a:rPr lang="en-US" sz="2000" dirty="0"/>
                  <a:t> </a:t>
                </a:r>
                <a:r>
                  <a:rPr lang="en-US" sz="2000" dirty="0" err="1"/>
                  <a:t>hiệu</a:t>
                </a:r>
                <a:r>
                  <a:rPr lang="en-US" sz="2000" dirty="0"/>
                  <a:t> </a:t>
                </a:r>
                <a:r>
                  <a:rPr lang="en-US" sz="2000" dirty="0" err="1"/>
                  <a:t>bậc</a:t>
                </a:r>
                <a:r>
                  <a:rPr lang="en-US" sz="2000" dirty="0"/>
                  <a:t> </a:t>
                </a:r>
                <a:r>
                  <a:rPr lang="en-US" sz="2000" dirty="0" err="1"/>
                  <a:t>này</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a:solidFill>
                              <a:srgbClr val="FFFF00"/>
                            </a:solidFill>
                            <a:latin typeface="Cambria Math" panose="02040503050406030204" pitchFamily="18" charset="0"/>
                          </a:rPr>
                          <m:t>2</m:t>
                        </m:r>
                      </m:sub>
                    </m:sSub>
                    <m:f>
                      <m:fPr>
                        <m:type m:val="lin"/>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e>
                        </m:d>
                      </m:num>
                      <m:den>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𝑛</m:t>
                                </m:r>
                              </m:sup>
                            </m:sSup>
                            <m:r>
                              <a:rPr lang="en-US" sz="2000">
                                <a:latin typeface="Cambria Math" panose="02040503050406030204" pitchFamily="18" charset="0"/>
                              </a:rPr>
                              <m:t>+1</m:t>
                            </m:r>
                          </m:e>
                        </m:d>
                      </m:den>
                    </m:f>
                  </m:oMath>
                </a14:m>
                <a:endParaRPr lang="vi-VN" sz="24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7651" y="1011648"/>
                <a:ext cx="11696699" cy="5846351"/>
              </a:xfrm>
              <a:blipFill rotWithShape="0">
                <a:blip r:embed="rId3"/>
                <a:stretch>
                  <a:fillRect l="-1095" t="-1147" b="-88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lnSpcReduction="10000"/>
          </a:bodyPr>
          <a:lstStyle/>
          <a:p>
            <a:fld id="{A5965DA7-CFD0-4BBC-8CE4-76678E81AE32}" type="slidenum">
              <a:rPr lang="en-US" smtClean="0"/>
              <a:t>58</a:t>
            </a:fld>
            <a:endParaRPr lang="en-US" dirty="0"/>
          </a:p>
        </p:txBody>
      </p:sp>
      <p:sp>
        <p:nvSpPr>
          <p:cNvPr id="1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a:t>
            </a:r>
            <a:r>
              <a:rPr lang="en-US" sz="3600" dirty="0" smtClean="0">
                <a:solidFill>
                  <a:srgbClr val="FFFF00"/>
                </a:solidFill>
                <a:latin typeface="Times New Roman" panose="02020603050405020304" pitchFamily="18" charset="0"/>
                <a:cs typeface="Times New Roman" panose="02020603050405020304" pitchFamily="18" charset="0"/>
              </a:rPr>
              <a:t>4 </a:t>
            </a:r>
            <a:r>
              <a:rPr lang="en-US" sz="3600" dirty="0" err="1" smtClean="0">
                <a:solidFill>
                  <a:srgbClr val="FFFF00"/>
                </a:solidFill>
                <a:latin typeface="Times New Roman" panose="02020603050405020304" pitchFamily="18" charset="0"/>
                <a:cs typeface="Times New Roman" panose="02020603050405020304" pitchFamily="18" charset="0"/>
              </a:rPr>
              <a:t>Vành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thức</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và</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định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nghĩa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mã</a:t>
            </a:r>
            <a:r>
              <a:rPr lang="en-US" sz="3600" dirty="0" smtClean="0">
                <a:solidFill>
                  <a:srgbClr val="FFFF00"/>
                </a:solidFill>
                <a:latin typeface="Times New Roman" panose="02020603050405020304" pitchFamily="18" charset="0"/>
                <a:cs typeface="Times New Roman" panose="02020603050405020304" pitchFamily="18" charset="0"/>
              </a:rPr>
              <a:t> cyclic</a:t>
            </a:r>
            <a:endParaRPr lang="vi-VN" sz="3600" dirty="0" smtClean="0">
              <a:solidFill>
                <a:srgbClr val="FFFF00"/>
              </a:solidFill>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293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902" y="1011649"/>
                <a:ext cx="11932170" cy="5754275"/>
              </a:xfrm>
            </p:spPr>
            <p:txBody>
              <a:bodyPr>
                <a:noAutofit/>
              </a:bodyPr>
              <a:lstStyle/>
              <a:p>
                <a:pPr marL="0" indent="0">
                  <a:lnSpc>
                    <a:spcPct val="100000"/>
                  </a:lnSpc>
                  <a:spcBef>
                    <a:spcPts val="300"/>
                  </a:spcBef>
                  <a:spcAft>
                    <a:spcPts val="300"/>
                  </a:spcAft>
                  <a:buNone/>
                </a:pPr>
                <a:r>
                  <a:rPr lang="en-US" sz="2800" dirty="0" smtClean="0">
                    <a:solidFill>
                      <a:srgbClr val="66FF33"/>
                    </a:solidFill>
                    <a:latin typeface="Times New Roman" panose="02020603050405020304" pitchFamily="18" charset="0"/>
                    <a:cs typeface="Times New Roman" panose="02020603050405020304" pitchFamily="18" charset="0"/>
                  </a:rPr>
                  <a:t>3.4.2	Ideal </a:t>
                </a:r>
                <a:r>
                  <a:rPr lang="en-US" sz="2800" dirty="0" err="1" smtClean="0">
                    <a:solidFill>
                      <a:srgbClr val="66FF33"/>
                    </a:solidFill>
                    <a:latin typeface="Times New Roman" panose="02020603050405020304" pitchFamily="18" charset="0"/>
                    <a:cs typeface="Times New Roman" panose="02020603050405020304" pitchFamily="18" charset="0"/>
                  </a:rPr>
                  <a:t>của</a:t>
                </a:r>
                <a:r>
                  <a:rPr lang="en-US" sz="2800" dirty="0" smtClean="0">
                    <a:solidFill>
                      <a:srgbClr val="66FF33"/>
                    </a:solidFill>
                    <a:latin typeface="Times New Roman" panose="02020603050405020304" pitchFamily="18" charset="0"/>
                    <a:cs typeface="Times New Roman" panose="02020603050405020304" pitchFamily="18" charset="0"/>
                  </a:rPr>
                  <a:t> </a:t>
                </a:r>
                <a:r>
                  <a:rPr lang="en-US" sz="2800" dirty="0" err="1" smtClean="0">
                    <a:solidFill>
                      <a:srgbClr val="66FF33"/>
                    </a:solidFill>
                    <a:latin typeface="Times New Roman" panose="02020603050405020304" pitchFamily="18" charset="0"/>
                    <a:cs typeface="Times New Roman" panose="02020603050405020304" pitchFamily="18" charset="0"/>
                  </a:rPr>
                  <a:t>Vành</a:t>
                </a:r>
                <a:r>
                  <a:rPr lang="en-US" sz="2800" dirty="0" smtClean="0">
                    <a:solidFill>
                      <a:srgbClr val="66FF33"/>
                    </a:solidFill>
                    <a:latin typeface="Times New Roman" panose="02020603050405020304" pitchFamily="18" charset="0"/>
                    <a:cs typeface="Times New Roman" panose="02020603050405020304" pitchFamily="18" charset="0"/>
                  </a:rPr>
                  <a:t> </a:t>
                </a:r>
                <a:r>
                  <a:rPr lang="en-US" sz="2800" dirty="0" err="1" smtClean="0">
                    <a:solidFill>
                      <a:srgbClr val="66FF33"/>
                    </a:solidFill>
                    <a:latin typeface="Times New Roman" panose="02020603050405020304" pitchFamily="18" charset="0"/>
                    <a:cs typeface="Times New Roman" panose="02020603050405020304" pitchFamily="18" charset="0"/>
                  </a:rPr>
                  <a:t>đa</a:t>
                </a:r>
                <a:r>
                  <a:rPr lang="en-US" sz="2800" dirty="0" smtClean="0">
                    <a:solidFill>
                      <a:srgbClr val="66FF33"/>
                    </a:solidFill>
                    <a:latin typeface="Times New Roman" panose="02020603050405020304" pitchFamily="18" charset="0"/>
                    <a:cs typeface="Times New Roman" panose="02020603050405020304" pitchFamily="18" charset="0"/>
                  </a:rPr>
                  <a:t> </a:t>
                </a:r>
                <a:r>
                  <a:rPr lang="en-US" sz="2800" dirty="0" err="1" smtClean="0">
                    <a:solidFill>
                      <a:srgbClr val="66FF33"/>
                    </a:solidFill>
                    <a:latin typeface="Times New Roman" panose="02020603050405020304" pitchFamily="18" charset="0"/>
                    <a:cs typeface="Times New Roman" panose="02020603050405020304" pitchFamily="18" charset="0"/>
                  </a:rPr>
                  <a:t>thức</a:t>
                </a:r>
                <a:endParaRPr lang="en-US" sz="2800" dirty="0" smtClean="0">
                  <a:solidFill>
                    <a:srgbClr val="66FF33"/>
                  </a:solidFill>
                  <a:latin typeface="Times New Roman" panose="02020603050405020304" pitchFamily="18" charset="0"/>
                  <a:cs typeface="Times New Roman" panose="02020603050405020304" pitchFamily="18" charset="0"/>
                </a:endParaRPr>
              </a:p>
              <a:p>
                <a:pPr marL="344488" indent="-344488">
                  <a:lnSpc>
                    <a:spcPct val="100000"/>
                  </a:lnSpc>
                  <a:spcBef>
                    <a:spcPts val="300"/>
                  </a:spcBef>
                  <a:spcAft>
                    <a:spcPts val="300"/>
                  </a:spcAft>
                  <a:buFont typeface="Wingdings" panose="05000000000000000000" pitchFamily="2" charset="2"/>
                  <a:buChar char="§"/>
                </a:pPr>
                <a:r>
                  <a:rPr lang="en-US" sz="2500" i="1" dirty="0" err="1" smtClean="0">
                    <a:latin typeface="Times New Roman" panose="02020603050405020304" pitchFamily="18" charset="0"/>
                    <a:cs typeface="Times New Roman" panose="02020603050405020304" pitchFamily="18" charset="0"/>
                  </a:rPr>
                  <a:t>Định</a:t>
                </a:r>
                <a:r>
                  <a:rPr lang="en-US" sz="2500" i="1" dirty="0" smtClean="0">
                    <a:latin typeface="Times New Roman" panose="02020603050405020304" pitchFamily="18" charset="0"/>
                    <a:cs typeface="Times New Roman" panose="02020603050405020304" pitchFamily="18" charset="0"/>
                  </a:rPr>
                  <a:t> </a:t>
                </a:r>
                <a:r>
                  <a:rPr lang="en-US" sz="2500" i="1" dirty="0" err="1" smtClean="0">
                    <a:latin typeface="Times New Roman" panose="02020603050405020304" pitchFamily="18" charset="0"/>
                    <a:cs typeface="Times New Roman" panose="02020603050405020304" pitchFamily="18" charset="0"/>
                  </a:rPr>
                  <a:t>nghĩa</a:t>
                </a:r>
                <a:r>
                  <a:rPr lang="en-US" sz="2500" dirty="0" smtClean="0">
                    <a:latin typeface="Times New Roman" panose="02020603050405020304" pitchFamily="18" charset="0"/>
                    <a:cs typeface="Times New Roman" panose="02020603050405020304" pitchFamily="18" charset="0"/>
                  </a:rPr>
                  <a:t>: Ideal </a:t>
                </a:r>
                <a:r>
                  <a:rPr lang="en-US" sz="2500" dirty="0" err="1" smtClean="0">
                    <a:latin typeface="Times New Roman" panose="02020603050405020304" pitchFamily="18" charset="0"/>
                    <a:cs typeface="Times New Roman" panose="02020603050405020304" pitchFamily="18" charset="0"/>
                  </a:rPr>
                  <a:t>của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vành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thức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gồm</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tập</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các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thức</a:t>
                </a:r>
                <a:r>
                  <a:rPr lang="en-US" sz="2500" dirty="0" smtClean="0">
                    <a:latin typeface="Times New Roman" panose="02020603050405020304" pitchFamily="18" charset="0"/>
                    <a:cs typeface="Times New Roman" panose="02020603050405020304" pitchFamily="18" charset="0"/>
                  </a:rPr>
                  <a:t> </a:t>
                </a:r>
                <a:r>
                  <a:rPr lang="en-US" sz="2500" i="1" dirty="0" smtClean="0">
                    <a:latin typeface="Times New Roman" panose="02020603050405020304" pitchFamily="18" charset="0"/>
                    <a:cs typeface="Times New Roman" panose="02020603050405020304" pitchFamily="18" charset="0"/>
                  </a:rPr>
                  <a:t>a</a:t>
                </a:r>
                <a:r>
                  <a:rPr lang="vi-VN" sz="2500" dirty="0" smtClean="0">
                    <a:latin typeface="Times New Roman" panose="02020603050405020304" pitchFamily="18" charset="0"/>
                    <a:cs typeface="Times New Roman" panose="02020603050405020304" pitchFamily="18" charset="0"/>
                  </a:rPr>
                  <a:t>(</a:t>
                </a:r>
                <a:r>
                  <a:rPr lang="vi-VN" sz="2500" i="1" dirty="0" smtClean="0">
                    <a:latin typeface="Times New Roman" panose="02020603050405020304" pitchFamily="18" charset="0"/>
                    <a:cs typeface="Times New Roman" panose="02020603050405020304" pitchFamily="18" charset="0"/>
                  </a:rPr>
                  <a:t>x</a:t>
                </a:r>
                <a:r>
                  <a:rPr lang="vi-VN" sz="2500" dirty="0" smtClean="0">
                    <a:latin typeface="Times New Roman" panose="02020603050405020304" pitchFamily="18" charset="0"/>
                    <a:cs typeface="Times New Roman" panose="02020603050405020304" pitchFamily="18" charset="0"/>
                  </a:rPr>
                  <a: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là</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bội</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của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thức</a:t>
                </a:r>
                <a:r>
                  <a:rPr lang="en-US" sz="2500" dirty="0" smtClean="0">
                    <a:latin typeface="Times New Roman" panose="02020603050405020304" pitchFamily="18" charset="0"/>
                    <a:cs typeface="Times New Roman" panose="02020603050405020304" pitchFamily="18" charset="0"/>
                  </a:rPr>
                  <a:t> </a:t>
                </a:r>
                <a:r>
                  <a:rPr lang="en-US" sz="2500" i="1" dirty="0" smtClean="0">
                    <a:latin typeface="Times New Roman" panose="02020603050405020304" pitchFamily="18" charset="0"/>
                    <a:cs typeface="Times New Roman" panose="02020603050405020304" pitchFamily="18" charset="0"/>
                  </a:rPr>
                  <a:t>g</a:t>
                </a:r>
                <a:r>
                  <a:rPr lang="vi-VN" sz="2500" dirty="0" smtClean="0">
                    <a:latin typeface="Times New Roman" panose="02020603050405020304" pitchFamily="18" charset="0"/>
                    <a:cs typeface="Times New Roman" panose="02020603050405020304" pitchFamily="18" charset="0"/>
                  </a:rPr>
                  <a:t>(</a:t>
                </a:r>
                <a:r>
                  <a:rPr lang="vi-VN" sz="2500" i="1" dirty="0" smtClean="0">
                    <a:latin typeface="Times New Roman" panose="02020603050405020304" pitchFamily="18" charset="0"/>
                    <a:cs typeface="Times New Roman" panose="02020603050405020304" pitchFamily="18" charset="0"/>
                  </a:rPr>
                  <a:t>x</a:t>
                </a:r>
                <a:r>
                  <a:rPr lang="vi-VN" sz="2500" dirty="0" smtClean="0">
                    <a:latin typeface="Times New Roman" panose="02020603050405020304" pitchFamily="18" charset="0"/>
                    <a:cs typeface="Times New Roman" panose="02020603050405020304" pitchFamily="18" charset="0"/>
                  </a:rPr>
                  <a:t>)</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thỏa</a:t>
                </a:r>
                <a:r>
                  <a:rPr lang="en-US" sz="2500" dirty="0" smtClean="0">
                    <a:solidFill>
                      <a:srgbClr val="66FF33"/>
                    </a:solidFill>
                    <a:latin typeface="Times New Roman" panose="02020603050405020304" pitchFamily="18" charset="0"/>
                    <a:cs typeface="Times New Roman" panose="02020603050405020304" pitchFamily="18" charset="0"/>
                  </a:rPr>
                  <a:t>: </a:t>
                </a:r>
                <a:endParaRPr lang="en-US" sz="2500" i="1" dirty="0" smtClean="0">
                  <a:solidFill>
                    <a:srgbClr val="66FF33"/>
                  </a:solidFill>
                  <a:latin typeface="Times New Roman" panose="02020603050405020304" pitchFamily="18" charset="0"/>
                  <a:cs typeface="Times New Roman" panose="02020603050405020304" pitchFamily="18" charset="0"/>
                </a:endParaRPr>
              </a:p>
              <a:p>
                <a:pPr marL="801687" indent="-457200">
                  <a:lnSpc>
                    <a:spcPct val="100000"/>
                  </a:lnSpc>
                  <a:spcBef>
                    <a:spcPts val="300"/>
                  </a:spcBef>
                  <a:spcAft>
                    <a:spcPts val="300"/>
                  </a:spcAft>
                  <a:buFont typeface="Wingdings" panose="05000000000000000000" pitchFamily="2" charset="2"/>
                  <a:buChar char="Ø"/>
                </a:pPr>
                <a14:m>
                  <m:oMath xmlns:m="http://schemas.openxmlformats.org/officeDocument/2006/math">
                    <m:r>
                      <a:rPr lang="en-US" sz="2500" i="1">
                        <a:solidFill>
                          <a:srgbClr val="66FF33"/>
                        </a:solidFill>
                        <a:latin typeface="Cambria Math" panose="02040503050406030204" pitchFamily="18" charset="0"/>
                      </a:rPr>
                      <m:t>𝑔</m:t>
                    </m:r>
                    <m:r>
                      <a:rPr lang="en-US" sz="2500">
                        <a:solidFill>
                          <a:srgbClr val="66FF33"/>
                        </a:solidFill>
                        <a:latin typeface="Cambria Math" panose="02040503050406030204" pitchFamily="18" charset="0"/>
                      </a:rPr>
                      <m:t>(</m:t>
                    </m:r>
                    <m:r>
                      <a:rPr lang="en-US" sz="2500" i="1">
                        <a:solidFill>
                          <a:srgbClr val="66FF33"/>
                        </a:solidFill>
                        <a:latin typeface="Cambria Math" panose="02040503050406030204" pitchFamily="18" charset="0"/>
                      </a:rPr>
                      <m:t>𝑥</m:t>
                    </m:r>
                    <m:r>
                      <a:rPr lang="en-US" sz="2500">
                        <a:solidFill>
                          <a:srgbClr val="66FF33"/>
                        </a:solidFill>
                        <a:latin typeface="Cambria Math" panose="02040503050406030204" pitchFamily="18" charset="0"/>
                      </a:rPr>
                      <m:t>)|</m:t>
                    </m:r>
                    <m:sSup>
                      <m:sSupPr>
                        <m:ctrlPr>
                          <a:rPr lang="en-US" sz="2500" i="1">
                            <a:solidFill>
                              <a:srgbClr val="66FF33"/>
                            </a:solidFill>
                            <a:latin typeface="Cambria Math" panose="02040503050406030204" pitchFamily="18" charset="0"/>
                          </a:rPr>
                        </m:ctrlPr>
                      </m:sSupPr>
                      <m:e>
                        <m:r>
                          <a:rPr lang="en-US" sz="2500" i="1">
                            <a:solidFill>
                              <a:srgbClr val="66FF33"/>
                            </a:solidFill>
                            <a:latin typeface="Cambria Math" panose="02040503050406030204" pitchFamily="18" charset="0"/>
                          </a:rPr>
                          <m:t>𝑥</m:t>
                        </m:r>
                      </m:e>
                      <m:sup>
                        <m:r>
                          <a:rPr lang="en-US" sz="2500" i="1">
                            <a:solidFill>
                              <a:srgbClr val="66FF33"/>
                            </a:solidFill>
                            <a:latin typeface="Cambria Math" panose="02040503050406030204" pitchFamily="18" charset="0"/>
                          </a:rPr>
                          <m:t>𝑛</m:t>
                        </m:r>
                      </m:sup>
                    </m:sSup>
                    <m:r>
                      <a:rPr lang="en-US" sz="2500">
                        <a:solidFill>
                          <a:srgbClr val="66FF33"/>
                        </a:solidFill>
                        <a:latin typeface="Cambria Math" panose="02040503050406030204" pitchFamily="18" charset="0"/>
                      </a:rPr>
                      <m:t>+1</m:t>
                    </m:r>
                  </m:oMath>
                </a14:m>
                <a:endParaRPr lang="en-US" sz="2500" dirty="0" smtClean="0">
                  <a:solidFill>
                    <a:srgbClr val="66FF33"/>
                  </a:solidFill>
                  <a:latin typeface="Times New Roman" panose="02020603050405020304" pitchFamily="18" charset="0"/>
                  <a:cs typeface="Times New Roman" panose="02020603050405020304" pitchFamily="18" charset="0"/>
                </a:endParaRPr>
              </a:p>
              <a:p>
                <a:pPr marL="801687" indent="-457200">
                  <a:lnSpc>
                    <a:spcPct val="100000"/>
                  </a:lnSpc>
                  <a:spcBef>
                    <a:spcPts val="300"/>
                  </a:spcBef>
                  <a:spcAft>
                    <a:spcPts val="300"/>
                  </a:spcAft>
                  <a:buFont typeface="Wingdings" panose="05000000000000000000" pitchFamily="2" charset="2"/>
                  <a:buChar char="Ø"/>
                </a:pPr>
                <a14:m>
                  <m:oMath xmlns:m="http://schemas.openxmlformats.org/officeDocument/2006/math">
                    <m:d>
                      <m:dPr>
                        <m:begChr m:val=""/>
                        <m:ctrlPr>
                          <a:rPr lang="en-US" sz="2500" i="1" smtClean="0">
                            <a:solidFill>
                              <a:srgbClr val="66FF33"/>
                            </a:solidFill>
                            <a:latin typeface="Cambria Math" panose="02040503050406030204" pitchFamily="18" charset="0"/>
                          </a:rPr>
                        </m:ctrlPr>
                      </m:dPr>
                      <m:e>
                        <m:r>
                          <m:rPr>
                            <m:sty m:val="p"/>
                          </m:rPr>
                          <a:rPr lang="en-US" sz="2500">
                            <a:solidFill>
                              <a:srgbClr val="66FF33"/>
                            </a:solidFill>
                            <a:latin typeface="Cambria Math" panose="02040503050406030204" pitchFamily="18" charset="0"/>
                          </a:rPr>
                          <m:t>deg</m:t>
                        </m:r>
                        <m:r>
                          <m:rPr>
                            <m:nor/>
                          </m:rPr>
                          <a:rPr lang="en-US" sz="2500" i="1">
                            <a:solidFill>
                              <a:srgbClr val="66FF33"/>
                            </a:solidFill>
                            <a:latin typeface="Times New Roman" panose="02020603050405020304" pitchFamily="18" charset="0"/>
                            <a:cs typeface="Times New Roman" panose="02020603050405020304" pitchFamily="18" charset="0"/>
                          </a:rPr>
                          <m:t> </m:t>
                        </m:r>
                        <m:r>
                          <a:rPr lang="en-US" sz="2500" i="1">
                            <a:solidFill>
                              <a:srgbClr val="66FF33"/>
                            </a:solidFill>
                            <a:latin typeface="Cambria Math" panose="02040503050406030204" pitchFamily="18" charset="0"/>
                          </a:rPr>
                          <m:t>𝑔</m:t>
                        </m:r>
                        <m:d>
                          <m:dPr>
                            <m:ctrlPr>
                              <a:rPr lang="en-US" sz="2500" i="1">
                                <a:solidFill>
                                  <a:srgbClr val="66FF33"/>
                                </a:solidFill>
                                <a:latin typeface="Cambria Math" panose="02040503050406030204" pitchFamily="18" charset="0"/>
                              </a:rPr>
                            </m:ctrlPr>
                          </m:dPr>
                          <m:e>
                            <m:r>
                              <a:rPr lang="en-US" sz="2500" i="1">
                                <a:solidFill>
                                  <a:srgbClr val="66FF33"/>
                                </a:solidFill>
                                <a:latin typeface="Cambria Math" panose="02040503050406030204" pitchFamily="18" charset="0"/>
                              </a:rPr>
                              <m:t>𝑥</m:t>
                            </m:r>
                          </m:e>
                        </m:d>
                        <m:r>
                          <a:rPr lang="en-US" sz="2500">
                            <a:solidFill>
                              <a:srgbClr val="66FF33"/>
                            </a:solidFill>
                            <a:latin typeface="Cambria Math" panose="02040503050406030204" pitchFamily="18" charset="0"/>
                          </a:rPr>
                          <m:t>=</m:t>
                        </m:r>
                        <m:r>
                          <a:rPr lang="en-US" sz="2500" i="1">
                            <a:solidFill>
                              <a:srgbClr val="66FF33"/>
                            </a:solidFill>
                            <a:latin typeface="Cambria Math" panose="02040503050406030204" pitchFamily="18" charset="0"/>
                          </a:rPr>
                          <m:t>𝑟</m:t>
                        </m:r>
                        <m:r>
                          <a:rPr lang="en-US" sz="2500">
                            <a:solidFill>
                              <a:srgbClr val="66FF33"/>
                            </a:solidFill>
                            <a:latin typeface="Cambria Math" panose="02040503050406030204" pitchFamily="18" charset="0"/>
                          </a:rPr>
                          <m:t>=</m:t>
                        </m:r>
                        <m:r>
                          <m:rPr>
                            <m:sty m:val="p"/>
                          </m:rPr>
                          <a:rPr lang="en-US" sz="2500">
                            <a:solidFill>
                              <a:srgbClr val="66FF33"/>
                            </a:solidFill>
                            <a:latin typeface="Cambria Math" panose="02040503050406030204" pitchFamily="18" charset="0"/>
                          </a:rPr>
                          <m:t>min</m:t>
                        </m:r>
                        <m:r>
                          <a:rPr lang="vi-VN" sz="2500" b="0" i="0" smtClean="0">
                            <a:solidFill>
                              <a:srgbClr val="66FF33"/>
                            </a:solidFill>
                            <a:latin typeface="Cambria Math" panose="02040503050406030204" pitchFamily="18" charset="0"/>
                          </a:rPr>
                          <m:t> </m:t>
                        </m:r>
                        <m:r>
                          <m:rPr>
                            <m:sty m:val="p"/>
                          </m:rPr>
                          <a:rPr lang="en-US" sz="2500">
                            <a:solidFill>
                              <a:srgbClr val="66FF33"/>
                            </a:solidFill>
                            <a:latin typeface="Cambria Math" panose="02040503050406030204" pitchFamily="18" charset="0"/>
                          </a:rPr>
                          <m:t>deg</m:t>
                        </m:r>
                        <m:r>
                          <m:rPr>
                            <m:nor/>
                          </m:rPr>
                          <a:rPr lang="en-US" sz="2500" i="1">
                            <a:solidFill>
                              <a:srgbClr val="66FF33"/>
                            </a:solidFill>
                            <a:latin typeface="Times New Roman" panose="02020603050405020304" pitchFamily="18" charset="0"/>
                            <a:cs typeface="Times New Roman" panose="02020603050405020304" pitchFamily="18" charset="0"/>
                          </a:rPr>
                          <m:t> </m:t>
                        </m:r>
                        <m:r>
                          <a:rPr lang="en-US" sz="2500" i="1">
                            <a:solidFill>
                              <a:srgbClr val="66FF33"/>
                            </a:solidFill>
                            <a:latin typeface="Cambria Math" panose="02040503050406030204" pitchFamily="18" charset="0"/>
                          </a:rPr>
                          <m:t>𝑎</m:t>
                        </m:r>
                        <m:r>
                          <a:rPr lang="en-US" sz="2500">
                            <a:solidFill>
                              <a:srgbClr val="66FF33"/>
                            </a:solidFill>
                            <a:latin typeface="Cambria Math" panose="02040503050406030204" pitchFamily="18" charset="0"/>
                          </a:rPr>
                          <m:t>(</m:t>
                        </m:r>
                        <m:r>
                          <a:rPr lang="en-US" sz="2500" i="1">
                            <a:solidFill>
                              <a:srgbClr val="66FF33"/>
                            </a:solidFill>
                            <a:latin typeface="Cambria Math" panose="02040503050406030204" pitchFamily="18" charset="0"/>
                          </a:rPr>
                          <m:t>𝑥</m:t>
                        </m:r>
                      </m:e>
                    </m:d>
                  </m:oMath>
                </a14:m>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với</a:t>
                </a:r>
                <a:r>
                  <a:rPr lang="en-US" sz="25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500">
                        <a:latin typeface="Cambria Math" panose="02040503050406030204" pitchFamily="18" charset="0"/>
                      </a:rPr>
                      <m:t>∀</m:t>
                    </m:r>
                    <m:r>
                      <a:rPr lang="en-US" sz="2500" i="1">
                        <a:latin typeface="Cambria Math" panose="02040503050406030204" pitchFamily="18" charset="0"/>
                      </a:rPr>
                      <m:t>𝑎</m:t>
                    </m:r>
                    <m:r>
                      <a:rPr lang="en-US" sz="2500">
                        <a:latin typeface="Cambria Math" panose="02040503050406030204" pitchFamily="18" charset="0"/>
                      </a:rPr>
                      <m:t>(</m:t>
                    </m:r>
                    <m:r>
                      <a:rPr lang="en-US" sz="2500" i="1">
                        <a:latin typeface="Cambria Math" panose="02040503050406030204" pitchFamily="18" charset="0"/>
                      </a:rPr>
                      <m:t>𝑥</m:t>
                    </m:r>
                    <m:r>
                      <a:rPr lang="en-US" sz="2500">
                        <a:latin typeface="Cambria Math" panose="02040503050406030204" pitchFamily="18" charset="0"/>
                      </a:rPr>
                      <m:t>)∈</m:t>
                    </m:r>
                    <m:r>
                      <a:rPr lang="en-US" sz="2500" i="1">
                        <a:latin typeface="Cambria Math" panose="02040503050406030204" pitchFamily="18" charset="0"/>
                      </a:rPr>
                      <m:t>𝐼</m:t>
                    </m:r>
                    <m:r>
                      <a:rPr lang="en-US" sz="2500">
                        <a:latin typeface="Cambria Math" panose="02040503050406030204" pitchFamily="18" charset="0"/>
                      </a:rPr>
                      <m:t>,</m:t>
                    </m:r>
                    <m:r>
                      <a:rPr lang="en-US" sz="2500" i="1">
                        <a:latin typeface="Cambria Math" panose="02040503050406030204" pitchFamily="18" charset="0"/>
                      </a:rPr>
                      <m:t>𝑎</m:t>
                    </m:r>
                    <m:r>
                      <a:rPr lang="en-US" sz="2500">
                        <a:latin typeface="Cambria Math" panose="02040503050406030204" pitchFamily="18" charset="0"/>
                      </a:rPr>
                      <m:t>(</m:t>
                    </m:r>
                    <m:r>
                      <a:rPr lang="en-US" sz="2500" i="1">
                        <a:latin typeface="Cambria Math" panose="02040503050406030204" pitchFamily="18" charset="0"/>
                      </a:rPr>
                      <m:t>𝑥</m:t>
                    </m:r>
                    <m:r>
                      <a:rPr lang="en-US" sz="2500">
                        <a:latin typeface="Cambria Math" panose="02040503050406030204" pitchFamily="18" charset="0"/>
                      </a:rPr>
                      <m:t>)≠0</m:t>
                    </m:r>
                  </m:oMath>
                </a14:m>
                <a:endParaRPr lang="en-US" sz="2500" dirty="0">
                  <a:latin typeface="Times New Roman" panose="02020603050405020304" pitchFamily="18" charset="0"/>
                  <a:cs typeface="Times New Roman" panose="02020603050405020304" pitchFamily="18" charset="0"/>
                </a:endParaRPr>
              </a:p>
              <a:p>
                <a:pPr marL="344488" indent="-344488">
                  <a:lnSpc>
                    <a:spcPct val="100000"/>
                  </a:lnSpc>
                  <a:spcBef>
                    <a:spcPts val="1200"/>
                  </a:spcBef>
                  <a:spcAft>
                    <a:spcPts val="300"/>
                  </a:spcAft>
                  <a:buFont typeface="Wingdings" panose="05000000000000000000" pitchFamily="2" charset="2"/>
                  <a:buChar char="§"/>
                </a:pPr>
                <a:r>
                  <a:rPr lang="en-US" sz="2500" dirty="0" err="1" smtClean="0">
                    <a:latin typeface="Times New Roman" panose="02020603050405020304" pitchFamily="18" charset="0"/>
                    <a:cs typeface="Times New Roman" panose="02020603050405020304" pitchFamily="18" charset="0"/>
                  </a:rPr>
                  <a:t>Ký</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hiệu</a:t>
                </a:r>
                <a:r>
                  <a:rPr lang="en-US" sz="2500" dirty="0" smtClean="0">
                    <a:latin typeface="Times New Roman" panose="02020603050405020304" pitchFamily="18" charset="0"/>
                    <a:cs typeface="Times New Roman" panose="02020603050405020304" pitchFamily="18" charset="0"/>
                  </a:rPr>
                  <a:t> Ideal </a:t>
                </a:r>
                <a:r>
                  <a:rPr lang="en-US" sz="2500" dirty="0" err="1" smtClean="0">
                    <a:latin typeface="Times New Roman" panose="02020603050405020304" pitchFamily="18" charset="0"/>
                    <a:cs typeface="Times New Roman" panose="02020603050405020304" pitchFamily="18" charset="0"/>
                  </a:rPr>
                  <a:t>vành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thức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là</a:t>
                </a:r>
                <a:r>
                  <a:rPr lang="en-US" sz="25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800" i="1">
                        <a:solidFill>
                          <a:srgbClr val="FFFF00"/>
                        </a:solidFill>
                        <a:latin typeface="Cambria Math" panose="02040503050406030204" pitchFamily="18" charset="0"/>
                      </a:rPr>
                      <m:t>𝐼</m:t>
                    </m:r>
                    <m:r>
                      <a:rPr lang="en-US" sz="2800">
                        <a:solidFill>
                          <a:srgbClr val="FFFF00"/>
                        </a:solidFill>
                        <a:latin typeface="Cambria Math" panose="02040503050406030204" pitchFamily="18" charset="0"/>
                      </a:rPr>
                      <m:t>=</m:t>
                    </m:r>
                    <m:d>
                      <m:dPr>
                        <m:begChr m:val="〈"/>
                        <m:endChr m:val="〉"/>
                        <m:ctrlPr>
                          <a:rPr lang="en-US" sz="2800" i="1">
                            <a:solidFill>
                              <a:srgbClr val="FFFF00"/>
                            </a:solidFill>
                            <a:latin typeface="Cambria Math" panose="02040503050406030204" pitchFamily="18" charset="0"/>
                          </a:rPr>
                        </m:ctrlPr>
                      </m:dPr>
                      <m:e>
                        <m:d>
                          <m:dPr>
                            <m:begChr m:val=""/>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𝑔</m:t>
                            </m:r>
                            <m:r>
                              <a:rPr lang="en-US" sz="280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𝑥</m:t>
                            </m:r>
                          </m:e>
                        </m:d>
                      </m:e>
                    </m:d>
                  </m:oMath>
                </a14:m>
                <a:endParaRPr lang="en-US" sz="2800" dirty="0">
                  <a:solidFill>
                    <a:srgbClr val="FFFF00"/>
                  </a:solidFill>
                </a:endParaRPr>
              </a:p>
              <a:p>
                <a:pPr marL="344488" indent="-344488">
                  <a:lnSpc>
                    <a:spcPct val="100000"/>
                  </a:lnSpc>
                  <a:spcBef>
                    <a:spcPts val="300"/>
                  </a:spcBef>
                  <a:spcAft>
                    <a:spcPts val="300"/>
                  </a:spcAft>
                  <a:buFont typeface="Wingdings" panose="05000000000000000000" pitchFamily="2" charset="2"/>
                  <a:buChar char="§"/>
                </a:pPr>
                <a:endParaRPr lang="en-US" sz="2500" dirty="0" smtClean="0">
                  <a:solidFill>
                    <a:srgbClr val="66FF33"/>
                  </a:solidFill>
                  <a:latin typeface="Times New Roman" panose="02020603050405020304" pitchFamily="18" charset="0"/>
                  <a:cs typeface="Times New Roman" panose="02020603050405020304" pitchFamily="18" charset="0"/>
                </a:endParaRPr>
              </a:p>
              <a:p>
                <a:pPr marL="344488" indent="-344488">
                  <a:lnSpc>
                    <a:spcPct val="100000"/>
                  </a:lnSpc>
                  <a:spcBef>
                    <a:spcPts val="300"/>
                  </a:spcBef>
                  <a:spcAft>
                    <a:spcPts val="300"/>
                  </a:spcAft>
                  <a:buFont typeface="Wingdings" panose="05000000000000000000" pitchFamily="2" charset="2"/>
                  <a:buChar char="§"/>
                </a:pPr>
                <a:r>
                  <a:rPr lang="en-US" sz="2500" b="1" i="1" dirty="0" err="1">
                    <a:latin typeface="Times New Roman" panose="02020603050405020304" pitchFamily="18" charset="0"/>
                    <a:cs typeface="Times New Roman" panose="02020603050405020304" pitchFamily="18" charset="0"/>
                  </a:rPr>
                  <a:t>Đ</a:t>
                </a:r>
                <a:r>
                  <a:rPr lang="en-US" sz="2500" b="1" i="1" dirty="0" err="1" smtClean="0">
                    <a:latin typeface="Times New Roman" panose="02020603050405020304" pitchFamily="18" charset="0"/>
                    <a:cs typeface="Times New Roman" panose="02020603050405020304" pitchFamily="18" charset="0"/>
                  </a:rPr>
                  <a:t>a</a:t>
                </a:r>
                <a:r>
                  <a:rPr lang="en-US" sz="2500" b="1" i="1" dirty="0" smtClean="0">
                    <a:latin typeface="Times New Roman" panose="02020603050405020304" pitchFamily="18" charset="0"/>
                    <a:cs typeface="Times New Roman" panose="02020603050405020304" pitchFamily="18" charset="0"/>
                  </a:rPr>
                  <a:t> </a:t>
                </a:r>
                <a:r>
                  <a:rPr lang="en-US" sz="2500" b="1" i="1" dirty="0" err="1" smtClean="0">
                    <a:latin typeface="Times New Roman" panose="02020603050405020304" pitchFamily="18" charset="0"/>
                    <a:cs typeface="Times New Roman" panose="02020603050405020304" pitchFamily="18" charset="0"/>
                  </a:rPr>
                  <a:t>thức</a:t>
                </a:r>
                <a:r>
                  <a:rPr lang="en-US" sz="2500" b="1" i="1" dirty="0" smtClean="0">
                    <a:latin typeface="Times New Roman" panose="02020603050405020304" pitchFamily="18" charset="0"/>
                    <a:cs typeface="Times New Roman" panose="02020603050405020304" pitchFamily="18" charset="0"/>
                  </a:rPr>
                  <a:t> </a:t>
                </a:r>
                <a:r>
                  <a:rPr lang="en-US" sz="2500" b="1" i="1" dirty="0" err="1" smtClean="0">
                    <a:latin typeface="Times New Roman" panose="02020603050405020304" pitchFamily="18" charset="0"/>
                    <a:cs typeface="Times New Roman" panose="02020603050405020304" pitchFamily="18" charset="0"/>
                  </a:rPr>
                  <a:t>tối</a:t>
                </a:r>
                <a:r>
                  <a:rPr lang="en-US" sz="2500" b="1" i="1" dirty="0" smtClean="0">
                    <a:latin typeface="Times New Roman" panose="02020603050405020304" pitchFamily="18" charset="0"/>
                    <a:cs typeface="Times New Roman" panose="02020603050405020304" pitchFamily="18" charset="0"/>
                  </a:rPr>
                  <a:t> </a:t>
                </a:r>
                <a:r>
                  <a:rPr lang="en-US" sz="2500" b="1" i="1" dirty="0" err="1" smtClean="0">
                    <a:latin typeface="Times New Roman" panose="02020603050405020304" pitchFamily="18" charset="0"/>
                    <a:cs typeface="Times New Roman" panose="02020603050405020304" pitchFamily="18" charset="0"/>
                  </a:rPr>
                  <a:t>giản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là</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đa</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thức</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không</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thể</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phân</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tích</a:t>
                </a:r>
                <a:r>
                  <a:rPr lang="en-US" sz="2500" dirty="0" smtClean="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thành</a:t>
                </a:r>
                <a:r>
                  <a:rPr lang="en-US" sz="2500" dirty="0" smtClean="0">
                    <a:latin typeface="Times New Roman" panose="02020603050405020304" pitchFamily="18" charset="0"/>
                    <a:cs typeface="Times New Roman" panose="02020603050405020304" pitchFamily="18" charset="0"/>
                  </a:rPr>
                  <a:t> </a:t>
                </a:r>
                <a:r>
                  <a:rPr lang="vi-VN" sz="2500" dirty="0" smtClean="0">
                    <a:latin typeface="Times New Roman" panose="02020603050405020304" pitchFamily="18" charset="0"/>
                    <a:cs typeface="Times New Roman" panose="02020603050405020304" pitchFamily="18" charset="0"/>
                  </a:rPr>
                  <a:t>tích các đa thức có bậc nhỏ </a:t>
                </a:r>
                <a:r>
                  <a:rPr lang="en-US" sz="2500" dirty="0" err="1" smtClean="0">
                    <a:latin typeface="Times New Roman" panose="02020603050405020304" pitchFamily="18" charset="0"/>
                    <a:cs typeface="Times New Roman" panose="02020603050405020304" pitchFamily="18" charset="0"/>
                  </a:rPr>
                  <a:t>hơn</a:t>
                </a:r>
                <a:r>
                  <a:rPr lang="en-US" sz="2500" dirty="0" smtClean="0">
                    <a:latin typeface="Times New Roman" panose="02020603050405020304" pitchFamily="18" charset="0"/>
                    <a:cs typeface="Times New Roman" panose="02020603050405020304" pitchFamily="18" charset="0"/>
                  </a:rPr>
                  <a:t>.</a:t>
                </a:r>
              </a:p>
              <a:p>
                <a:pPr marL="344488" indent="-344488">
                  <a:lnSpc>
                    <a:spcPct val="100000"/>
                  </a:lnSpc>
                  <a:spcBef>
                    <a:spcPts val="300"/>
                  </a:spcBef>
                  <a:spcAft>
                    <a:spcPts val="300"/>
                  </a:spcAft>
                  <a:buFont typeface="Wingdings" panose="05000000000000000000" pitchFamily="2" charset="2"/>
                  <a:buChar char="§"/>
                </a:pPr>
                <a:r>
                  <a:rPr lang="en-US" sz="2500" u="sng" dirty="0" err="1" smtClean="0">
                    <a:latin typeface="Times New Roman" panose="02020603050405020304" pitchFamily="18" charset="0"/>
                    <a:cs typeface="Times New Roman" panose="02020603050405020304" pitchFamily="18" charset="0"/>
                  </a:rPr>
                  <a:t>Định</a:t>
                </a:r>
                <a:r>
                  <a:rPr lang="en-US" sz="2500" u="sng" dirty="0" smtClean="0">
                    <a:latin typeface="Times New Roman" panose="02020603050405020304" pitchFamily="18" charset="0"/>
                    <a:cs typeface="Times New Roman" panose="02020603050405020304" pitchFamily="18" charset="0"/>
                  </a:rPr>
                  <a:t> </a:t>
                </a:r>
                <a:r>
                  <a:rPr lang="en-US" sz="2500" u="sng" dirty="0" err="1" smtClean="0">
                    <a:latin typeface="Times New Roman" panose="02020603050405020304" pitchFamily="18" charset="0"/>
                    <a:cs typeface="Times New Roman" panose="02020603050405020304" pitchFamily="18" charset="0"/>
                  </a:rPr>
                  <a:t>lý</a:t>
                </a:r>
                <a:r>
                  <a:rPr lang="en-US" sz="2500" dirty="0" smtClean="0">
                    <a:latin typeface="Times New Roman" panose="02020603050405020304" pitchFamily="18" charset="0"/>
                    <a:cs typeface="Times New Roman" panose="02020603050405020304" pitchFamily="18" charset="0"/>
                  </a:rPr>
                  <a:t>: </a:t>
                </a:r>
                <a:r>
                  <a:rPr lang="vi-VN" sz="2500" dirty="0" smtClean="0">
                    <a:latin typeface="Times New Roman" panose="02020603050405020304" pitchFamily="18" charset="0"/>
                    <a:cs typeface="Times New Roman" panose="02020603050405020304" pitchFamily="18" charset="0"/>
                  </a:rPr>
                  <a:t>Với </a:t>
                </a:r>
                <a14:m>
                  <m:oMath xmlns:m="http://schemas.openxmlformats.org/officeDocument/2006/math">
                    <m:r>
                      <a:rPr lang="en-US" sz="2500" i="1">
                        <a:latin typeface="Cambria Math" panose="02040503050406030204" pitchFamily="18" charset="0"/>
                      </a:rPr>
                      <m:t>𝑛</m:t>
                    </m:r>
                    <m:r>
                      <a:rPr lang="en-US" sz="2500">
                        <a:latin typeface="Cambria Math" panose="02040503050406030204" pitchFamily="18" charset="0"/>
                      </a:rPr>
                      <m:t>=</m:t>
                    </m:r>
                    <m:sSup>
                      <m:sSupPr>
                        <m:ctrlPr>
                          <a:rPr lang="en-US" sz="2500" i="1">
                            <a:latin typeface="Cambria Math" panose="02040503050406030204" pitchFamily="18" charset="0"/>
                          </a:rPr>
                        </m:ctrlPr>
                      </m:sSupPr>
                      <m:e>
                        <m:r>
                          <a:rPr lang="en-US" sz="2500">
                            <a:latin typeface="Cambria Math" panose="02040503050406030204" pitchFamily="18" charset="0"/>
                          </a:rPr>
                          <m:t>2</m:t>
                        </m:r>
                      </m:e>
                      <m:sup>
                        <m:r>
                          <a:rPr lang="en-US" sz="2500" i="1">
                            <a:latin typeface="Cambria Math" panose="02040503050406030204" pitchFamily="18" charset="0"/>
                          </a:rPr>
                          <m:t>𝑚</m:t>
                        </m:r>
                      </m:sup>
                    </m:sSup>
                    <m:r>
                      <a:rPr lang="en-US" sz="2500">
                        <a:latin typeface="Cambria Math" panose="02040503050406030204" pitchFamily="18" charset="0"/>
                      </a:rPr>
                      <m:t>−</m:t>
                    </m:r>
                    <m:r>
                      <a:rPr lang="vi-VN" sz="2500" i="1">
                        <a:latin typeface="Cambria Math" panose="02040503050406030204" pitchFamily="18" charset="0"/>
                      </a:rPr>
                      <m:t>1</m:t>
                    </m:r>
                  </m:oMath>
                </a14:m>
                <a:r>
                  <a:rPr lang="vi-VN" sz="2500" dirty="0" smtClean="0">
                    <a:latin typeface="Times New Roman" panose="02020603050405020304" pitchFamily="18" charset="0"/>
                    <a:cs typeface="Times New Roman" panose="02020603050405020304" pitchFamily="18" charset="0"/>
                  </a:rPr>
                  <a:t>, đa thức </a:t>
                </a:r>
                <a14:m>
                  <m:oMath xmlns:m="http://schemas.openxmlformats.org/officeDocument/2006/math">
                    <m:sSup>
                      <m:sSupPr>
                        <m:ctrlPr>
                          <a:rPr lang="en-US" sz="2500" i="1">
                            <a:latin typeface="Cambria Math" panose="02040503050406030204" pitchFamily="18" charset="0"/>
                          </a:rPr>
                        </m:ctrlPr>
                      </m:sSupPr>
                      <m:e>
                        <m:r>
                          <m:rPr>
                            <m:sty m:val="p"/>
                          </m:rPr>
                          <a:rPr lang="vi-VN" sz="2500" i="1" smtClean="0">
                            <a:latin typeface="Cambria Math" panose="02040503050406030204" pitchFamily="18" charset="0"/>
                          </a:rPr>
                          <m:t>x</m:t>
                        </m:r>
                      </m:e>
                      <m:sup>
                        <m:r>
                          <m:rPr>
                            <m:sty m:val="p"/>
                          </m:rPr>
                          <a:rPr lang="vi-VN" sz="2500" i="1">
                            <a:latin typeface="Cambria Math" panose="02040503050406030204" pitchFamily="18" charset="0"/>
                          </a:rPr>
                          <m:t>n</m:t>
                        </m:r>
                      </m:sup>
                    </m:sSup>
                    <m:r>
                      <a:rPr lang="vi-VN" sz="2500" b="0" i="1" smtClean="0">
                        <a:latin typeface="Cambria Math" panose="02040503050406030204" pitchFamily="18" charset="0"/>
                      </a:rPr>
                      <m:t>+</m:t>
                    </m:r>
                    <m:r>
                      <a:rPr lang="vi-VN" sz="2500" i="1">
                        <a:latin typeface="Cambria Math" panose="02040503050406030204" pitchFamily="18" charset="0"/>
                      </a:rPr>
                      <m:t>1</m:t>
                    </m:r>
                  </m:oMath>
                </a14:m>
                <a:r>
                  <a:rPr lang="vi-VN" sz="2500" dirty="0" smtClean="0">
                    <a:latin typeface="Times New Roman" panose="02020603050405020304" pitchFamily="18" charset="0"/>
                    <a:cs typeface="Times New Roman" panose="02020603050405020304" pitchFamily="18" charset="0"/>
                  </a:rPr>
                  <a:t> được phân tích thành tích của các đa thức tối giản có bậc </a:t>
                </a:r>
                <a:r>
                  <a:rPr lang="vi-VN" sz="2500" i="1" dirty="0" smtClean="0">
                    <a:latin typeface="Times New Roman" panose="02020603050405020304" pitchFamily="18" charset="0"/>
                    <a:cs typeface="Times New Roman" panose="02020603050405020304" pitchFamily="18" charset="0"/>
                  </a:rPr>
                  <a:t>m</a:t>
                </a:r>
                <a:r>
                  <a:rPr lang="vi-VN" sz="2500" dirty="0" smtClean="0">
                    <a:latin typeface="Times New Roman" panose="02020603050405020304" pitchFamily="18" charset="0"/>
                    <a:cs typeface="Times New Roman" panose="02020603050405020304" pitchFamily="18" charset="0"/>
                  </a:rPr>
                  <a:t> và ước của </a:t>
                </a:r>
                <a:r>
                  <a:rPr lang="vi-VN" sz="2500" i="1" dirty="0" smtClean="0">
                    <a:latin typeface="Times New Roman" panose="02020603050405020304" pitchFamily="18" charset="0"/>
                    <a:cs typeface="Times New Roman" panose="02020603050405020304" pitchFamily="18" charset="0"/>
                  </a:rPr>
                  <a:t>m</a:t>
                </a:r>
                <a:r>
                  <a:rPr lang="vi-VN" sz="2500" dirty="0" smtClean="0">
                    <a:latin typeface="Times New Roman" panose="02020603050405020304" pitchFamily="18" charset="0"/>
                    <a:cs typeface="Times New Roman" panose="02020603050405020304" pitchFamily="18" charset="0"/>
                  </a:rPr>
                  <a:t>.</a:t>
                </a:r>
              </a:p>
              <a:p>
                <a:pPr marL="344488" indent="-344488">
                  <a:lnSpc>
                    <a:spcPct val="100000"/>
                  </a:lnSpc>
                  <a:spcBef>
                    <a:spcPts val="300"/>
                  </a:spcBef>
                  <a:spcAft>
                    <a:spcPts val="300"/>
                  </a:spcAft>
                  <a:buFont typeface="Wingdings" panose="05000000000000000000" pitchFamily="2" charset="2"/>
                  <a:buChar char="§"/>
                </a:pPr>
                <a:r>
                  <a:rPr lang="vi-VN" sz="2500" b="1" i="1" dirty="0" smtClean="0">
                    <a:latin typeface="Times New Roman" panose="02020603050405020304" pitchFamily="18" charset="0"/>
                    <a:cs typeface="Times New Roman" panose="02020603050405020304" pitchFamily="18" charset="0"/>
                  </a:rPr>
                  <a:t>Đa thức đối ngẫu</a:t>
                </a:r>
                <a:r>
                  <a:rPr lang="vi-VN" sz="2500" dirty="0" smtClean="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𝑔</m:t>
                        </m:r>
                      </m:e>
                      <m:sup>
                        <m:r>
                          <a:rPr lang="en-US" sz="2800">
                            <a:latin typeface="Cambria Math" panose="02040503050406030204" pitchFamily="18" charset="0"/>
                          </a:rPr>
                          <m:t>∗</m:t>
                        </m:r>
                      </m:sup>
                    </m:sSup>
                    <m:d>
                      <m:dPr>
                        <m:ctrlPr>
                          <a:rPr lang="en-US" sz="2800" i="1">
                            <a:latin typeface="Cambria Math" panose="02040503050406030204" pitchFamily="18" charset="0"/>
                          </a:rPr>
                        </m:ctrlPr>
                      </m:dPr>
                      <m:e>
                        <m:r>
                          <a:rPr lang="en-US" sz="2800" i="1">
                            <a:latin typeface="Cambria Math" panose="02040503050406030204" pitchFamily="18" charset="0"/>
                          </a:rPr>
                          <m:t>𝑥</m:t>
                        </m:r>
                      </m:e>
                    </m:d>
                  </m:oMath>
                </a14:m>
                <a:r>
                  <a:rPr lang="vi-VN" sz="2800" dirty="0" smtClean="0"/>
                  <a:t> l</a:t>
                </a:r>
                <a:r>
                  <a:rPr lang="vi-VN" sz="2500" dirty="0" smtClean="0">
                    <a:latin typeface="Times New Roman" panose="02020603050405020304" pitchFamily="18" charset="0"/>
                    <a:cs typeface="Times New Roman" panose="02020603050405020304" pitchFamily="18" charset="0"/>
                  </a:rPr>
                  <a:t>à đa thức đối ngẫu của g(x) nếu: </a:t>
                </a:r>
              </a:p>
              <a:p>
                <a:pPr marL="0" indent="0">
                  <a:lnSpc>
                    <a:spcPct val="100000"/>
                  </a:lnSpc>
                  <a:spcBef>
                    <a:spcPts val="300"/>
                  </a:spcBef>
                  <a:spcAft>
                    <a:spcPts val="300"/>
                  </a:spcAft>
                  <a:buNone/>
                </a:pPr>
                <a14:m>
                  <m:oMathPara xmlns:m="http://schemas.openxmlformats.org/officeDocument/2006/math">
                    <m:oMathParaPr>
                      <m:jc m:val="centerGroup"/>
                    </m:oMathParaPr>
                    <m:oMath xmlns:m="http://schemas.openxmlformats.org/officeDocument/2006/math">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𝑔</m:t>
                          </m:r>
                        </m:e>
                        <m:sup>
                          <m:r>
                            <a:rPr lang="en-US" sz="2800">
                              <a:solidFill>
                                <a:srgbClr val="66FF33"/>
                              </a:solidFill>
                              <a:latin typeface="Cambria Math" panose="02040503050406030204" pitchFamily="18" charset="0"/>
                            </a:rPr>
                            <m:t>∗</m:t>
                          </m:r>
                        </m:sup>
                      </m:sSup>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en-US" sz="2800">
                          <a:solidFill>
                            <a:srgbClr val="66FF33"/>
                          </a:solidFill>
                          <a:latin typeface="Cambria Math" panose="02040503050406030204" pitchFamily="18" charset="0"/>
                        </a:rPr>
                        <m:t>=</m:t>
                      </m:r>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𝑥</m:t>
                          </m:r>
                        </m:e>
                        <m:sup>
                          <m:r>
                            <m:rPr>
                              <m:sty m:val="p"/>
                            </m:rPr>
                            <a:rPr lang="en-US" sz="2800">
                              <a:solidFill>
                                <a:srgbClr val="66FF33"/>
                              </a:solidFill>
                              <a:latin typeface="Cambria Math" panose="02040503050406030204" pitchFamily="18" charset="0"/>
                            </a:rPr>
                            <m:t>deg</m:t>
                          </m:r>
                          <m:r>
                            <m:rPr>
                              <m:nor/>
                            </m:rPr>
                            <a:rPr lang="en-US" sz="2800" i="1">
                              <a:solidFill>
                                <a:srgbClr val="66FF33"/>
                              </a:solidFill>
                              <a:latin typeface="Cambria Math" panose="02040503050406030204" pitchFamily="18" charset="0"/>
                            </a:rPr>
                            <m:t> </m:t>
                          </m:r>
                          <m:r>
                            <a:rPr lang="en-US" sz="2800" i="1">
                              <a:solidFill>
                                <a:srgbClr val="66FF33"/>
                              </a:solidFill>
                              <a:latin typeface="Cambria Math" panose="02040503050406030204" pitchFamily="18" charset="0"/>
                            </a:rPr>
                            <m:t>𝑔</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sup>
                      </m:sSup>
                      <m:r>
                        <a:rPr lang="en-US" sz="280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𝑔</m:t>
                      </m:r>
                      <m:d>
                        <m:dPr>
                          <m:ctrlPr>
                            <a:rPr lang="en-US" sz="2800" i="1">
                              <a:solidFill>
                                <a:srgbClr val="66FF33"/>
                              </a:solidFill>
                              <a:latin typeface="Cambria Math" panose="02040503050406030204" pitchFamily="18" charset="0"/>
                            </a:rPr>
                          </m:ctrlPr>
                        </m:dPr>
                        <m:e>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𝑥</m:t>
                              </m:r>
                            </m:e>
                            <m:sup>
                              <m:r>
                                <a:rPr lang="en-US" sz="2800">
                                  <a:solidFill>
                                    <a:srgbClr val="66FF33"/>
                                  </a:solidFill>
                                  <a:latin typeface="Cambria Math" panose="02040503050406030204" pitchFamily="18" charset="0"/>
                                </a:rPr>
                                <m:t>−1</m:t>
                              </m:r>
                            </m:sup>
                          </m:sSup>
                        </m:e>
                      </m:d>
                    </m:oMath>
                  </m:oMathPara>
                </a14:m>
                <a:endParaRPr lang="en-US" sz="2800" dirty="0">
                  <a:solidFill>
                    <a:srgbClr val="66FF33"/>
                  </a:solidFill>
                </a:endParaRPr>
              </a:p>
              <a:p>
                <a:pPr marL="344488" indent="-344488">
                  <a:lnSpc>
                    <a:spcPct val="100000"/>
                  </a:lnSpc>
                  <a:spcBef>
                    <a:spcPts val="300"/>
                  </a:spcBef>
                  <a:spcAft>
                    <a:spcPts val="300"/>
                  </a:spcAft>
                  <a:buFont typeface="Wingdings" panose="05000000000000000000" pitchFamily="2" charset="2"/>
                  <a:buChar char="§"/>
                </a:pPr>
                <a:endParaRPr lang="en-US" sz="2500" dirty="0" smtClean="0">
                  <a:latin typeface="Times New Roman" panose="02020603050405020304" pitchFamily="18" charset="0"/>
                  <a:cs typeface="Times New Roman" panose="02020603050405020304" pitchFamily="18" charset="0"/>
                </a:endParaRPr>
              </a:p>
              <a:p>
                <a:pPr marL="0" indent="0">
                  <a:lnSpc>
                    <a:spcPct val="100000"/>
                  </a:lnSpc>
                  <a:spcBef>
                    <a:spcPts val="300"/>
                  </a:spcBef>
                  <a:spcAft>
                    <a:spcPts val="300"/>
                  </a:spcAft>
                  <a:buNone/>
                </a:pPr>
                <a:r>
                  <a:rPr lang="en-US" sz="2500" dirty="0" smtClean="0">
                    <a:latin typeface="Times New Roman" panose="02020603050405020304" pitchFamily="18" charset="0"/>
                    <a:cs typeface="Times New Roman" panose="02020603050405020304" pitchFamily="18" charset="0"/>
                  </a:rPr>
                  <a:t> </a:t>
                </a:r>
                <a:endParaRPr lang="en-US" sz="2500" dirty="0">
                  <a:latin typeface="Times New Roman" panose="02020603050405020304" pitchFamily="18" charset="0"/>
                  <a:cs typeface="Times New Roman" panose="02020603050405020304" pitchFamily="18" charset="0"/>
                </a:endParaRPr>
              </a:p>
              <a:p>
                <a:pPr marL="0" indent="0">
                  <a:lnSpc>
                    <a:spcPct val="100000"/>
                  </a:lnSpc>
                  <a:spcBef>
                    <a:spcPts val="300"/>
                  </a:spcBef>
                  <a:spcAft>
                    <a:spcPts val="300"/>
                  </a:spcAft>
                  <a:buNone/>
                </a:pPr>
                <a:r>
                  <a:rPr lang="en-US" sz="2500" dirty="0" smtClean="0">
                    <a:latin typeface="Times New Roman" panose="02020603050405020304" pitchFamily="18" charset="0"/>
                    <a:cs typeface="Times New Roman" panose="02020603050405020304" pitchFamily="18" charset="0"/>
                  </a:rPr>
                  <a:t> </a:t>
                </a:r>
                <a:r>
                  <a:rPr lang="vi-VN" sz="2500" dirty="0" smtClean="0">
                    <a:latin typeface="Times New Roman" panose="02020603050405020304" pitchFamily="18" charset="0"/>
                    <a:cs typeface="Times New Roman" panose="02020603050405020304" pitchFamily="18" charset="0"/>
                  </a:rPr>
                  <a:t>	</a:t>
                </a:r>
                <a:endParaRPr lang="en-US" sz="25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902" y="1011649"/>
                <a:ext cx="11932170" cy="5754275"/>
              </a:xfrm>
              <a:blipFill rotWithShape="0">
                <a:blip r:embed="rId2"/>
                <a:stretch>
                  <a:fillRect l="-1073" t="-11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59</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a:t>
            </a:r>
            <a:r>
              <a:rPr lang="en-US" sz="3600" dirty="0" smtClean="0">
                <a:solidFill>
                  <a:srgbClr val="FFFF00"/>
                </a:solidFill>
                <a:latin typeface="Times New Roman" panose="02020603050405020304" pitchFamily="18" charset="0"/>
                <a:cs typeface="Times New Roman" panose="02020603050405020304" pitchFamily="18" charset="0"/>
              </a:rPr>
              <a:t>4 </a:t>
            </a:r>
            <a:r>
              <a:rPr lang="en-US" sz="3600" dirty="0" err="1" smtClean="0">
                <a:solidFill>
                  <a:srgbClr val="FFFF00"/>
                </a:solidFill>
                <a:latin typeface="Times New Roman" panose="02020603050405020304" pitchFamily="18" charset="0"/>
                <a:cs typeface="Times New Roman" panose="02020603050405020304" pitchFamily="18" charset="0"/>
              </a:rPr>
              <a:t>Vành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thức</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và</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định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nghĩa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mã</a:t>
            </a:r>
            <a:r>
              <a:rPr lang="en-US" sz="3600" dirty="0" smtClean="0">
                <a:solidFill>
                  <a:srgbClr val="FFFF00"/>
                </a:solidFill>
                <a:latin typeface="Times New Roman" panose="02020603050405020304" pitchFamily="18" charset="0"/>
                <a:cs typeface="Times New Roman" panose="02020603050405020304" pitchFamily="18" charset="0"/>
              </a:rPr>
              <a:t> cyclic</a:t>
            </a:r>
            <a:endParaRPr lang="vi-VN" sz="3600" dirty="0" smtClean="0">
              <a:solidFill>
                <a:srgbClr val="FFFF00"/>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3857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0801350" cy="863600"/>
          </a:xfrm>
        </p:spPr>
        <p:txBody>
          <a:bodyPr/>
          <a:lstStyle/>
          <a:p>
            <a:r>
              <a:rPr lang="vi-VN" dirty="0" smtClean="0">
                <a:solidFill>
                  <a:srgbClr val="FFFF00"/>
                </a:solidFill>
              </a:rPr>
              <a:t>3.1	Các định nghĩa và khái niệm cơ bản</a:t>
            </a:r>
          </a:p>
        </p:txBody>
      </p:sp>
      <p:sp>
        <p:nvSpPr>
          <p:cNvPr id="3" name="Content Placeholder 2"/>
          <p:cNvSpPr>
            <a:spLocks noGrp="1"/>
          </p:cNvSpPr>
          <p:nvPr>
            <p:ph idx="1"/>
          </p:nvPr>
        </p:nvSpPr>
        <p:spPr>
          <a:xfrm>
            <a:off x="276225" y="1219200"/>
            <a:ext cx="11658599" cy="5324475"/>
          </a:xfrm>
        </p:spPr>
        <p:txBody>
          <a:bodyPr>
            <a:noAutofit/>
          </a:bodyPr>
          <a:lstStyle/>
          <a:p>
            <a:pPr marL="914400" lvl="1" indent="-457200">
              <a:spcBef>
                <a:spcPts val="600"/>
              </a:spcBef>
              <a:spcAft>
                <a:spcPts val="600"/>
              </a:spcAft>
              <a:buFont typeface="Wingdings" panose="05000000000000000000" pitchFamily="2" charset="2"/>
              <a:buChar char="Ø"/>
            </a:pPr>
            <a:r>
              <a:rPr lang="vi-VN" sz="2800" dirty="0" smtClean="0">
                <a:solidFill>
                  <a:srgbClr val="66FF33"/>
                </a:solidFill>
                <a:latin typeface="Times New Roman" panose="02020603050405020304" pitchFamily="18" charset="0"/>
                <a:cs typeface="Times New Roman" panose="02020603050405020304" pitchFamily="18" charset="0"/>
              </a:rPr>
              <a:t>Khoảng </a:t>
            </a:r>
            <a:r>
              <a:rPr lang="vi-VN" sz="2800" dirty="0">
                <a:solidFill>
                  <a:srgbClr val="66FF33"/>
                </a:solidFill>
                <a:latin typeface="Times New Roman" panose="02020603050405020304" pitchFamily="18" charset="0"/>
                <a:cs typeface="Times New Roman" panose="02020603050405020304" pitchFamily="18" charset="0"/>
              </a:rPr>
              <a:t>cách giữa hai từ mã</a:t>
            </a:r>
            <a:r>
              <a:rPr lang="vi-VN" sz="2400" dirty="0">
                <a:latin typeface="Times New Roman" panose="02020603050405020304" pitchFamily="18" charset="0"/>
                <a:cs typeface="Times New Roman" panose="02020603050405020304" pitchFamily="18" charset="0"/>
              </a:rPr>
              <a:t>:</a:t>
            </a:r>
          </a:p>
          <a:p>
            <a:pPr marL="1262063" lvl="1" indent="-355600">
              <a:spcBef>
                <a:spcPts val="1200"/>
              </a:spcBef>
              <a:spcAft>
                <a:spcPts val="1200"/>
              </a:spcAft>
            </a:pPr>
            <a:r>
              <a:rPr lang="vi-VN" sz="2600" i="1" dirty="0">
                <a:latin typeface="Times New Roman" panose="02020603050405020304" pitchFamily="18" charset="0"/>
                <a:cs typeface="Times New Roman" panose="02020603050405020304" pitchFamily="18" charset="0"/>
              </a:rPr>
              <a:t>Tính chất 1:</a:t>
            </a:r>
          </a:p>
          <a:p>
            <a:pPr marL="1262063" lvl="1" indent="-355600">
              <a:spcBef>
                <a:spcPts val="1200"/>
              </a:spcBef>
              <a:spcAft>
                <a:spcPts val="1200"/>
              </a:spcAft>
            </a:pPr>
            <a:r>
              <a:rPr lang="vi-VN" sz="2600" i="1" dirty="0">
                <a:latin typeface="Times New Roman" panose="02020603050405020304" pitchFamily="18" charset="0"/>
                <a:cs typeface="Times New Roman" panose="02020603050405020304" pitchFamily="18" charset="0"/>
              </a:rPr>
              <a:t> Tính chất 2:</a:t>
            </a:r>
          </a:p>
          <a:p>
            <a:pPr marL="1262063" lvl="1" indent="-355600">
              <a:spcBef>
                <a:spcPts val="1200"/>
              </a:spcBef>
              <a:spcAft>
                <a:spcPts val="1200"/>
              </a:spcAft>
            </a:pPr>
            <a:r>
              <a:rPr lang="vi-VN" sz="2600" i="1" dirty="0">
                <a:latin typeface="Times New Roman" panose="02020603050405020304" pitchFamily="18" charset="0"/>
                <a:cs typeface="Times New Roman" panose="02020603050405020304" pitchFamily="18" charset="0"/>
              </a:rPr>
              <a:t>Tính chất 3</a:t>
            </a:r>
            <a:r>
              <a:rPr lang="vi-VN" sz="2600" i="1" dirty="0" smtClean="0">
                <a:latin typeface="Times New Roman" panose="02020603050405020304" pitchFamily="18" charset="0"/>
                <a:cs typeface="Times New Roman" panose="02020603050405020304" pitchFamily="18" charset="0"/>
              </a:rPr>
              <a:t>:</a:t>
            </a:r>
            <a:endParaRPr lang="vi-VN" sz="2600" i="1" dirty="0">
              <a:latin typeface="Times New Roman" panose="02020603050405020304" pitchFamily="18" charset="0"/>
              <a:cs typeface="Times New Roman" panose="02020603050405020304" pitchFamily="18" charset="0"/>
            </a:endParaRPr>
          </a:p>
          <a:p>
            <a:pPr marL="914400" lvl="1" indent="-465138">
              <a:spcBef>
                <a:spcPts val="600"/>
              </a:spcBef>
              <a:spcAft>
                <a:spcPts val="600"/>
              </a:spcAft>
              <a:buFont typeface="Wingdings" panose="05000000000000000000" pitchFamily="2" charset="2"/>
              <a:buChar char="Ø"/>
            </a:pPr>
            <a:r>
              <a:rPr lang="vi-VN" sz="2800" i="1" dirty="0">
                <a:solidFill>
                  <a:srgbClr val="66FF33"/>
                </a:solidFill>
                <a:latin typeface="Times New Roman" panose="02020603050405020304" pitchFamily="18" charset="0"/>
                <a:cs typeface="Times New Roman" panose="02020603050405020304" pitchFamily="18" charset="0"/>
              </a:rPr>
              <a:t>Trọng số của một từ mã</a:t>
            </a:r>
            <a:r>
              <a:rPr lang="vi-VN" sz="2800" i="1"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là số ký hiệu khác </a:t>
            </a:r>
            <a:r>
              <a:rPr lang="en-US" sz="2800" dirty="0">
                <a:latin typeface="Times New Roman" panose="02020603050405020304" pitchFamily="18" charset="0"/>
                <a:cs typeface="Times New Roman" panose="02020603050405020304" pitchFamily="18" charset="0"/>
              </a:rPr>
              <a:t>0</a:t>
            </a:r>
            <a:r>
              <a:rPr lang="vi-VN" sz="2800" dirty="0">
                <a:latin typeface="Times New Roman" panose="02020603050405020304" pitchFamily="18" charset="0"/>
                <a:cs typeface="Times New Roman" panose="02020603050405020304" pitchFamily="18" charset="0"/>
              </a:rPr>
              <a:t> có trong từ </a:t>
            </a:r>
            <a:r>
              <a:rPr lang="vi-VN" sz="2800" dirty="0" smtClean="0">
                <a:latin typeface="Times New Roman" panose="02020603050405020304" pitchFamily="18" charset="0"/>
                <a:cs typeface="Times New Roman" panose="02020603050405020304" pitchFamily="18" charset="0"/>
              </a:rPr>
              <a:t>mã.</a:t>
            </a:r>
          </a:p>
          <a:p>
            <a:pPr marL="0" lvl="1" indent="0">
              <a:spcBef>
                <a:spcPts val="600"/>
              </a:spcBef>
              <a:spcAft>
                <a:spcPts val="600"/>
              </a:spcAft>
              <a:buNone/>
            </a:pPr>
            <a:r>
              <a:rPr lang="vi-VN" sz="2800" u="sng" dirty="0" smtClean="0">
                <a:latin typeface="Times New Roman" panose="02020603050405020304" pitchFamily="18" charset="0"/>
                <a:cs typeface="Times New Roman" panose="02020603050405020304" pitchFamily="18" charset="0"/>
              </a:rPr>
              <a:t>Ví dụ</a:t>
            </a:r>
            <a:r>
              <a:rPr lang="vi-VN" sz="2800" dirty="0" smtClean="0">
                <a:latin typeface="Times New Roman" panose="02020603050405020304" pitchFamily="18" charset="0"/>
                <a:cs typeface="Times New Roman" panose="02020603050405020304" pitchFamily="18" charset="0"/>
              </a:rPr>
              <a:t>: Từ mã c</a:t>
            </a:r>
            <a:r>
              <a:rPr lang="vi-VN" sz="2800" baseline="-25000" dirty="0" smtClean="0">
                <a:latin typeface="Times New Roman" panose="02020603050405020304" pitchFamily="18" charset="0"/>
                <a:cs typeface="Times New Roman" panose="02020603050405020304" pitchFamily="18" charset="0"/>
              </a:rPr>
              <a:t>1</a:t>
            </a:r>
            <a:r>
              <a:rPr lang="vi-VN" sz="2800" dirty="0" smtClean="0">
                <a:latin typeface="Times New Roman" panose="02020603050405020304" pitchFamily="18" charset="0"/>
                <a:cs typeface="Times New Roman" panose="02020603050405020304" pitchFamily="18" charset="0"/>
              </a:rPr>
              <a:t> = 011010 có w(c</a:t>
            </a:r>
            <a:r>
              <a:rPr lang="vi-VN" sz="2800" baseline="-25000" dirty="0" smtClean="0">
                <a:latin typeface="Times New Roman" panose="02020603050405020304" pitchFamily="18" charset="0"/>
                <a:cs typeface="Times New Roman" panose="02020603050405020304" pitchFamily="18" charset="0"/>
              </a:rPr>
              <a:t>1</a:t>
            </a:r>
            <a:r>
              <a:rPr lang="vi-VN" sz="2800" dirty="0" smtClean="0">
                <a:latin typeface="Times New Roman" panose="02020603050405020304" pitchFamily="18" charset="0"/>
                <a:cs typeface="Times New Roman" panose="02020603050405020304" pitchFamily="18" charset="0"/>
              </a:rPr>
              <a:t>) = 3</a:t>
            </a:r>
          </a:p>
          <a:p>
            <a:pPr marL="914400" lvl="1" indent="-457200">
              <a:spcBef>
                <a:spcPts val="600"/>
              </a:spcBef>
              <a:spcAft>
                <a:spcPts val="600"/>
              </a:spcAft>
              <a:buFont typeface="Wingdings" panose="05000000000000000000" pitchFamily="2" charset="2"/>
              <a:buChar char="Ø"/>
            </a:pPr>
            <a:r>
              <a:rPr lang="vi-VN" sz="2800" i="1" dirty="0" smtClean="0">
                <a:latin typeface="Times New Roman" panose="02020603050405020304" pitchFamily="18" charset="0"/>
                <a:cs typeface="Times New Roman" panose="02020603050405020304" pitchFamily="18" charset="0"/>
              </a:rPr>
              <a:t>Mã non-singular</a:t>
            </a:r>
            <a:r>
              <a:rPr lang="vi-VN" sz="2800" dirty="0" smtClean="0">
                <a:latin typeface="Times New Roman" panose="02020603050405020304" pitchFamily="18" charset="0"/>
                <a:cs typeface="Times New Roman" panose="02020603050405020304" pitchFamily="18" charset="0"/>
              </a:rPr>
              <a:t>: bộ mã được gọi là non-singular khi tất cả các từ mã phải hoàn toàn khác nhau.</a:t>
            </a:r>
          </a:p>
          <a:p>
            <a:pPr marL="914400" lvl="1" indent="-457200">
              <a:spcBef>
                <a:spcPts val="600"/>
              </a:spcBef>
              <a:spcAft>
                <a:spcPts val="600"/>
              </a:spcAft>
              <a:buFont typeface="Wingdings" panose="05000000000000000000" pitchFamily="2" charset="2"/>
              <a:buChar char="Ø"/>
            </a:pPr>
            <a:r>
              <a:rPr lang="vi-VN" sz="2800" i="1" dirty="0" smtClean="0">
                <a:latin typeface="Times New Roman" panose="02020603050405020304" pitchFamily="18" charset="0"/>
                <a:cs typeface="Times New Roman" panose="02020603050405020304" pitchFamily="18" charset="0"/>
              </a:rPr>
              <a:t>Bộ mã có tính prefix:</a:t>
            </a:r>
            <a:r>
              <a:rPr lang="vi-VN" sz="2800" dirty="0" smtClean="0">
                <a:latin typeface="Times New Roman" panose="02020603050405020304" pitchFamily="18" charset="0"/>
                <a:cs typeface="Times New Roman" panose="02020603050405020304" pitchFamily="18" charset="0"/>
              </a:rPr>
              <a:t> khi không có bất cứ từ mã nào là phần mào đầu (prefix) của một từ mã khác trong bộ mã</a:t>
            </a:r>
          </a:p>
          <a:p>
            <a:pPr marL="914400" lvl="1" indent="-465138">
              <a:spcBef>
                <a:spcPts val="600"/>
              </a:spcBef>
              <a:spcAft>
                <a:spcPts val="600"/>
              </a:spcAft>
              <a:buFont typeface="Wingdings" panose="05000000000000000000" pitchFamily="2" charset="2"/>
              <a:buChar char="Ø"/>
            </a:pPr>
            <a:endParaRPr lang="vi-VN" sz="2800" i="1"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106680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303762" y="1624277"/>
                <a:ext cx="4149213"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𝑑</m:t>
                      </m:r>
                      <m:d>
                        <m:dPr>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𝑖</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𝑖</m:t>
                                  </m:r>
                                </m:sub>
                              </m:sSub>
                            </m:sup>
                          </m:sSubSup>
                          <m:r>
                            <a:rPr lang="en-US" sz="2800" i="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𝑗</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𝑗</m:t>
                                  </m:r>
                                </m:sub>
                              </m:sSub>
                            </m:sup>
                          </m:sSubSup>
                        </m:e>
                      </m:d>
                      <m:r>
                        <a:rPr lang="en-US" sz="2800" i="0">
                          <a:latin typeface="Cambria Math" panose="02040503050406030204" pitchFamily="18" charset="0"/>
                        </a:rPr>
                        <m:t>=</m:t>
                      </m:r>
                      <m:r>
                        <a:rPr lang="en-US" sz="2800" i="1">
                          <a:latin typeface="Cambria Math" panose="02040503050406030204" pitchFamily="18" charset="0"/>
                        </a:rPr>
                        <m:t>𝑑</m:t>
                      </m:r>
                      <m:d>
                        <m:dPr>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𝑗</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𝑗</m:t>
                                  </m:r>
                                </m:sub>
                              </m:sSub>
                            </m:sup>
                          </m:sSubSup>
                          <m:r>
                            <a:rPr lang="en-US" sz="2800" i="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𝑖</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𝑖</m:t>
                                  </m:r>
                                </m:sub>
                              </m:sSub>
                            </m:sup>
                          </m:sSubSup>
                        </m:e>
                      </m:d>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3303762" y="1624277"/>
                <a:ext cx="4149213" cy="737189"/>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303762" y="2344974"/>
                <a:ext cx="3309432"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a:latin typeface="Cambria Math" panose="02040503050406030204" pitchFamily="18" charset="0"/>
                        </a:rPr>
                        <m:t>0</m:t>
                      </m:r>
                      <m:r>
                        <a:rPr lang="en-US" sz="2800" i="0">
                          <a:latin typeface="Cambria Math" panose="02040503050406030204" pitchFamily="18" charset="0"/>
                        </a:rPr>
                        <m:t>≤</m:t>
                      </m:r>
                      <m:r>
                        <a:rPr lang="en-US" sz="2800" i="1">
                          <a:latin typeface="Cambria Math" panose="02040503050406030204" pitchFamily="18" charset="0"/>
                        </a:rPr>
                        <m:t>𝑑</m:t>
                      </m:r>
                      <m:d>
                        <m:dPr>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𝑖</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𝑖</m:t>
                                  </m:r>
                                </m:sub>
                              </m:sSub>
                            </m:sup>
                          </m:sSubSup>
                          <m:r>
                            <a:rPr lang="en-US" sz="2800" i="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𝑗</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𝑗</m:t>
                                  </m:r>
                                </m:sub>
                              </m:sSub>
                            </m:sup>
                          </m:sSubSup>
                        </m:e>
                      </m:d>
                      <m:r>
                        <a:rPr lang="en-US" sz="2800" i="0">
                          <a:latin typeface="Cambria Math" panose="02040503050406030204" pitchFamily="18" charset="0"/>
                        </a:rPr>
                        <m:t>≤1</m:t>
                      </m:r>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3303762" y="2344974"/>
                <a:ext cx="3309432" cy="73718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03762" y="2996392"/>
                <a:ext cx="6171561"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𝑑</m:t>
                      </m:r>
                      <m:d>
                        <m:dPr>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𝑖</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𝑖</m:t>
                                  </m:r>
                                </m:sub>
                              </m:sSub>
                            </m:sup>
                          </m:sSubSup>
                          <m:r>
                            <a:rPr lang="en-US" sz="2800" i="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𝑘</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𝑘</m:t>
                                  </m:r>
                                </m:sub>
                              </m:sSub>
                            </m:sup>
                          </m:sSubSup>
                        </m:e>
                      </m:d>
                      <m:r>
                        <a:rPr lang="en-US" sz="2800" i="0">
                          <a:latin typeface="Cambria Math" panose="02040503050406030204" pitchFamily="18" charset="0"/>
                        </a:rPr>
                        <m:t>≤</m:t>
                      </m:r>
                      <m:r>
                        <a:rPr lang="en-US" sz="2800" i="1">
                          <a:latin typeface="Cambria Math" panose="02040503050406030204" pitchFamily="18" charset="0"/>
                        </a:rPr>
                        <m:t>𝑑</m:t>
                      </m:r>
                      <m:d>
                        <m:dPr>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𝑖</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𝑖</m:t>
                                  </m:r>
                                </m:sub>
                              </m:sSub>
                            </m:sup>
                          </m:sSubSup>
                          <m:r>
                            <a:rPr lang="en-US" sz="2800" i="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𝑗</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𝑗</m:t>
                                  </m:r>
                                </m:sub>
                              </m:sSub>
                            </m:sup>
                          </m:sSubSup>
                        </m:e>
                      </m:d>
                      <m:r>
                        <a:rPr lang="en-US" sz="2800" i="0">
                          <a:latin typeface="Cambria Math" panose="02040503050406030204" pitchFamily="18" charset="0"/>
                        </a:rPr>
                        <m:t>+</m:t>
                      </m:r>
                      <m:r>
                        <a:rPr lang="en-US" sz="2800" i="1">
                          <a:latin typeface="Cambria Math" panose="02040503050406030204" pitchFamily="18" charset="0"/>
                        </a:rPr>
                        <m:t>𝑑</m:t>
                      </m:r>
                      <m:d>
                        <m:dPr>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𝑖</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𝑖</m:t>
                                  </m:r>
                                </m:sub>
                              </m:sSub>
                            </m:sup>
                          </m:sSubSup>
                          <m:r>
                            <a:rPr lang="en-US" sz="2800" i="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𝑐</m:t>
                              </m:r>
                            </m:e>
                            <m:sub>
                              <m:r>
                                <a:rPr lang="en-US" sz="2800" i="1">
                                  <a:latin typeface="Cambria Math" panose="02040503050406030204" pitchFamily="18" charset="0"/>
                                </a:rPr>
                                <m:t>𝑘</m:t>
                              </m:r>
                            </m:sub>
                            <m:sup>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𝑘</m:t>
                                  </m:r>
                                </m:sub>
                              </m:sSub>
                            </m:sup>
                          </m:sSubSup>
                        </m:e>
                      </m:d>
                    </m:oMath>
                  </m:oMathPara>
                </a14:m>
                <a:endParaRPr lang="en-US" sz="2800" dirty="0"/>
              </a:p>
            </p:txBody>
          </p:sp>
        </mc:Choice>
        <mc:Fallback xmlns="">
          <p:sp>
            <p:nvSpPr>
              <p:cNvPr id="15" name="Rectangle 14"/>
              <p:cNvSpPr>
                <a:spLocks noRot="1" noChangeAspect="1" noMove="1" noResize="1" noEditPoints="1" noAdjustHandles="1" noChangeArrowheads="1" noChangeShapeType="1" noTextEdit="1"/>
              </p:cNvSpPr>
              <p:nvPr/>
            </p:nvSpPr>
            <p:spPr>
              <a:xfrm>
                <a:off x="3303762" y="2996392"/>
                <a:ext cx="6171561" cy="737189"/>
              </a:xfrm>
              <a:prstGeom prst="rect">
                <a:avLst/>
              </a:prstGeom>
              <a:blipFill rotWithShape="0">
                <a:blip r:embed="rId4"/>
                <a:stretch>
                  <a:fillRect/>
                </a:stretch>
              </a:blipFill>
            </p:spPr>
            <p:txBody>
              <a:bodyPr/>
              <a:lstStyle/>
              <a:p>
                <a:r>
                  <a:rPr lang="en-US">
                    <a:noFill/>
                  </a:rPr>
                  <a:t> </a:t>
                </a:r>
              </a:p>
            </p:txBody>
          </p:sp>
        </mc:Fallback>
      </mc:AlternateContent>
      <p:sp>
        <p:nvSpPr>
          <p:cNvPr id="16" name="Slide Number Placeholder 15"/>
          <p:cNvSpPr>
            <a:spLocks noGrp="1"/>
          </p:cNvSpPr>
          <p:nvPr>
            <p:ph type="sldNum" sz="quarter" idx="12"/>
          </p:nvPr>
        </p:nvSpPr>
        <p:spPr/>
        <p:txBody>
          <a:bodyPr>
            <a:normAutofit lnSpcReduction="10000"/>
          </a:bodyPr>
          <a:lstStyle/>
          <a:p>
            <a:fld id="{A5965DA7-CFD0-4BBC-8CE4-76678E81AE32}" type="slidenum">
              <a:rPr lang="en-US" smtClean="0"/>
              <a:t>6</a:t>
            </a:fld>
            <a:endParaRPr lang="en-US"/>
          </a:p>
        </p:txBody>
      </p:sp>
    </p:spTree>
    <p:extLst>
      <p:ext uri="{BB962C8B-B14F-4D97-AF65-F5344CB8AC3E}">
        <p14:creationId xmlns:p14="http://schemas.microsoft.com/office/powerpoint/2010/main" val="30369202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1" y="1011650"/>
                <a:ext cx="11634240" cy="5532026"/>
              </a:xfrm>
            </p:spPr>
            <p:txBody>
              <a:bodyPr>
                <a:noAutofit/>
              </a:bodyPr>
              <a:lstStyle/>
              <a:p>
                <a:pPr marL="1028700" indent="-1028700">
                  <a:lnSpc>
                    <a:spcPct val="100000"/>
                  </a:lnSpc>
                  <a:spcBef>
                    <a:spcPts val="300"/>
                  </a:spcBef>
                  <a:spcAft>
                    <a:spcPts val="300"/>
                  </a:spcAft>
                  <a:buNone/>
                </a:pPr>
                <a:r>
                  <a:rPr lang="vi-VN" sz="2800" b="1" dirty="0" smtClean="0">
                    <a:solidFill>
                      <a:srgbClr val="66FF33"/>
                    </a:solidFill>
                    <a:latin typeface="Times New Roman" panose="02020603050405020304" pitchFamily="18" charset="0"/>
                    <a:cs typeface="Times New Roman" panose="02020603050405020304" pitchFamily="18" charset="0"/>
                  </a:rPr>
                  <a:t>3.4.</a:t>
                </a:r>
                <a:r>
                  <a:rPr lang="vi-VN" sz="2800" b="1" dirty="0">
                    <a:solidFill>
                      <a:srgbClr val="66FF33"/>
                    </a:solidFill>
                    <a:latin typeface="Times New Roman" panose="02020603050405020304" pitchFamily="18" charset="0"/>
                    <a:cs typeface="Times New Roman" panose="02020603050405020304" pitchFamily="18" charset="0"/>
                  </a:rPr>
                  <a:t>3</a:t>
                </a:r>
                <a:r>
                  <a:rPr lang="vi-VN"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Định</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nghĩa</a:t>
                </a:r>
                <a:r>
                  <a:rPr lang="en-US" sz="2800" b="1" dirty="0" smtClean="0">
                    <a:solidFill>
                      <a:srgbClr val="66FF33"/>
                    </a:solidFill>
                    <a:latin typeface="Times New Roman" panose="02020603050405020304" pitchFamily="18" charset="0"/>
                    <a:cs typeface="Times New Roman" panose="02020603050405020304" pitchFamily="18" charset="0"/>
                  </a:rPr>
                  <a:t>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cyclic</a:t>
                </a:r>
              </a:p>
              <a:p>
                <a:pPr marL="0" indent="0">
                  <a:lnSpc>
                    <a:spcPct val="120000"/>
                  </a:lnSpc>
                  <a:spcBef>
                    <a:spcPts val="300"/>
                  </a:spcBef>
                  <a:spcAft>
                    <a:spcPts val="300"/>
                  </a:spcAft>
                  <a:buNone/>
                </a:pPr>
                <a:r>
                  <a:rPr lang="en-US" sz="2600" dirty="0" err="1" smtClean="0">
                    <a:latin typeface="Times New Roman" panose="02020603050405020304" pitchFamily="18" charset="0"/>
                    <a:cs typeface="Times New Roman" panose="02020603050405020304" pitchFamily="18" charset="0"/>
                  </a:rPr>
                  <a:t>Mã</a:t>
                </a:r>
                <a:r>
                  <a:rPr lang="en-US" sz="2600" dirty="0" smtClean="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c</a:t>
                </a:r>
                <a:r>
                  <a:rPr lang="en-US" sz="2600" dirty="0" err="1" smtClean="0">
                    <a:latin typeface="Times New Roman" panose="02020603050405020304" pitchFamily="18" charset="0"/>
                    <a:cs typeface="Times New Roman" panose="02020603050405020304" pitchFamily="18" charset="0"/>
                  </a:rPr>
                  <a:t>yclic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tập</a:t>
                </a:r>
                <a:r>
                  <a:rPr lang="en-US" sz="2600" dirty="0" smtClean="0">
                    <a:latin typeface="Times New Roman" panose="02020603050405020304" pitchFamily="18" charset="0"/>
                    <a:cs typeface="Times New Roman" panose="02020603050405020304" pitchFamily="18" charset="0"/>
                  </a:rPr>
                  <a:t> con </a:t>
                </a:r>
                <a:r>
                  <a:rPr lang="en-US" sz="2600" dirty="0" err="1" smtClean="0">
                    <a:latin typeface="Times New Roman" panose="02020603050405020304" pitchFamily="18" charset="0"/>
                    <a:cs typeface="Times New Roman" panose="02020603050405020304" pitchFamily="18" charset="0"/>
                  </a:rPr>
                  <a:t>của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mã</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khối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tuyến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tính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thỏa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tính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chất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dịch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vòng</a:t>
                </a:r>
                <a:r>
                  <a:rPr lang="en-US" sz="2600" dirty="0" smtClean="0">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nếu từ mã </a:t>
                </a:r>
                <a:r>
                  <a:rPr lang="en-US" sz="2600" dirty="0" smtClean="0">
                    <a:latin typeface="Times New Roman" panose="02020603050405020304" pitchFamily="18" charset="0"/>
                    <a:cs typeface="Times New Roman" panose="02020603050405020304" pitchFamily="18" charset="0"/>
                  </a:rPr>
                  <a:t> c</a:t>
                </a:r>
                <a14:m>
                  <m:oMath xmlns:m="http://schemas.openxmlformats.org/officeDocument/2006/math">
                    <m:r>
                      <a:rPr lang="en-US" sz="2600" b="0" i="0" smtClean="0">
                        <a:latin typeface="Cambria Math" panose="02040503050406030204" pitchFamily="18" charset="0"/>
                      </a:rPr>
                      <m:t> </m:t>
                    </m:r>
                    <m:r>
                      <a:rPr lang="en-US" sz="2600" smtClean="0">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m:t>
                        </m:r>
                        <m:r>
                          <a:rPr lang="en-US" sz="2600" b="0" i="1" smtClean="0">
                            <a:latin typeface="Cambria Math" panose="02040503050406030204" pitchFamily="18" charset="0"/>
                          </a:rPr>
                          <m:t>𝑐</m:t>
                        </m:r>
                      </m:e>
                      <m:sub>
                        <m:r>
                          <a:rPr lang="en-US" sz="2600">
                            <a:latin typeface="Cambria Math" panose="02040503050406030204" pitchFamily="18" charset="0"/>
                          </a:rPr>
                          <m:t>0</m:t>
                        </m:r>
                      </m:sub>
                    </m:sSub>
                    <m:sSub>
                      <m:sSubPr>
                        <m:ctrlPr>
                          <a:rPr lang="en-US" sz="2600" i="1">
                            <a:latin typeface="Cambria Math" panose="02040503050406030204" pitchFamily="18" charset="0"/>
                          </a:rPr>
                        </m:ctrlPr>
                      </m:sSubPr>
                      <m:e>
                        <m:r>
                          <a:rPr lang="en-US" sz="2600" b="0" i="1" smtClean="0">
                            <a:latin typeface="Cambria Math" panose="02040503050406030204" pitchFamily="18" charset="0"/>
                          </a:rPr>
                          <m:t>𝑐</m:t>
                        </m:r>
                      </m:e>
                      <m:sub>
                        <m:r>
                          <a:rPr lang="en-US" sz="2600">
                            <a:latin typeface="Cambria Math" panose="02040503050406030204" pitchFamily="18" charset="0"/>
                          </a:rPr>
                          <m:t>1</m:t>
                        </m:r>
                      </m:sub>
                    </m:sSub>
                    <m:sSub>
                      <m:sSubPr>
                        <m:ctrlPr>
                          <a:rPr lang="en-US" sz="2600" i="1">
                            <a:latin typeface="Cambria Math" panose="02040503050406030204" pitchFamily="18" charset="0"/>
                          </a:rPr>
                        </m:ctrlPr>
                      </m:sSubPr>
                      <m:e>
                        <m:r>
                          <a:rPr lang="en-US" sz="2600" b="0" i="1" smtClean="0">
                            <a:latin typeface="Cambria Math" panose="02040503050406030204" pitchFamily="18" charset="0"/>
                          </a:rPr>
                          <m:t>𝑐</m:t>
                        </m:r>
                      </m:e>
                      <m:sub>
                        <m:r>
                          <a:rPr lang="en-US" sz="2600">
                            <a:latin typeface="Cambria Math" panose="02040503050406030204" pitchFamily="18" charset="0"/>
                          </a:rPr>
                          <m:t>2</m:t>
                        </m:r>
                      </m:sub>
                    </m:sSub>
                    <m:r>
                      <a:rPr lang="en-US" sz="2600" i="1" smtClean="0">
                        <a:latin typeface="Cambria Math" panose="02040503050406030204" pitchFamily="18" charset="0"/>
                      </a:rPr>
                      <m:t>…</m:t>
                    </m:r>
                    <m:r>
                      <a:rPr lang="en-US" sz="2600" b="0" i="1" smtClean="0">
                        <a:latin typeface="Cambria Math" panose="02040503050406030204" pitchFamily="18" charset="0"/>
                      </a:rPr>
                      <m:t> </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𝑐</m:t>
                        </m:r>
                      </m:e>
                      <m:sub>
                        <m:r>
                          <a:rPr lang="en-US" sz="2600" i="1">
                            <a:latin typeface="Cambria Math" panose="02040503050406030204" pitchFamily="18" charset="0"/>
                          </a:rPr>
                          <m:t>𝑛</m:t>
                        </m:r>
                      </m:sub>
                    </m:sSub>
                    <m:r>
                      <a:rPr lang="en-US" sz="2600" b="0" i="1" smtClean="0">
                        <a:latin typeface="Cambria Math" panose="02040503050406030204" pitchFamily="18" charset="0"/>
                      </a:rPr>
                      <m:t>)</m:t>
                    </m:r>
                  </m:oMath>
                </a14:m>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từ</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mã</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của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mã</a:t>
                </a:r>
                <a:r>
                  <a:rPr lang="en-US" sz="2600" dirty="0" smtClean="0">
                    <a:latin typeface="Times New Roman" panose="02020603050405020304" pitchFamily="18" charset="0"/>
                    <a:cs typeface="Times New Roman" panose="02020603050405020304" pitchFamily="18" charset="0"/>
                  </a:rPr>
                  <a:t> cyclic </a:t>
                </a:r>
                <a:r>
                  <a:rPr lang="en-US" sz="2600" dirty="0" err="1" smtClean="0">
                    <a:latin typeface="Times New Roman" panose="02020603050405020304" pitchFamily="18" charset="0"/>
                    <a:cs typeface="Times New Roman" panose="02020603050405020304" pitchFamily="18" charset="0"/>
                  </a:rPr>
                  <a:t>thì</a:t>
                </a: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c</a:t>
                </a:r>
                <a14:m>
                  <m:oMath xmlns:m="http://schemas.openxmlformats.org/officeDocument/2006/math">
                    <m:r>
                      <a:rPr lang="en-US" sz="2600">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1">
                                <a:latin typeface="Cambria Math" panose="02040503050406030204" pitchFamily="18" charset="0"/>
                              </a:rPr>
                              <m:t>𝑛</m:t>
                            </m:r>
                          </m:sub>
                        </m:sSub>
                        <m:r>
                          <a:rPr lang="en-US" sz="2600" i="1">
                            <a:latin typeface="Cambria Math" panose="02040503050406030204" pitchFamily="18" charset="0"/>
                          </a:rPr>
                          <m:t>𝑐</m:t>
                        </m:r>
                      </m:e>
                      <m:sub>
                        <m:r>
                          <a:rPr lang="en-US" sz="2600">
                            <a:latin typeface="Cambria Math" panose="02040503050406030204" pitchFamily="18" charset="0"/>
                          </a:rPr>
                          <m:t>0</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a:latin typeface="Cambria Math" panose="02040503050406030204" pitchFamily="18" charset="0"/>
                          </a:rPr>
                          <m:t>2</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𝑐</m:t>
                        </m:r>
                      </m:e>
                      <m:sub>
                        <m:r>
                          <a:rPr lang="en-US" sz="2600" i="1">
                            <a:latin typeface="Cambria Math" panose="02040503050406030204" pitchFamily="18" charset="0"/>
                          </a:rPr>
                          <m:t>𝑛</m:t>
                        </m:r>
                        <m:r>
                          <a:rPr lang="en-US" sz="2600" b="0" i="1" smtClean="0">
                            <a:latin typeface="Cambria Math" panose="02040503050406030204" pitchFamily="18" charset="0"/>
                          </a:rPr>
                          <m:t>−1</m:t>
                        </m:r>
                      </m:sub>
                    </m:sSub>
                    <m:r>
                      <a:rPr lang="en-US" sz="2600" i="1">
                        <a:latin typeface="Cambria Math" panose="02040503050406030204" pitchFamily="18" charset="0"/>
                      </a:rPr>
                      <m:t>)</m:t>
                    </m:r>
                  </m:oMath>
                </a14:m>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cũng </a:t>
                </a:r>
                <a:r>
                  <a:rPr lang="en-US" sz="2600" dirty="0" err="1" smtClean="0">
                    <a:latin typeface="Times New Roman" panose="02020603050405020304" pitchFamily="18" charset="0"/>
                    <a:cs typeface="Times New Roman" panose="02020603050405020304" pitchFamily="18" charset="0"/>
                  </a:rPr>
                  <a:t>là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từ</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mã</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của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mã</a:t>
                </a:r>
                <a:r>
                  <a:rPr lang="en-US" sz="2600" dirty="0" smtClean="0">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c</a:t>
                </a:r>
                <a:r>
                  <a:rPr lang="en-US" sz="2600" dirty="0" err="1" smtClean="0">
                    <a:latin typeface="Times New Roman" panose="02020603050405020304" pitchFamily="18" charset="0"/>
                    <a:cs typeface="Times New Roman" panose="02020603050405020304" pitchFamily="18" charset="0"/>
                  </a:rPr>
                  <a:t>yclic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này</a:t>
                </a:r>
                <a:r>
                  <a:rPr lang="en-US" sz="2600" dirty="0" smtClean="0">
                    <a:latin typeface="Times New Roman" panose="02020603050405020304" pitchFamily="18" charset="0"/>
                    <a:cs typeface="Times New Roman" panose="02020603050405020304" pitchFamily="18" charset="0"/>
                  </a:rPr>
                  <a:t>.</a:t>
                </a:r>
              </a:p>
              <a:p>
                <a:pPr marL="0" indent="0">
                  <a:lnSpc>
                    <a:spcPct val="120000"/>
                  </a:lnSpc>
                  <a:spcBef>
                    <a:spcPts val="300"/>
                  </a:spcBef>
                  <a:spcAft>
                    <a:spcPts val="300"/>
                  </a:spcAft>
                  <a:buNone/>
                </a:pPr>
                <a:r>
                  <a:rPr lang="en-US" sz="2600" dirty="0" err="1" smtClean="0">
                    <a:latin typeface="Times New Roman" panose="02020603050405020304" pitchFamily="18" charset="0"/>
                    <a:cs typeface="Times New Roman" panose="02020603050405020304" pitchFamily="18" charset="0"/>
                  </a:rPr>
                  <a:t>Một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mã</a:t>
                </a:r>
                <a:r>
                  <a:rPr lang="en-US" sz="2600" dirty="0" smtClean="0">
                    <a:latin typeface="Times New Roman" panose="02020603050405020304" pitchFamily="18" charset="0"/>
                    <a:cs typeface="Times New Roman" panose="02020603050405020304" pitchFamily="18" charset="0"/>
                  </a:rPr>
                  <a:t> nhị </a:t>
                </a:r>
                <a:r>
                  <a:rPr lang="en-US" sz="2600" dirty="0" err="1" smtClean="0">
                    <a:latin typeface="Times New Roman" panose="02020603050405020304" pitchFamily="18" charset="0"/>
                    <a:cs typeface="Times New Roman" panose="02020603050405020304" pitchFamily="18" charset="0"/>
                  </a:rPr>
                  <a:t>phân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được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gọi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mã</a:t>
                </a:r>
                <a:r>
                  <a:rPr lang="en-US" sz="2600" dirty="0" smtClean="0">
                    <a:latin typeface="Times New Roman" panose="02020603050405020304" pitchFamily="18" charset="0"/>
                    <a:cs typeface="Times New Roman" panose="02020603050405020304" pitchFamily="18" charset="0"/>
                  </a:rPr>
                  <a:t> cyclic </a:t>
                </a:r>
                <a:r>
                  <a:rPr lang="en-US" sz="2600" dirty="0" err="1" smtClean="0">
                    <a:latin typeface="Times New Roman" panose="02020603050405020304" pitchFamily="18" charset="0"/>
                    <a:cs typeface="Times New Roman" panose="02020603050405020304" pitchFamily="18" charset="0"/>
                  </a:rPr>
                  <a:t>nếu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nó</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thỏa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hai</a:t>
                </a:r>
                <a:r>
                  <a:rPr lang="en-US" sz="2600" dirty="0" smtClean="0">
                    <a:latin typeface="Times New Roman" panose="02020603050405020304" pitchFamily="18" charset="0"/>
                    <a:cs typeface="Times New Roman" panose="02020603050405020304" pitchFamily="18" charset="0"/>
                  </a:rPr>
                  <a:t> </a:t>
                </a:r>
                <a:r>
                  <a:rPr lang="en-US" sz="2600" i="1" dirty="0" smtClean="0">
                    <a:latin typeface="Times New Roman" panose="02020603050405020304" pitchFamily="18" charset="0"/>
                    <a:cs typeface="Times New Roman" panose="02020603050405020304" pitchFamily="18" charset="0"/>
                  </a:rPr>
                  <a:t>đặc </a:t>
                </a:r>
                <a:r>
                  <a:rPr lang="en-US" sz="2600" i="1" dirty="0" err="1" smtClean="0">
                    <a:latin typeface="Times New Roman" panose="02020603050405020304" pitchFamily="18" charset="0"/>
                    <a:cs typeface="Times New Roman" panose="02020603050405020304" pitchFamily="18" charset="0"/>
                  </a:rPr>
                  <a:t>điểm</a:t>
                </a:r>
                <a:r>
                  <a:rPr lang="en-US" sz="2600" i="1"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sau</a:t>
                </a:r>
                <a:r>
                  <a:rPr lang="en-US" sz="2600" dirty="0" smtClean="0">
                    <a:latin typeface="Times New Roman" panose="02020603050405020304" pitchFamily="18" charset="0"/>
                    <a:cs typeface="Times New Roman" panose="02020603050405020304" pitchFamily="18" charset="0"/>
                  </a:rPr>
                  <a:t>:</a:t>
                </a:r>
                <a:endParaRPr lang="vi-VN" sz="2600" dirty="0" smtClean="0">
                  <a:latin typeface="Times New Roman" panose="02020603050405020304" pitchFamily="18" charset="0"/>
                  <a:cs typeface="Times New Roman" panose="02020603050405020304" pitchFamily="18" charset="0"/>
                </a:endParaRPr>
              </a:p>
              <a:p>
                <a:pPr marL="571500" indent="-571500">
                  <a:lnSpc>
                    <a:spcPct val="120000"/>
                  </a:lnSpc>
                  <a:spcBef>
                    <a:spcPts val="300"/>
                  </a:spcBef>
                  <a:spcAft>
                    <a:spcPts val="300"/>
                  </a:spcAft>
                  <a:buAutoNum type="romanLcParenBoth"/>
                </a:pPr>
                <a:r>
                  <a:rPr lang="vi-VN" sz="2800" dirty="0" smtClean="0">
                    <a:latin typeface="Times New Roman" panose="02020603050405020304" pitchFamily="18" charset="0"/>
                    <a:cs typeface="Times New Roman" panose="02020603050405020304" pitchFamily="18" charset="0"/>
                  </a:rPr>
                  <a:t>Tuyến tính: nếu </a:t>
                </a:r>
                <a:r>
                  <a:rPr lang="vi-VN" sz="2800" dirty="0">
                    <a:latin typeface="Times New Roman" panose="02020603050405020304" pitchFamily="18" charset="0"/>
                    <a:cs typeface="Times New Roman" panose="02020603050405020304" pitchFamily="18" charset="0"/>
                  </a:rPr>
                  <a:t>từ mã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𝑖</m:t>
                        </m:r>
                      </m:sub>
                    </m:sSub>
                  </m:oMath>
                </a14:m>
                <a:r>
                  <a:rPr lang="vi-VN" sz="2800" dirty="0">
                    <a:latin typeface="Times New Roman" panose="02020603050405020304" pitchFamily="18" charset="0"/>
                    <a:cs typeface="Times New Roman" panose="02020603050405020304" pitchFamily="18" charset="0"/>
                  </a:rPr>
                  <a:t> và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𝑗</m:t>
                        </m:r>
                      </m:sub>
                    </m:sSub>
                  </m:oMath>
                </a14:m>
                <a:r>
                  <a:rPr lang="vi-VN" sz="2800" dirty="0">
                    <a:latin typeface="Times New Roman" panose="02020603050405020304" pitchFamily="18" charset="0"/>
                    <a:cs typeface="Times New Roman" panose="02020603050405020304" pitchFamily="18" charset="0"/>
                  </a:rPr>
                  <a:t>, thì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𝑝</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𝑖</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𝑗</m:t>
                        </m:r>
                      </m:sub>
                    </m:sSub>
                  </m:oMath>
                </a14:m>
                <a:endParaRPr lang="vi-VN" sz="2800" dirty="0" smtClean="0">
                  <a:latin typeface="Times New Roman" panose="02020603050405020304" pitchFamily="18" charset="0"/>
                </a:endParaRPr>
              </a:p>
              <a:p>
                <a:pPr marL="571500" indent="-571500">
                  <a:lnSpc>
                    <a:spcPct val="120000"/>
                  </a:lnSpc>
                  <a:spcBef>
                    <a:spcPts val="300"/>
                  </a:spcBef>
                  <a:spcAft>
                    <a:spcPts val="300"/>
                  </a:spcAft>
                  <a:buAutoNum type="romanLcParenBoth"/>
                </a:pPr>
                <a:r>
                  <a:rPr lang="vi-VN" sz="2800" dirty="0" smtClean="0">
                    <a:latin typeface="Times New Roman" panose="02020603050405020304" pitchFamily="18" charset="0"/>
                    <a:cs typeface="Times New Roman" panose="02020603050405020304" pitchFamily="18" charset="0"/>
                  </a:rPr>
                  <a:t>Dịch vòng</a:t>
                </a:r>
              </a:p>
              <a:p>
                <a:pPr marL="0" indent="0">
                  <a:lnSpc>
                    <a:spcPct val="120000"/>
                  </a:lnSpc>
                  <a:spcBef>
                    <a:spcPts val="300"/>
                  </a:spcBef>
                  <a:spcAft>
                    <a:spcPts val="300"/>
                  </a:spcAft>
                  <a:buNone/>
                </a:pPr>
                <a:r>
                  <a:rPr lang="vi-VN" sz="2600" dirty="0" smtClean="0">
                    <a:latin typeface="Times New Roman" panose="02020603050405020304" pitchFamily="18" charset="0"/>
                    <a:cs typeface="Times New Roman" panose="02020603050405020304" pitchFamily="18" charset="0"/>
                  </a:rPr>
                  <a:t>Ví dụ: Hãy cho biết đâu là mã cyclic trong các bộ mã sau:</a:t>
                </a:r>
              </a:p>
              <a:p>
                <a:pPr marL="514350" indent="-514350">
                  <a:lnSpc>
                    <a:spcPct val="120000"/>
                  </a:lnSpc>
                  <a:spcBef>
                    <a:spcPts val="300"/>
                  </a:spcBef>
                  <a:spcAft>
                    <a:spcPts val="300"/>
                  </a:spcAft>
                  <a:buAutoNum type="alphaLcParenR"/>
                </a:pPr>
                <a:r>
                  <a:rPr lang="vi-VN" sz="2600" dirty="0" smtClean="0">
                    <a:latin typeface="Times New Roman" panose="02020603050405020304" pitchFamily="18" charset="0"/>
                    <a:cs typeface="Times New Roman" panose="02020603050405020304" pitchFamily="18" charset="0"/>
                  </a:rPr>
                  <a:t>C = {0000, 0110, 1001, 1111}</a:t>
                </a:r>
              </a:p>
              <a:p>
                <a:pPr marL="514350" indent="-514350">
                  <a:lnSpc>
                    <a:spcPct val="120000"/>
                  </a:lnSpc>
                  <a:spcBef>
                    <a:spcPts val="300"/>
                  </a:spcBef>
                  <a:spcAft>
                    <a:spcPts val="300"/>
                  </a:spcAft>
                  <a:buAutoNum type="alphaLcParenR"/>
                </a:pPr>
                <a:r>
                  <a:rPr lang="vi-VN" sz="2600" dirty="0" smtClean="0">
                    <a:latin typeface="Times New Roman" panose="02020603050405020304" pitchFamily="18" charset="0"/>
                    <a:cs typeface="Times New Roman" panose="02020603050405020304" pitchFamily="18" charset="0"/>
                  </a:rPr>
                  <a:t>C = {0000, 0101, 1010, 1111}</a:t>
                </a:r>
                <a:endParaRPr lang="en-US" sz="26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1" y="1011650"/>
                <a:ext cx="11634240" cy="5532026"/>
              </a:xfrm>
              <a:blipFill rotWithShape="0">
                <a:blip r:embed="rId2"/>
                <a:stretch>
                  <a:fillRect l="-1048" t="-1213" b="-5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60</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a:t>
            </a:r>
            <a:r>
              <a:rPr lang="en-US" sz="3600" dirty="0" smtClean="0">
                <a:solidFill>
                  <a:srgbClr val="FFFF00"/>
                </a:solidFill>
                <a:latin typeface="Times New Roman" panose="02020603050405020304" pitchFamily="18" charset="0"/>
                <a:cs typeface="Times New Roman" panose="02020603050405020304" pitchFamily="18" charset="0"/>
              </a:rPr>
              <a:t>4 </a:t>
            </a:r>
            <a:r>
              <a:rPr lang="en-US" sz="3600" dirty="0" err="1" smtClean="0">
                <a:solidFill>
                  <a:srgbClr val="FFFF00"/>
                </a:solidFill>
                <a:latin typeface="Times New Roman" panose="02020603050405020304" pitchFamily="18" charset="0"/>
                <a:cs typeface="Times New Roman" panose="02020603050405020304" pitchFamily="18" charset="0"/>
              </a:rPr>
              <a:t>Vành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thức</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và</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định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nghĩa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mã</a:t>
            </a:r>
            <a:r>
              <a:rPr lang="en-US" sz="3600" dirty="0" smtClean="0">
                <a:solidFill>
                  <a:srgbClr val="FFFF00"/>
                </a:solidFill>
                <a:latin typeface="Times New Roman" panose="02020603050405020304" pitchFamily="18" charset="0"/>
                <a:cs typeface="Times New Roman" panose="02020603050405020304" pitchFamily="18" charset="0"/>
              </a:rPr>
              <a:t> cyclic</a:t>
            </a:r>
            <a:endParaRPr lang="vi-VN" sz="3600" dirty="0" smtClean="0">
              <a:solidFill>
                <a:srgbClr val="FFFF00"/>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8680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2" y="1011650"/>
                <a:ext cx="5902749" cy="5532026"/>
              </a:xfrm>
            </p:spPr>
            <p:txBody>
              <a:bodyPr>
                <a:noAutofit/>
              </a:bodyPr>
              <a:lstStyle/>
              <a:p>
                <a:pPr marL="1028700" indent="-1028700">
                  <a:lnSpc>
                    <a:spcPct val="100000"/>
                  </a:lnSpc>
                  <a:spcBef>
                    <a:spcPts val="300"/>
                  </a:spcBef>
                  <a:spcAft>
                    <a:spcPts val="300"/>
                  </a:spcAft>
                  <a:buNone/>
                </a:pPr>
                <a:r>
                  <a:rPr lang="vi-VN" sz="2800" b="1" dirty="0" smtClean="0">
                    <a:solidFill>
                      <a:srgbClr val="66FF33"/>
                    </a:solidFill>
                    <a:latin typeface="Times New Roman" panose="02020603050405020304" pitchFamily="18" charset="0"/>
                    <a:cs typeface="Times New Roman" panose="02020603050405020304" pitchFamily="18" charset="0"/>
                  </a:rPr>
                  <a:t>3.4.4  Ma trận sinh của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cyclic</a:t>
                </a:r>
                <a:endParaRPr lang="vi-VN" sz="2800" b="1" dirty="0" smtClean="0">
                  <a:solidFill>
                    <a:srgbClr val="66FF33"/>
                  </a:solidFill>
                  <a:latin typeface="Times New Roman" panose="02020603050405020304" pitchFamily="18" charset="0"/>
                  <a:cs typeface="Times New Roman" panose="02020603050405020304" pitchFamily="18" charset="0"/>
                </a:endParaRPr>
              </a:p>
              <a:p>
                <a:pPr marL="0" indent="0">
                  <a:lnSpc>
                    <a:spcPct val="100000"/>
                  </a:lnSpc>
                  <a:spcBef>
                    <a:spcPts val="300"/>
                  </a:spcBef>
                  <a:spcAft>
                    <a:spcPts val="300"/>
                  </a:spcAft>
                  <a:buNone/>
                </a:pPr>
                <a:r>
                  <a:rPr lang="vi-VN" sz="2800" dirty="0" smtClean="0">
                    <a:latin typeface="Times New Roman" panose="02020603050405020304" pitchFamily="18" charset="0"/>
                    <a:cs typeface="Times New Roman" panose="02020603050405020304" pitchFamily="18" charset="0"/>
                  </a:rPr>
                  <a:t>Mã cyclic có ma trận sinh G chứa k vector hàng độc lập tuyến tính như sau: </a:t>
                </a:r>
                <a14:m>
                  <m:oMath xmlns:m="http://schemas.openxmlformats.org/officeDocument/2006/math">
                    <m:r>
                      <a:rPr lang="en-US" sz="2800" i="1" smtClean="0">
                        <a:solidFill>
                          <a:srgbClr val="FFFF00"/>
                        </a:solidFill>
                        <a:latin typeface="Cambria Math" panose="02040503050406030204" pitchFamily="18" charset="0"/>
                      </a:rPr>
                      <m:t>𝐺</m:t>
                    </m:r>
                    <m:r>
                      <a:rPr lang="en-US" sz="2800">
                        <a:solidFill>
                          <a:srgbClr val="FFFF00"/>
                        </a:solidFill>
                        <a:latin typeface="Cambria Math" panose="02040503050406030204" pitchFamily="18" charset="0"/>
                      </a:rPr>
                      <m:t>=</m:t>
                    </m:r>
                    <m:d>
                      <m:dPr>
                        <m:begChr m:val="["/>
                        <m:endChr m:val="]"/>
                        <m:ctrlPr>
                          <a:rPr lang="en-US" sz="2800" i="1">
                            <a:solidFill>
                              <a:srgbClr val="FFFF00"/>
                            </a:solidFill>
                            <a:latin typeface="Cambria Math" panose="02040503050406030204" pitchFamily="18" charset="0"/>
                          </a:rPr>
                        </m:ctrlPr>
                      </m:dPr>
                      <m:e>
                        <m:m>
                          <m:mPr>
                            <m:mcs>
                              <m:mc>
                                <m:mcPr>
                                  <m:count m:val="1"/>
                                  <m:mcJc m:val="center"/>
                                </m:mcPr>
                              </m:mc>
                            </m:mcs>
                            <m:ctrlPr>
                              <a:rPr lang="en-US" sz="2800" i="1">
                                <a:solidFill>
                                  <a:srgbClr val="FFFF00"/>
                                </a:solidFill>
                                <a:latin typeface="Cambria Math" panose="02040503050406030204" pitchFamily="18" charset="0"/>
                              </a:rPr>
                            </m:ctrlPr>
                          </m:mPr>
                          <m:mr>
                            <m:e>
                              <m:d>
                                <m:dPr>
                                  <m:begChr m:val=""/>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𝑔</m:t>
                                  </m:r>
                                  <m:r>
                                    <a:rPr lang="en-US" sz="280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𝑥</m:t>
                                  </m:r>
                                </m:e>
                              </m:d>
                            </m:e>
                          </m:mr>
                          <m:mr>
                            <m:e>
                              <m:d>
                                <m:dPr>
                                  <m:begChr m:val=""/>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r>
                                    <a:rPr lang="en-US" sz="280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𝑔</m:t>
                                  </m:r>
                                  <m:r>
                                    <a:rPr lang="en-US" sz="280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𝑥</m:t>
                                  </m:r>
                                </m:e>
                              </m:d>
                            </m:e>
                          </m:mr>
                          <m:mr>
                            <m:e>
                              <m:r>
                                <a:rPr lang="en-US" sz="2800">
                                  <a:solidFill>
                                    <a:srgbClr val="FFFF00"/>
                                  </a:solidFill>
                                  <a:latin typeface="Cambria Math" panose="02040503050406030204" pitchFamily="18" charset="0"/>
                                </a:rPr>
                                <m:t>⋯</m:t>
                              </m:r>
                            </m:e>
                          </m:mr>
                          <m:mr>
                            <m:e>
                              <m:d>
                                <m:dPr>
                                  <m:begChr m:val=""/>
                                  <m:ctrlPr>
                                    <a:rPr lang="en-US" sz="2800" i="1">
                                      <a:solidFill>
                                        <a:srgbClr val="FFFF00"/>
                                      </a:solidFill>
                                      <a:latin typeface="Cambria Math" panose="02040503050406030204" pitchFamily="18" charset="0"/>
                                    </a:rPr>
                                  </m:ctrlPr>
                                </m:dPr>
                                <m:e>
                                  <m:sSup>
                                    <m:sSupPr>
                                      <m:ctrlPr>
                                        <a:rPr lang="en-US" sz="2800" i="1">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𝑥</m:t>
                                      </m:r>
                                    </m:e>
                                    <m:sup>
                                      <m:r>
                                        <a:rPr lang="en-US" sz="2800" i="1">
                                          <a:solidFill>
                                            <a:srgbClr val="FFFF00"/>
                                          </a:solidFill>
                                          <a:latin typeface="Cambria Math" panose="02040503050406030204" pitchFamily="18" charset="0"/>
                                        </a:rPr>
                                        <m:t>𝑘</m:t>
                                      </m:r>
                                      <m:r>
                                        <a:rPr lang="en-US" sz="2800">
                                          <a:solidFill>
                                            <a:srgbClr val="FFFF00"/>
                                          </a:solidFill>
                                          <a:latin typeface="Cambria Math" panose="02040503050406030204" pitchFamily="18" charset="0"/>
                                        </a:rPr>
                                        <m:t>−1</m:t>
                                      </m:r>
                                    </m:sup>
                                  </m:sSup>
                                  <m:r>
                                    <a:rPr lang="en-US" sz="280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𝑔</m:t>
                                  </m:r>
                                  <m:r>
                                    <a:rPr lang="en-US" sz="280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𝑥</m:t>
                                  </m:r>
                                </m:e>
                              </m:d>
                            </m:e>
                          </m:mr>
                        </m:m>
                      </m:e>
                    </m:d>
                  </m:oMath>
                </a14:m>
                <a:endParaRPr lang="en-US" sz="2800" dirty="0">
                  <a:latin typeface="Times New Roman" panose="02020603050405020304" pitchFamily="18" charset="0"/>
                  <a:cs typeface="Times New Roman" panose="02020603050405020304" pitchFamily="18" charset="0"/>
                </a:endParaRPr>
              </a:p>
              <a:p>
                <a:pPr marL="1028700" indent="-1028700">
                  <a:lnSpc>
                    <a:spcPct val="100000"/>
                  </a:lnSpc>
                  <a:spcBef>
                    <a:spcPts val="300"/>
                  </a:spcBef>
                  <a:spcAft>
                    <a:spcPts val="300"/>
                  </a:spcAft>
                  <a:buNone/>
                </a:pPr>
                <a:r>
                  <a:rPr lang="vi-VN" sz="2800" u="sng" dirty="0" smtClean="0">
                    <a:latin typeface="Times New Roman" panose="02020603050405020304" pitchFamily="18" charset="0"/>
                    <a:cs typeface="Times New Roman" panose="02020603050405020304" pitchFamily="18" charset="0"/>
                  </a:rPr>
                  <a:t>Ví dụ:</a:t>
                </a:r>
                <a:r>
                  <a:rPr lang="vi-VN" sz="2800" dirty="0" smtClean="0">
                    <a:latin typeface="Times New Roman" panose="02020603050405020304" pitchFamily="18" charset="0"/>
                    <a:cs typeface="Times New Roman" panose="02020603050405020304" pitchFamily="18" charset="0"/>
                  </a:rPr>
                  <a:t> mã cyclic (7,4) có đa thức sinh </a:t>
                </a:r>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r>
                      <a:rPr lang="vi-VN" sz="2800" i="1">
                        <a:latin typeface="Cambria Math" panose="02040503050406030204" pitchFamily="18" charset="0"/>
                      </a:rPr>
                      <m:t>1</m:t>
                    </m:r>
                    <m:r>
                      <a:rPr lang="vi-VN"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2</m:t>
                        </m:r>
                      </m:sup>
                    </m:sSup>
                    <m:r>
                      <a:rPr lang="vi-VN"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3</m:t>
                        </m:r>
                      </m:sup>
                    </m:sSup>
                  </m:oMath>
                </a14:m>
                <a:r>
                  <a:rPr lang="vi-VN" sz="2800" dirty="0" smtClean="0">
                    <a:latin typeface="Times New Roman" panose="02020603050405020304" pitchFamily="18" charset="0"/>
                    <a:cs typeface="Times New Roman" panose="02020603050405020304" pitchFamily="18" charset="0"/>
                  </a:rPr>
                  <a:t>. Tìm ma trận sinh tương ứng của mã này?</a:t>
                </a:r>
                <a:endParaRPr lang="en-US" sz="2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2" y="1011650"/>
                <a:ext cx="5902749" cy="5532026"/>
              </a:xfrm>
              <a:blipFill rotWithShape="0">
                <a:blip r:embed="rId6"/>
                <a:stretch>
                  <a:fillRect l="-2064" t="-1213" r="-2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61</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a:t>
            </a:r>
            <a:r>
              <a:rPr lang="en-US" sz="3600" dirty="0" smtClean="0">
                <a:solidFill>
                  <a:srgbClr val="FFFF00"/>
                </a:solidFill>
                <a:latin typeface="Times New Roman" panose="02020603050405020304" pitchFamily="18" charset="0"/>
                <a:cs typeface="Times New Roman" panose="02020603050405020304" pitchFamily="18" charset="0"/>
              </a:rPr>
              <a:t>4 </a:t>
            </a:r>
            <a:r>
              <a:rPr lang="en-US" sz="3600" dirty="0" err="1" smtClean="0">
                <a:solidFill>
                  <a:srgbClr val="FFFF00"/>
                </a:solidFill>
                <a:latin typeface="Times New Roman" panose="02020603050405020304" pitchFamily="18" charset="0"/>
                <a:cs typeface="Times New Roman" panose="02020603050405020304" pitchFamily="18" charset="0"/>
              </a:rPr>
              <a:t>Vành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thức</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và</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định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nghĩa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mã</a:t>
            </a:r>
            <a:r>
              <a:rPr lang="en-US" sz="3600" dirty="0" smtClean="0">
                <a:solidFill>
                  <a:srgbClr val="FFFF00"/>
                </a:solidFill>
                <a:latin typeface="Times New Roman" panose="02020603050405020304" pitchFamily="18" charset="0"/>
                <a:cs typeface="Times New Roman" panose="02020603050405020304" pitchFamily="18" charset="0"/>
              </a:rPr>
              <a:t> cyclic</a:t>
            </a:r>
            <a:endParaRPr lang="vi-VN" sz="3600" dirty="0" smtClean="0">
              <a:solidFill>
                <a:srgbClr val="FFFF00"/>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7788834" y="2779376"/>
                <a:ext cx="2481770" cy="9982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66FF33"/>
                          </a:solidFill>
                          <a:latin typeface="Cambria Math" panose="02040503050406030204" pitchFamily="18" charset="0"/>
                        </a:rPr>
                        <m:t>h</m:t>
                      </m:r>
                      <m:r>
                        <a:rPr lang="en-US" sz="2800" i="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𝑥</m:t>
                      </m:r>
                      <m:r>
                        <a:rPr lang="en-US" sz="2800" i="0">
                          <a:solidFill>
                            <a:srgbClr val="66FF33"/>
                          </a:solidFill>
                          <a:latin typeface="Cambria Math" panose="02040503050406030204" pitchFamily="18" charset="0"/>
                        </a:rPr>
                        <m:t>)=</m:t>
                      </m:r>
                      <m:f>
                        <m:fPr>
                          <m:ctrlPr>
                            <a:rPr lang="en-US" sz="2800" i="1">
                              <a:solidFill>
                                <a:srgbClr val="66FF33"/>
                              </a:solidFill>
                              <a:latin typeface="Cambria Math" panose="02040503050406030204" pitchFamily="18" charset="0"/>
                            </a:rPr>
                          </m:ctrlPr>
                        </m:fPr>
                        <m:num>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𝑥</m:t>
                              </m:r>
                            </m:e>
                            <m:sup>
                              <m:r>
                                <a:rPr lang="en-US" sz="2800" i="1">
                                  <a:solidFill>
                                    <a:srgbClr val="66FF33"/>
                                  </a:solidFill>
                                  <a:latin typeface="Cambria Math" panose="02040503050406030204" pitchFamily="18" charset="0"/>
                                </a:rPr>
                                <m:t>𝑛</m:t>
                              </m:r>
                            </m:sup>
                          </m:sSup>
                          <m:r>
                            <a:rPr lang="en-US" sz="2800" i="0">
                              <a:solidFill>
                                <a:srgbClr val="66FF33"/>
                              </a:solidFill>
                              <a:latin typeface="Cambria Math" panose="02040503050406030204" pitchFamily="18" charset="0"/>
                            </a:rPr>
                            <m:t>+1</m:t>
                          </m:r>
                        </m:num>
                        <m:den>
                          <m:d>
                            <m:dPr>
                              <m:begChr m:val=""/>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𝑔</m:t>
                              </m:r>
                              <m:r>
                                <a:rPr lang="en-US" sz="2800" i="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𝑥</m:t>
                              </m:r>
                            </m:e>
                          </m:d>
                        </m:den>
                      </m:f>
                    </m:oMath>
                  </m:oMathPara>
                </a14:m>
                <a:endParaRPr lang="en-US" sz="2800" dirty="0">
                  <a:solidFill>
                    <a:srgbClr val="66FF33"/>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7788834" y="2779376"/>
                <a:ext cx="2481770" cy="99828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p:cNvSpPr txBox="1">
                <a:spLocks/>
              </p:cNvSpPr>
              <p:nvPr/>
            </p:nvSpPr>
            <p:spPr>
              <a:xfrm>
                <a:off x="6385810" y="1100665"/>
                <a:ext cx="5681271" cy="5532026"/>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1028700" indent="-1028700">
                  <a:lnSpc>
                    <a:spcPct val="100000"/>
                  </a:lnSpc>
                  <a:spcBef>
                    <a:spcPts val="600"/>
                  </a:spcBef>
                  <a:spcAft>
                    <a:spcPts val="300"/>
                  </a:spcAft>
                  <a:buFont typeface="Arial" pitchFamily="34" charset="0"/>
                  <a:buNone/>
                </a:pPr>
                <a:r>
                  <a:rPr lang="vi-VN" sz="2800" b="1" dirty="0" smtClean="0">
                    <a:solidFill>
                      <a:srgbClr val="66FF33"/>
                    </a:solidFill>
                    <a:latin typeface="Times New Roman" panose="02020603050405020304" pitchFamily="18" charset="0"/>
                    <a:cs typeface="Times New Roman" panose="02020603050405020304" pitchFamily="18" charset="0"/>
                  </a:rPr>
                  <a:t>3.4.5 Ma trận kiểm </a:t>
                </a:r>
                <a:r>
                  <a:rPr lang="vi-VN" sz="2800" b="1" dirty="0" smtClean="0">
                    <a:solidFill>
                      <a:srgbClr val="66FF33"/>
                    </a:solidFill>
                    <a:latin typeface="Times New Roman" panose="02020603050405020304" pitchFamily="18" charset="0"/>
                    <a:cs typeface="Times New Roman" panose="02020603050405020304" pitchFamily="18" charset="0"/>
                  </a:rPr>
                  <a:t>tra </a:t>
                </a:r>
                <a:r>
                  <a:rPr lang="vi-VN" sz="2800" b="1" dirty="0" smtClean="0">
                    <a:solidFill>
                      <a:srgbClr val="66FF33"/>
                    </a:solidFill>
                    <a:latin typeface="Times New Roman" panose="02020603050405020304" pitchFamily="18" charset="0"/>
                    <a:cs typeface="Times New Roman" panose="02020603050405020304" pitchFamily="18" charset="0"/>
                  </a:rPr>
                  <a:t>của mã cyclic</a:t>
                </a:r>
              </a:p>
              <a:p>
                <a:pPr marL="0" indent="0">
                  <a:buNone/>
                </a:pPr>
                <a:r>
                  <a:rPr lang="vi-VN" sz="2800" dirty="0" smtClean="0">
                    <a:latin typeface="Times New Roman" panose="02020603050405020304" pitchFamily="18" charset="0"/>
                    <a:cs typeface="Times New Roman" panose="02020603050405020304" pitchFamily="18" charset="0"/>
                  </a:rPr>
                  <a:t>Ta có </a:t>
                </a:r>
                <a14:m>
                  <m:oMath xmlns:m="http://schemas.openxmlformats.org/officeDocument/2006/math">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𝑥</m:t>
                    </m:r>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𝑛</m:t>
                        </m:r>
                      </m:sup>
                    </m:sSup>
                    <m:r>
                      <a:rPr lang="en-US" sz="2800">
                        <a:latin typeface="Cambria Math" panose="02040503050406030204" pitchFamily="18" charset="0"/>
                      </a:rPr>
                      <m:t>+</m:t>
                    </m:r>
                    <m:r>
                      <a:rPr lang="vi-VN" sz="2800" i="1">
                        <a:latin typeface="Cambria Math" panose="02040503050406030204" pitchFamily="18" charset="0"/>
                      </a:rPr>
                      <m:t>1</m:t>
                    </m:r>
                  </m:oMath>
                </a14:m>
                <a:r>
                  <a:rPr lang="vi-VN" sz="2800" dirty="0" smtClean="0">
                    <a:latin typeface="Times New Roman" panose="02020603050405020304" pitchFamily="18" charset="0"/>
                    <a:cs typeface="Times New Roman" panose="02020603050405020304" pitchFamily="18" charset="0"/>
                  </a:rPr>
                  <a:t>, ta có thể viết như sau: </a:t>
                </a:r>
                <a14:m>
                  <m:oMath xmlns:m="http://schemas.openxmlformats.org/officeDocument/2006/math">
                    <m:d>
                      <m:dPr>
                        <m:beg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𝑛</m:t>
                            </m:r>
                          </m:sup>
                        </m:sSup>
                        <m:r>
                          <a:rPr lang="en-US" sz="2800">
                            <a:latin typeface="Cambria Math" panose="02040503050406030204" pitchFamily="18" charset="0"/>
                          </a:rPr>
                          <m:t>+1=</m:t>
                        </m:r>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𝑥</m:t>
                        </m:r>
                        <m:r>
                          <a:rPr lang="en-US" sz="2800">
                            <a:latin typeface="Cambria Math" panose="02040503050406030204" pitchFamily="18" charset="0"/>
                          </a:rPr>
                          <m:t>).</m:t>
                        </m:r>
                        <m:r>
                          <a:rPr lang="en-US" sz="2800" i="1">
                            <a:latin typeface="Cambria Math" panose="02040503050406030204" pitchFamily="18" charset="0"/>
                          </a:rPr>
                          <m:t>h</m:t>
                        </m:r>
                        <m:r>
                          <a:rPr lang="en-US" sz="2800">
                            <a:latin typeface="Cambria Math" panose="02040503050406030204" pitchFamily="18" charset="0"/>
                          </a:rPr>
                          <m:t>(</m:t>
                        </m:r>
                        <m:r>
                          <a:rPr lang="en-US" sz="2800" i="1">
                            <a:latin typeface="Cambria Math" panose="02040503050406030204" pitchFamily="18" charset="0"/>
                          </a:rPr>
                          <m:t>𝑥</m:t>
                        </m:r>
                      </m:e>
                    </m:d>
                  </m:oMath>
                </a14:m>
                <a:r>
                  <a:rPr lang="vi-VN" sz="2800" dirty="0" smtClean="0">
                    <a:latin typeface="Times New Roman" panose="02020603050405020304" pitchFamily="18" charset="0"/>
                    <a:cs typeface="Times New Roman" panose="02020603050405020304" pitchFamily="18" charset="0"/>
                  </a:rPr>
                  <a:t>. Hay:</a:t>
                </a:r>
              </a:p>
              <a:p>
                <a:pPr marL="0" indent="0">
                  <a:buNone/>
                </a:pPr>
                <a:endParaRPr lang="vi-VN" sz="2800" dirty="0">
                  <a:latin typeface="Times New Roman" panose="02020603050405020304" pitchFamily="18" charset="0"/>
                  <a:cs typeface="Times New Roman" panose="02020603050405020304" pitchFamily="18" charset="0"/>
                </a:endParaRPr>
              </a:p>
              <a:p>
                <a:pPr marL="0" indent="0">
                  <a:buNone/>
                </a:pPr>
                <a:r>
                  <a:rPr lang="vi-VN" sz="2800" i="1" dirty="0" smtClean="0">
                    <a:latin typeface="Times New Roman" panose="02020603050405020304" pitchFamily="18" charset="0"/>
                    <a:cs typeface="Times New Roman" panose="02020603050405020304" pitchFamily="18" charset="0"/>
                  </a:rPr>
                  <a:t>h</a:t>
                </a:r>
                <a:r>
                  <a:rPr lang="vi-VN" sz="2800" dirty="0" smtClean="0">
                    <a:latin typeface="Times New Roman" panose="02020603050405020304" pitchFamily="18" charset="0"/>
                    <a:cs typeface="Times New Roman" panose="02020603050405020304" pitchFamily="18" charset="0"/>
                  </a:rPr>
                  <a:t>(</a:t>
                </a:r>
                <a:r>
                  <a:rPr lang="vi-VN" sz="2800" i="1" dirty="0" smtClean="0">
                    <a:latin typeface="Times New Roman" panose="02020603050405020304" pitchFamily="18" charset="0"/>
                    <a:cs typeface="Times New Roman" panose="02020603050405020304" pitchFamily="18" charset="0"/>
                  </a:rPr>
                  <a:t>x</a:t>
                </a:r>
                <a:r>
                  <a:rPr lang="vi-VN" sz="2800" dirty="0" smtClean="0">
                    <a:latin typeface="Times New Roman" panose="02020603050405020304" pitchFamily="18" charset="0"/>
                    <a:cs typeface="Times New Roman" panose="02020603050405020304" pitchFamily="18" charset="0"/>
                  </a:rPr>
                  <a:t>): đa thức kiểm tra và ma trận kiểm tra của mã cyclic</a:t>
                </a:r>
              </a:p>
              <a:p>
                <a:pPr marL="0" indent="0">
                  <a:buNone/>
                </a:pPr>
                <a14:m>
                  <m:oMathPara xmlns:m="http://schemas.openxmlformats.org/officeDocument/2006/math">
                    <m:oMathParaPr>
                      <m:jc m:val="centerGroup"/>
                    </m:oMathParaPr>
                    <m:oMath xmlns:m="http://schemas.openxmlformats.org/officeDocument/2006/math">
                      <m:r>
                        <a:rPr lang="en-US" sz="2800" i="1" smtClean="0">
                          <a:solidFill>
                            <a:srgbClr val="FFFF00"/>
                          </a:solidFill>
                          <a:latin typeface="Cambria Math" panose="02040503050406030204" pitchFamily="18" charset="0"/>
                        </a:rPr>
                        <m:t>𝐻</m:t>
                      </m:r>
                      <m:r>
                        <a:rPr lang="en-US" sz="2800">
                          <a:solidFill>
                            <a:srgbClr val="FFFF00"/>
                          </a:solidFill>
                          <a:latin typeface="Cambria Math" panose="02040503050406030204" pitchFamily="18" charset="0"/>
                        </a:rPr>
                        <m:t>=</m:t>
                      </m:r>
                      <m:d>
                        <m:dPr>
                          <m:begChr m:val="["/>
                          <m:endChr m:val="]"/>
                          <m:ctrlPr>
                            <a:rPr lang="en-US" sz="2800" i="1">
                              <a:solidFill>
                                <a:srgbClr val="FFFF00"/>
                              </a:solidFill>
                              <a:latin typeface="Cambria Math" panose="02040503050406030204" pitchFamily="18" charset="0"/>
                            </a:rPr>
                          </m:ctrlPr>
                        </m:dPr>
                        <m:e>
                          <m:m>
                            <m:mPr>
                              <m:mcs>
                                <m:mc>
                                  <m:mcPr>
                                    <m:count m:val="1"/>
                                    <m:mcJc m:val="center"/>
                                  </m:mcPr>
                                </m:mc>
                              </m:mcs>
                              <m:ctrlPr>
                                <a:rPr lang="en-US" sz="2800" i="1">
                                  <a:solidFill>
                                    <a:srgbClr val="FFFF00"/>
                                  </a:solidFill>
                                  <a:latin typeface="Cambria Math" panose="02040503050406030204" pitchFamily="18" charset="0"/>
                                </a:rPr>
                              </m:ctrlPr>
                            </m:mPr>
                            <m:mr>
                              <m:e>
                                <m:sSup>
                                  <m:sSupPr>
                                    <m:ctrlPr>
                                      <a:rPr lang="en-US" sz="2800" i="1">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h</m:t>
                                    </m:r>
                                  </m:e>
                                  <m:sup>
                                    <m:r>
                                      <a:rPr lang="en-US" sz="2800">
                                        <a:solidFill>
                                          <a:srgbClr val="FFFF00"/>
                                        </a:solidFill>
                                        <a:latin typeface="Cambria Math" panose="02040503050406030204" pitchFamily="18" charset="0"/>
                                      </a:rPr>
                                      <m:t>∗</m:t>
                                    </m:r>
                                  </m:sup>
                                </m:sSup>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e>
                            </m:mr>
                            <m:mr>
                              <m:e>
                                <m:r>
                                  <a:rPr lang="en-US" sz="2800" i="1">
                                    <a:solidFill>
                                      <a:srgbClr val="FFFF00"/>
                                    </a:solidFill>
                                    <a:latin typeface="Cambria Math" panose="02040503050406030204" pitchFamily="18" charset="0"/>
                                  </a:rPr>
                                  <m:t>𝑥</m:t>
                                </m:r>
                                <m:r>
                                  <a:rPr lang="en-US" sz="2800">
                                    <a:solidFill>
                                      <a:srgbClr val="FFFF00"/>
                                    </a:solidFill>
                                    <a:latin typeface="Cambria Math" panose="02040503050406030204" pitchFamily="18" charset="0"/>
                                  </a:rPr>
                                  <m:t>.</m:t>
                                </m:r>
                                <m:sSup>
                                  <m:sSupPr>
                                    <m:ctrlPr>
                                      <a:rPr lang="en-US" sz="2800" i="1">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h</m:t>
                                    </m:r>
                                  </m:e>
                                  <m:sup>
                                    <m:r>
                                      <a:rPr lang="en-US" sz="2800">
                                        <a:solidFill>
                                          <a:srgbClr val="FFFF00"/>
                                        </a:solidFill>
                                        <a:latin typeface="Cambria Math" panose="02040503050406030204" pitchFamily="18" charset="0"/>
                                      </a:rPr>
                                      <m:t>∗</m:t>
                                    </m:r>
                                  </m:sup>
                                </m:sSup>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e>
                            </m:mr>
                            <m:mr>
                              <m:e>
                                <m:r>
                                  <a:rPr lang="en-US" sz="2800">
                                    <a:solidFill>
                                      <a:srgbClr val="FFFF00"/>
                                    </a:solidFill>
                                    <a:latin typeface="Cambria Math" panose="02040503050406030204" pitchFamily="18" charset="0"/>
                                  </a:rPr>
                                  <m:t>⋮</m:t>
                                </m:r>
                              </m:e>
                            </m:mr>
                            <m:mr>
                              <m:e>
                                <m:sSup>
                                  <m:sSupPr>
                                    <m:ctrlPr>
                                      <a:rPr lang="en-US" sz="2800" i="1">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𝑥</m:t>
                                    </m:r>
                                  </m:e>
                                  <m:sup>
                                    <m:r>
                                      <a:rPr lang="en-US" sz="2800" i="1">
                                        <a:solidFill>
                                          <a:srgbClr val="FFFF00"/>
                                        </a:solidFill>
                                        <a:latin typeface="Cambria Math" panose="02040503050406030204" pitchFamily="18" charset="0"/>
                                      </a:rPr>
                                      <m:t>𝑟</m:t>
                                    </m:r>
                                    <m:r>
                                      <a:rPr lang="en-US" sz="2800">
                                        <a:solidFill>
                                          <a:srgbClr val="FFFF00"/>
                                        </a:solidFill>
                                        <a:latin typeface="Cambria Math" panose="02040503050406030204" pitchFamily="18" charset="0"/>
                                      </a:rPr>
                                      <m:t>−1</m:t>
                                    </m:r>
                                  </m:sup>
                                </m:sSup>
                                <m:r>
                                  <a:rPr lang="en-US" sz="2800">
                                    <a:solidFill>
                                      <a:srgbClr val="FFFF00"/>
                                    </a:solidFill>
                                    <a:latin typeface="Cambria Math" panose="02040503050406030204" pitchFamily="18" charset="0"/>
                                  </a:rPr>
                                  <m:t>.</m:t>
                                </m:r>
                                <m:sSup>
                                  <m:sSupPr>
                                    <m:ctrlPr>
                                      <a:rPr lang="en-US" sz="2800" i="1">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h</m:t>
                                    </m:r>
                                  </m:e>
                                  <m:sup>
                                    <m:r>
                                      <a:rPr lang="en-US" sz="2800">
                                        <a:solidFill>
                                          <a:srgbClr val="FFFF00"/>
                                        </a:solidFill>
                                        <a:latin typeface="Cambria Math" panose="02040503050406030204" pitchFamily="18" charset="0"/>
                                      </a:rPr>
                                      <m:t>∗</m:t>
                                    </m:r>
                                  </m:sup>
                                </m:sSup>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e>
                            </m:mr>
                          </m:m>
                        </m:e>
                      </m:d>
                    </m:oMath>
                  </m:oMathPara>
                </a14:m>
                <a:endParaRPr lang="en-US" sz="2800" dirty="0"/>
              </a:p>
              <a:p>
                <a:pPr marL="0" indent="0">
                  <a:buNone/>
                </a:pPr>
                <a:endParaRPr lang="en-US" sz="2800"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sz="2800" dirty="0">
                  <a:latin typeface="Times New Roman" panose="02020603050405020304" pitchFamily="18" charset="0"/>
                  <a:cs typeface="Times New Roman" panose="02020603050405020304" pitchFamily="18" charset="0"/>
                </a:endParaRPr>
              </a:p>
            </p:txBody>
          </p:sp>
        </mc:Choice>
        <mc:Fallback>
          <p:sp>
            <p:nvSpPr>
              <p:cNvPr id="14" name="Content Placeholder 2"/>
              <p:cNvSpPr txBox="1">
                <a:spLocks noRot="1" noChangeAspect="1" noMove="1" noResize="1" noEditPoints="1" noAdjustHandles="1" noChangeArrowheads="1" noChangeShapeType="1" noTextEdit="1"/>
              </p:cNvSpPr>
              <p:nvPr/>
            </p:nvSpPr>
            <p:spPr>
              <a:xfrm>
                <a:off x="6385810" y="1100665"/>
                <a:ext cx="5681271" cy="5532026"/>
              </a:xfrm>
              <a:prstGeom prst="rect">
                <a:avLst/>
              </a:prstGeom>
              <a:blipFill rotWithShape="0">
                <a:blip r:embed="rId7"/>
                <a:stretch>
                  <a:fillRect l="-2253" t="-1213" r="-1824"/>
                </a:stretch>
              </a:blipFill>
            </p:spPr>
            <p:txBody>
              <a:bodyPr/>
              <a:lstStyle/>
              <a:p>
                <a:r>
                  <a:rPr lang="en-US">
                    <a:noFill/>
                  </a:rPr>
                  <a:t> </a:t>
                </a:r>
              </a:p>
            </p:txBody>
          </p:sp>
        </mc:Fallback>
      </mc:AlternateContent>
      <p:cxnSp>
        <p:nvCxnSpPr>
          <p:cNvPr id="5" name="Straight Connector 4"/>
          <p:cNvCxnSpPr/>
          <p:nvPr/>
        </p:nvCxnSpPr>
        <p:spPr>
          <a:xfrm>
            <a:off x="6245651" y="1209675"/>
            <a:ext cx="0" cy="55562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4733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2" y="1011650"/>
                <a:ext cx="11574278" cy="5532026"/>
              </a:xfrm>
            </p:spPr>
            <p:txBody>
              <a:bodyPr>
                <a:noAutofit/>
              </a:bodyPr>
              <a:lstStyle/>
              <a:p>
                <a:pPr marL="1028700" indent="-1028700">
                  <a:lnSpc>
                    <a:spcPct val="100000"/>
                  </a:lnSpc>
                  <a:spcBef>
                    <a:spcPts val="300"/>
                  </a:spcBef>
                  <a:spcAft>
                    <a:spcPts val="300"/>
                  </a:spcAft>
                  <a:buNone/>
                </a:pPr>
                <a:r>
                  <a:rPr lang="vi-VN" sz="2800" b="1" dirty="0" smtClean="0">
                    <a:solidFill>
                      <a:srgbClr val="66FF33"/>
                    </a:solidFill>
                    <a:latin typeface="Times New Roman" panose="02020603050405020304" pitchFamily="18" charset="0"/>
                    <a:cs typeface="Times New Roman" panose="02020603050405020304" pitchFamily="18" charset="0"/>
                  </a:rPr>
                  <a:t>3.4.5  Ma trận sinh của </a:t>
                </a:r>
                <a:r>
                  <a:rPr lang="en-US" sz="2800" b="1" dirty="0" err="1" smtClean="0">
                    <a:solidFill>
                      <a:srgbClr val="66FF33"/>
                    </a:solidFill>
                    <a:latin typeface="Times New Roman" panose="02020603050405020304" pitchFamily="18" charset="0"/>
                    <a:cs typeface="Times New Roman" panose="02020603050405020304" pitchFamily="18" charset="0"/>
                  </a:rPr>
                  <a:t>mã</a:t>
                </a:r>
                <a:r>
                  <a:rPr lang="en-US" sz="2800" b="1" dirty="0" smtClean="0">
                    <a:solidFill>
                      <a:srgbClr val="66FF33"/>
                    </a:solidFill>
                    <a:latin typeface="Times New Roman" panose="02020603050405020304" pitchFamily="18" charset="0"/>
                    <a:cs typeface="Times New Roman" panose="02020603050405020304" pitchFamily="18" charset="0"/>
                  </a:rPr>
                  <a:t> cyclic</a:t>
                </a:r>
                <a:endParaRPr lang="vi-VN" sz="2800" b="1" dirty="0" smtClean="0">
                  <a:solidFill>
                    <a:srgbClr val="66FF33"/>
                  </a:solidFill>
                  <a:latin typeface="Times New Roman" panose="02020603050405020304" pitchFamily="18" charset="0"/>
                  <a:cs typeface="Times New Roman" panose="02020603050405020304" pitchFamily="18" charset="0"/>
                </a:endParaRPr>
              </a:p>
              <a:p>
                <a:pPr marL="1028700" indent="-1028700">
                  <a:lnSpc>
                    <a:spcPct val="100000"/>
                  </a:lnSpc>
                  <a:spcBef>
                    <a:spcPts val="300"/>
                  </a:spcBef>
                  <a:spcAft>
                    <a:spcPts val="300"/>
                  </a:spcAft>
                  <a:buNone/>
                </a:pPr>
                <a:r>
                  <a:rPr lang="vi-VN" sz="2800" u="sng" dirty="0" smtClean="0">
                    <a:latin typeface="Times New Roman" panose="02020603050405020304" pitchFamily="18" charset="0"/>
                    <a:cs typeface="Times New Roman" panose="02020603050405020304" pitchFamily="18" charset="0"/>
                  </a:rPr>
                  <a:t>Ví dụ:</a:t>
                </a:r>
                <a:r>
                  <a:rPr lang="vi-VN" sz="2800" dirty="0" smtClean="0">
                    <a:latin typeface="Times New Roman" panose="02020603050405020304" pitchFamily="18" charset="0"/>
                    <a:cs typeface="Times New Roman" panose="02020603050405020304" pitchFamily="18" charset="0"/>
                  </a:rPr>
                  <a:t> mã cyclic (7,4) có đa thức sinh </a:t>
                </a:r>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r>
                      <a:rPr lang="vi-VN" sz="2800" i="1">
                        <a:latin typeface="Cambria Math" panose="02040503050406030204" pitchFamily="18" charset="0"/>
                      </a:rPr>
                      <m:t>1</m:t>
                    </m:r>
                    <m:r>
                      <a:rPr lang="vi-VN" sz="2800" b="0" i="1" smtClean="0">
                        <a:latin typeface="Cambria Math" panose="02040503050406030204" pitchFamily="18" charset="0"/>
                      </a:rPr>
                      <m:t>+</m:t>
                    </m:r>
                    <m:r>
                      <m:rPr>
                        <m:sty m:val="p"/>
                      </m:rPr>
                      <a:rPr lang="vi-VN" sz="2800" i="1">
                        <a:latin typeface="Cambria Math" panose="02040503050406030204" pitchFamily="18" charset="0"/>
                      </a:rPr>
                      <m:t>x</m:t>
                    </m:r>
                    <m:r>
                      <a:rPr lang="vi-VN"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3</m:t>
                        </m:r>
                      </m:sup>
                    </m:sSup>
                  </m:oMath>
                </a14:m>
                <a:r>
                  <a:rPr lang="vi-VN" sz="2800" dirty="0" smtClean="0">
                    <a:latin typeface="Times New Roman" panose="02020603050405020304" pitchFamily="18" charset="0"/>
                    <a:cs typeface="Times New Roman" panose="02020603050405020304" pitchFamily="18" charset="0"/>
                  </a:rPr>
                  <a:t>. Tìm ma trận kiểm tra của mã cyclic này?</a:t>
                </a:r>
                <a:r>
                  <a:rPr lang="vi-VN" sz="2800" dirty="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Nhận xét?</a:t>
                </a:r>
              </a:p>
              <a:p>
                <a:pPr marL="1028700" indent="-1028700">
                  <a:lnSpc>
                    <a:spcPct val="100000"/>
                  </a:lnSpc>
                  <a:spcBef>
                    <a:spcPts val="300"/>
                  </a:spcBef>
                  <a:spcAft>
                    <a:spcPts val="300"/>
                  </a:spcAft>
                  <a:buNone/>
                </a:pPr>
                <a:endParaRPr lang="vi-VN" sz="2800" dirty="0" smtClean="0">
                  <a:latin typeface="Times New Roman" panose="02020603050405020304" pitchFamily="18" charset="0"/>
                  <a:cs typeface="Times New Roman" panose="02020603050405020304" pitchFamily="18" charset="0"/>
                </a:endParaRPr>
              </a:p>
              <a:p>
                <a:pPr marL="465138" indent="-465138">
                  <a:lnSpc>
                    <a:spcPct val="100000"/>
                  </a:lnSpc>
                  <a:spcBef>
                    <a:spcPts val="300"/>
                  </a:spcBef>
                  <a:spcAft>
                    <a:spcPts val="300"/>
                  </a:spcAft>
                  <a:buFont typeface="Wingdings" panose="05000000000000000000" pitchFamily="2" charset="2"/>
                  <a:buChar char="v"/>
                </a:pPr>
                <a:r>
                  <a:rPr lang="vi-VN" sz="2800" dirty="0" smtClean="0">
                    <a:latin typeface="Times New Roman" panose="02020603050405020304" pitchFamily="18" charset="0"/>
                    <a:cs typeface="Times New Roman" panose="02020603050405020304" pitchFamily="18" charset="0"/>
                  </a:rPr>
                  <a:t>Nhật xét:</a:t>
                </a:r>
              </a:p>
              <a:p>
                <a:pPr marL="914400" lvl="2" indent="-449263">
                  <a:lnSpc>
                    <a:spcPct val="100000"/>
                  </a:lnSpc>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Cấu trúc đa dạng có thể ứng dụng theo nhiều dạng khác nhau</a:t>
                </a:r>
              </a:p>
              <a:p>
                <a:pPr marL="914400" lvl="2" indent="-449263">
                  <a:lnSpc>
                    <a:spcPct val="100000"/>
                  </a:lnSpc>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Các thông số rất ngắn gọn</a:t>
                </a:r>
              </a:p>
              <a:p>
                <a:pPr marL="914400" lvl="2" indent="-449263">
                  <a:lnSpc>
                    <a:spcPct val="100000"/>
                  </a:lnSpc>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Được thực hiện hiệu quả bằng các thanh ghi dịch chuyển đơn giản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2" y="1011650"/>
                <a:ext cx="11574278" cy="5532026"/>
              </a:xfrm>
              <a:blipFill rotWithShape="0">
                <a:blip r:embed="rId2"/>
                <a:stretch>
                  <a:fillRect l="-1053" t="-1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62</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a:t>
            </a:r>
            <a:r>
              <a:rPr lang="en-US" sz="3600" dirty="0" smtClean="0">
                <a:solidFill>
                  <a:srgbClr val="FFFF00"/>
                </a:solidFill>
                <a:latin typeface="Times New Roman" panose="02020603050405020304" pitchFamily="18" charset="0"/>
                <a:cs typeface="Times New Roman" panose="02020603050405020304" pitchFamily="18" charset="0"/>
              </a:rPr>
              <a:t>4 </a:t>
            </a:r>
            <a:r>
              <a:rPr lang="en-US" sz="3600" dirty="0" err="1" smtClean="0">
                <a:solidFill>
                  <a:srgbClr val="FFFF00"/>
                </a:solidFill>
                <a:latin typeface="Times New Roman" panose="02020603050405020304" pitchFamily="18" charset="0"/>
                <a:cs typeface="Times New Roman" panose="02020603050405020304" pitchFamily="18" charset="0"/>
              </a:rPr>
              <a:t>Vành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thức</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và</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định</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nghĩa</a:t>
            </a:r>
            <a:r>
              <a:rPr lang="en-US" sz="3600" dirty="0" smtClean="0">
                <a:solidFill>
                  <a:srgbClr val="FFFF00"/>
                </a:solidFill>
                <a:latin typeface="Times New Roman" panose="02020603050405020304" pitchFamily="18" charset="0"/>
                <a:cs typeface="Times New Roman" panose="02020603050405020304" pitchFamily="18" charset="0"/>
              </a:rPr>
              <a:t> </a:t>
            </a:r>
            <a:r>
              <a:rPr lang="en-US" sz="3600" dirty="0" err="1" smtClean="0">
                <a:solidFill>
                  <a:srgbClr val="FFFF00"/>
                </a:solidFill>
                <a:latin typeface="Times New Roman" panose="02020603050405020304" pitchFamily="18" charset="0"/>
                <a:cs typeface="Times New Roman" panose="02020603050405020304" pitchFamily="18" charset="0"/>
              </a:rPr>
              <a:t>mã</a:t>
            </a:r>
            <a:r>
              <a:rPr lang="en-US" sz="3600" dirty="0" smtClean="0">
                <a:solidFill>
                  <a:srgbClr val="FFFF00"/>
                </a:solidFill>
                <a:latin typeface="Times New Roman" panose="02020603050405020304" pitchFamily="18" charset="0"/>
                <a:cs typeface="Times New Roman" panose="02020603050405020304" pitchFamily="18" charset="0"/>
              </a:rPr>
              <a:t> cyclic</a:t>
            </a:r>
            <a:endParaRPr lang="vi-VN" sz="3600" dirty="0" smtClean="0">
              <a:solidFill>
                <a:srgbClr val="FFFF00"/>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86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139252"/>
            <a:ext cx="11487150" cy="5404423"/>
          </a:xfrm>
        </p:spPr>
        <p:txBody>
          <a:bodyPr>
            <a:normAutofit/>
          </a:bodyPr>
          <a:lstStyle/>
          <a:p>
            <a:pPr marL="914400" indent="-9144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3.5.1  Từ mã của mã cyclic hệ thống</a:t>
            </a:r>
          </a:p>
          <a:p>
            <a:pPr marL="914400" indent="-9144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3.5.2	Thuật toán mã hóa hệ thống</a:t>
            </a:r>
          </a:p>
          <a:p>
            <a:pPr marL="914400" indent="-9144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3.5.3	Mạch mã hóa</a:t>
            </a:r>
          </a:p>
          <a:p>
            <a:pPr marL="914400" indent="-9144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3.5.4	Tạo bit kiểm tra của mã cyclic</a:t>
            </a:r>
          </a:p>
          <a:p>
            <a:pPr marL="914400" indent="-91440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3.5.5	Thuật toán thiết lập từ mã hệ thống theo phương pháp nhân</a:t>
            </a: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63</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3.5 Mã hóa cho các </a:t>
            </a:r>
            <a:r>
              <a:rPr lang="en-US" sz="3600" b="1" dirty="0" err="1" smtClean="0">
                <a:solidFill>
                  <a:srgbClr val="FFFF00"/>
                </a:solidFill>
                <a:latin typeface="Times New Roman" panose="02020603050405020304" pitchFamily="18" charset="0"/>
                <a:cs typeface="Times New Roman" panose="02020603050405020304" pitchFamily="18" charset="0"/>
              </a:rPr>
              <a:t>mã</a:t>
            </a:r>
            <a:r>
              <a:rPr lang="en-US" sz="3600" b="1" dirty="0" smtClean="0">
                <a:solidFill>
                  <a:srgbClr val="FFFF00"/>
                </a:solidFill>
                <a:latin typeface="Times New Roman" panose="02020603050405020304" pitchFamily="18" charset="0"/>
                <a:cs typeface="Times New Roman" panose="02020603050405020304" pitchFamily="18" charset="0"/>
              </a:rPr>
              <a:t> cyclic</a:t>
            </a:r>
            <a:r>
              <a:rPr lang="vi-VN" sz="3600" b="1" dirty="0" smtClean="0">
                <a:solidFill>
                  <a:srgbClr val="FFFF00"/>
                </a:solidFill>
                <a:latin typeface="Times New Roman" panose="02020603050405020304" pitchFamily="18" charset="0"/>
                <a:cs typeface="Times New Roman" panose="02020603050405020304" pitchFamily="18" charset="0"/>
              </a:rPr>
              <a:t> hệ thống</a:t>
            </a:r>
          </a:p>
        </p:txBody>
      </p:sp>
      <p:cxnSp>
        <p:nvCxnSpPr>
          <p:cNvPr id="8" name="Straight Connector 7"/>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4526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899" y="1011649"/>
            <a:ext cx="11664221" cy="5532027"/>
          </a:xfrm>
        </p:spPr>
        <p:txBody>
          <a:bodyPr>
            <a:noAutofit/>
          </a:bodyPr>
          <a:lstStyle/>
          <a:p>
            <a:pPr marL="0" indent="0">
              <a:lnSpc>
                <a:spcPct val="120000"/>
              </a:lnSpc>
              <a:spcBef>
                <a:spcPts val="300"/>
              </a:spcBef>
              <a:spcAft>
                <a:spcPts val="300"/>
              </a:spcAft>
              <a:buNone/>
            </a:pPr>
            <a:r>
              <a:rPr lang="vi-VN" sz="2800" b="1" dirty="0" smtClean="0">
                <a:solidFill>
                  <a:srgbClr val="66FF33"/>
                </a:solidFill>
                <a:latin typeface="Times New Roman" panose="02020603050405020304" pitchFamily="18" charset="0"/>
                <a:cs typeface="Times New Roman" panose="02020603050405020304" pitchFamily="18" charset="0"/>
              </a:rPr>
              <a:t>3.5.1  Từ </a:t>
            </a:r>
            <a:r>
              <a:rPr lang="vi-VN" sz="2800" b="1" dirty="0">
                <a:solidFill>
                  <a:srgbClr val="66FF33"/>
                </a:solidFill>
                <a:latin typeface="Times New Roman" panose="02020603050405020304" pitchFamily="18" charset="0"/>
                <a:cs typeface="Times New Roman" panose="02020603050405020304" pitchFamily="18" charset="0"/>
              </a:rPr>
              <a:t>mã của mã cyclic </a:t>
            </a:r>
            <a:r>
              <a:rPr lang="vi-VN" sz="2800" b="1" i="1" dirty="0">
                <a:solidFill>
                  <a:srgbClr val="66FF33"/>
                </a:solidFill>
                <a:latin typeface="Times New Roman" panose="02020603050405020304" pitchFamily="18" charset="0"/>
                <a:cs typeface="Times New Roman" panose="02020603050405020304" pitchFamily="18" charset="0"/>
              </a:rPr>
              <a:t>hệ thống</a:t>
            </a:r>
          </a:p>
          <a:p>
            <a:pPr marL="0" indent="0">
              <a:lnSpc>
                <a:spcPct val="120000"/>
              </a:lnSpc>
              <a:spcBef>
                <a:spcPts val="300"/>
              </a:spcBef>
              <a:spcAft>
                <a:spcPts val="300"/>
              </a:spcAft>
              <a:buNone/>
            </a:pPr>
            <a:r>
              <a:rPr lang="vi-VN" sz="2800" i="1" dirty="0" smtClean="0">
                <a:solidFill>
                  <a:srgbClr val="66FF33"/>
                </a:solidFill>
                <a:latin typeface="Times New Roman" panose="02020603050405020304" pitchFamily="18" charset="0"/>
                <a:cs typeface="Times New Roman" panose="02020603050405020304" pitchFamily="18" charset="0"/>
              </a:rPr>
              <a:t>Định </a:t>
            </a:r>
            <a:r>
              <a:rPr lang="vi-VN" sz="2800" i="1" dirty="0">
                <a:solidFill>
                  <a:srgbClr val="66FF33"/>
                </a:solidFill>
                <a:latin typeface="Times New Roman" panose="02020603050405020304" pitchFamily="18" charset="0"/>
                <a:cs typeface="Times New Roman" panose="02020603050405020304" pitchFamily="18" charset="0"/>
              </a:rPr>
              <a:t>nghĩa</a:t>
            </a:r>
            <a:r>
              <a:rPr lang="vi-VN" sz="2800" dirty="0">
                <a:latin typeface="Times New Roman" panose="02020603050405020304" pitchFamily="18" charset="0"/>
                <a:cs typeface="Times New Roman" panose="02020603050405020304" pitchFamily="18" charset="0"/>
              </a:rPr>
              <a:t>: Mã </a:t>
            </a:r>
            <a:r>
              <a:rPr lang="vi-VN" sz="2800" dirty="0" smtClean="0">
                <a:latin typeface="Times New Roman" panose="02020603050405020304" pitchFamily="18" charset="0"/>
                <a:cs typeface="Times New Roman" panose="02020603050405020304" pitchFamily="18" charset="0"/>
              </a:rPr>
              <a:t>cyclic </a:t>
            </a:r>
            <a:r>
              <a:rPr lang="vi-VN" sz="2800" dirty="0">
                <a:latin typeface="Times New Roman" panose="02020603050405020304" pitchFamily="18" charset="0"/>
                <a:cs typeface="Times New Roman" panose="02020603050405020304" pitchFamily="18" charset="0"/>
              </a:rPr>
              <a:t>(</a:t>
            </a:r>
            <a:r>
              <a:rPr lang="vi-VN" sz="2800" i="1" dirty="0">
                <a:latin typeface="Times New Roman" panose="02020603050405020304" pitchFamily="18" charset="0"/>
                <a:cs typeface="Times New Roman" panose="02020603050405020304" pitchFamily="18" charset="0"/>
              </a:rPr>
              <a:t>n, k</a:t>
            </a:r>
            <a:r>
              <a:rPr lang="vi-VN" sz="2800" dirty="0">
                <a:latin typeface="Times New Roman" panose="02020603050405020304" pitchFamily="18" charset="0"/>
                <a:cs typeface="Times New Roman" panose="02020603050405020304" pitchFamily="18" charset="0"/>
              </a:rPr>
              <a:t>) được gọi là một mã </a:t>
            </a:r>
            <a:r>
              <a:rPr lang="vi-VN" sz="2800" dirty="0" smtClean="0">
                <a:latin typeface="Times New Roman" panose="02020603050405020304" pitchFamily="18" charset="0"/>
                <a:cs typeface="Times New Roman" panose="02020603050405020304" pitchFamily="18" charset="0"/>
              </a:rPr>
              <a:t>cyclic </a:t>
            </a:r>
            <a:r>
              <a:rPr lang="vi-VN" sz="2800" i="1" dirty="0">
                <a:latin typeface="Times New Roman" panose="02020603050405020304" pitchFamily="18" charset="0"/>
                <a:cs typeface="Times New Roman" panose="02020603050405020304" pitchFamily="18" charset="0"/>
              </a:rPr>
              <a:t>hệ thống </a:t>
            </a:r>
            <a:r>
              <a:rPr lang="vi-VN" sz="2800" dirty="0">
                <a:latin typeface="Times New Roman" panose="02020603050405020304" pitchFamily="18" charset="0"/>
                <a:cs typeface="Times New Roman" panose="02020603050405020304" pitchFamily="18" charset="0"/>
              </a:rPr>
              <a:t>nếu ta có thể chỉ rõ vị trí của các bit</a:t>
            </a:r>
            <a:r>
              <a:rPr lang="vi-VN" sz="2800" dirty="0" smtClean="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thông tin và các </a:t>
            </a:r>
            <a:r>
              <a:rPr lang="vi-VN" sz="2800" dirty="0" smtClean="0">
                <a:latin typeface="Times New Roman" panose="02020603050405020304" pitchFamily="18" charset="0"/>
                <a:cs typeface="Times New Roman" panose="02020603050405020304" pitchFamily="18" charset="0"/>
              </a:rPr>
              <a:t>bit </a:t>
            </a:r>
            <a:r>
              <a:rPr lang="vi-VN" sz="2800" dirty="0">
                <a:latin typeface="Times New Roman" panose="02020603050405020304" pitchFamily="18" charset="0"/>
                <a:cs typeface="Times New Roman" panose="02020603050405020304" pitchFamily="18" charset="0"/>
              </a:rPr>
              <a:t>kiểm </a:t>
            </a:r>
            <a:r>
              <a:rPr lang="vi-VN" sz="2800" dirty="0" smtClean="0">
                <a:latin typeface="Times New Roman" panose="02020603050405020304" pitchFamily="18" charset="0"/>
                <a:cs typeface="Times New Roman" panose="02020603050405020304" pitchFamily="18" charset="0"/>
              </a:rPr>
              <a:t>tra có </a:t>
            </a:r>
            <a:r>
              <a:rPr lang="vi-VN" sz="2800" dirty="0">
                <a:latin typeface="Times New Roman" panose="02020603050405020304" pitchFamily="18" charset="0"/>
                <a:cs typeface="Times New Roman" panose="02020603050405020304" pitchFamily="18" charset="0"/>
              </a:rPr>
              <a:t>trong từ </a:t>
            </a:r>
            <a:r>
              <a:rPr lang="vi-VN" sz="2800" dirty="0" smtClean="0">
                <a:latin typeface="Times New Roman" panose="02020603050405020304" pitchFamily="18" charset="0"/>
                <a:cs typeface="Times New Roman" panose="02020603050405020304" pitchFamily="18" charset="0"/>
              </a:rPr>
              <a:t>mã.</a:t>
            </a:r>
            <a:endParaRPr lang="en-US" sz="2800" dirty="0" smtClean="0">
              <a:latin typeface="Times New Roman" panose="02020603050405020304" pitchFamily="18" charset="0"/>
              <a:cs typeface="Times New Roman" panose="02020603050405020304" pitchFamily="18" charset="0"/>
            </a:endParaRPr>
          </a:p>
          <a:p>
            <a:pPr marL="0" indent="0">
              <a:lnSpc>
                <a:spcPct val="120000"/>
              </a:lnSpc>
              <a:spcBef>
                <a:spcPts val="300"/>
              </a:spcBef>
              <a:spcAft>
                <a:spcPts val="300"/>
              </a:spcAft>
              <a:buNone/>
            </a:pPr>
            <a:endParaRPr lang="en-US" sz="2800" dirty="0">
              <a:latin typeface="Times New Roman" panose="02020603050405020304" pitchFamily="18" charset="0"/>
              <a:cs typeface="Times New Roman" panose="02020603050405020304" pitchFamily="18" charset="0"/>
            </a:endParaRPr>
          </a:p>
          <a:p>
            <a:pPr marL="0" indent="0">
              <a:lnSpc>
                <a:spcPct val="120000"/>
              </a:lnSpc>
              <a:spcBef>
                <a:spcPts val="300"/>
              </a:spcBef>
              <a:spcAft>
                <a:spcPts val="300"/>
              </a:spcAft>
              <a:buNone/>
            </a:pPr>
            <a:endParaRPr lang="en-US" sz="2800" dirty="0" smtClean="0">
              <a:latin typeface="Times New Roman" panose="02020603050405020304" pitchFamily="18" charset="0"/>
              <a:cs typeface="Times New Roman" panose="02020603050405020304" pitchFamily="18" charset="0"/>
            </a:endParaRPr>
          </a:p>
          <a:p>
            <a:pPr marL="0" indent="0">
              <a:lnSpc>
                <a:spcPct val="120000"/>
              </a:lnSpc>
              <a:spcBef>
                <a:spcPts val="300"/>
              </a:spcBef>
              <a:spcAft>
                <a:spcPts val="300"/>
              </a:spcAft>
              <a:buNone/>
            </a:pPr>
            <a:endParaRPr lang="en-US" sz="2800" dirty="0">
              <a:latin typeface="Times New Roman" panose="02020603050405020304" pitchFamily="18" charset="0"/>
              <a:cs typeface="Times New Roman" panose="02020603050405020304" pitchFamily="18" charset="0"/>
            </a:endParaRPr>
          </a:p>
          <a:p>
            <a:pPr marL="0" indent="0">
              <a:lnSpc>
                <a:spcPct val="120000"/>
              </a:lnSpc>
              <a:spcBef>
                <a:spcPts val="300"/>
              </a:spcBef>
              <a:spcAft>
                <a:spcPts val="300"/>
              </a:spcAft>
              <a:buNone/>
            </a:pPr>
            <a:endParaRPr lang="en-US" sz="2800" dirty="0" smtClean="0">
              <a:latin typeface="Times New Roman" panose="02020603050405020304" pitchFamily="18" charset="0"/>
              <a:cs typeface="Times New Roman" panose="02020603050405020304" pitchFamily="18" charset="0"/>
            </a:endParaRPr>
          </a:p>
          <a:p>
            <a:pPr marL="0" indent="0">
              <a:lnSpc>
                <a:spcPct val="120000"/>
              </a:lnSpc>
              <a:spcBef>
                <a:spcPts val="300"/>
              </a:spcBef>
              <a:spcAft>
                <a:spcPts val="300"/>
              </a:spcAft>
              <a:buNone/>
            </a:pPr>
            <a:r>
              <a:rPr lang="en-US" sz="2800" dirty="0" smtClean="0">
                <a:latin typeface="Times New Roman" panose="02020603050405020304" pitchFamily="18" charset="0"/>
                <a:cs typeface="Times New Roman" panose="02020603050405020304" pitchFamily="18" charset="0"/>
              </a:rPr>
              <a:t>Ta </a:t>
            </a:r>
            <a:r>
              <a:rPr lang="vi-VN" sz="2800" dirty="0" smtClean="0">
                <a:latin typeface="Times New Roman" panose="02020603050405020304" pitchFamily="18" charset="0"/>
                <a:cs typeface="Times New Roman" panose="02020603050405020304" pitchFamily="18" charset="0"/>
              </a:rPr>
              <a:t>có: </a:t>
            </a:r>
          </a:p>
          <a:p>
            <a:pPr marL="344488" indent="-344488">
              <a:lnSpc>
                <a:spcPct val="120000"/>
              </a:lnSpc>
              <a:spcBef>
                <a:spcPts val="300"/>
              </a:spcBef>
              <a:spcAft>
                <a:spcPts val="3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a:p>
            <a:pPr marL="0" indent="0">
              <a:lnSpc>
                <a:spcPct val="120000"/>
              </a:lnSpc>
              <a:spcBef>
                <a:spcPts val="300"/>
              </a:spcBef>
              <a:spcAft>
                <a:spcPts val="300"/>
              </a:spcAft>
              <a:buNone/>
            </a:pPr>
            <a:endParaRPr lang="vi-VN" sz="2800" dirty="0" smtClean="0">
              <a:solidFill>
                <a:srgbClr val="66FF33"/>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64</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3.5 Mã hóa cho các </a:t>
            </a:r>
            <a:r>
              <a:rPr lang="en-US" sz="3600" b="1" dirty="0" err="1" smtClean="0">
                <a:solidFill>
                  <a:srgbClr val="FFFF00"/>
                </a:solidFill>
                <a:latin typeface="Times New Roman" panose="02020603050405020304" pitchFamily="18" charset="0"/>
                <a:cs typeface="Times New Roman" panose="02020603050405020304" pitchFamily="18" charset="0"/>
              </a:rPr>
              <a:t>mã</a:t>
            </a:r>
            <a:r>
              <a:rPr lang="en-US" sz="3600" b="1" dirty="0" smtClean="0">
                <a:solidFill>
                  <a:srgbClr val="FFFF00"/>
                </a:solidFill>
                <a:latin typeface="Times New Roman" panose="02020603050405020304" pitchFamily="18" charset="0"/>
                <a:cs typeface="Times New Roman" panose="02020603050405020304" pitchFamily="18" charset="0"/>
              </a:rPr>
              <a:t> cyclic</a:t>
            </a:r>
            <a:r>
              <a:rPr lang="vi-VN" sz="3600" b="1" dirty="0" smtClean="0">
                <a:solidFill>
                  <a:srgbClr val="FFFF00"/>
                </a:solidFill>
                <a:latin typeface="Times New Roman" panose="02020603050405020304" pitchFamily="18" charset="0"/>
                <a:cs typeface="Times New Roman" panose="02020603050405020304" pitchFamily="18" charset="0"/>
              </a:rPr>
              <a:t> hệ thống</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1960923" y="2883254"/>
            <a:ext cx="7565304" cy="1668827"/>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1263834" y="4700130"/>
                <a:ext cx="5790624" cy="1303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m:t>
                      </m:r>
                      <m:nary>
                        <m:naryPr>
                          <m:chr m:val="∑"/>
                          <m:limLoc m:val="undOvr"/>
                          <m:grow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i="0">
                              <a:latin typeface="Cambria Math" panose="02040503050406030204" pitchFamily="18" charset="0"/>
                            </a:rPr>
                            <m:t>=0</m:t>
                          </m:r>
                        </m:sub>
                        <m:sup>
                          <m:r>
                            <a:rPr lang="en-US" sz="2800" i="1">
                              <a:latin typeface="Cambria Math" panose="02040503050406030204" pitchFamily="18" charset="0"/>
                            </a:rPr>
                            <m:t>𝑛</m:t>
                          </m:r>
                          <m:r>
                            <a:rPr lang="en-US" sz="2800" i="0">
                              <a:latin typeface="Cambria Math" panose="02040503050406030204" pitchFamily="18" charset="0"/>
                            </a:rPr>
                            <m:t>−1</m:t>
                          </m:r>
                        </m:sup>
                        <m:e>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𝑖</m:t>
                              </m:r>
                            </m:sub>
                          </m:sSub>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𝑖</m:t>
                              </m:r>
                            </m:sup>
                          </m:sSup>
                        </m:e>
                      </m:nary>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𝑛</m:t>
                          </m:r>
                          <m:r>
                            <a:rPr lang="en-US" sz="2800" i="0">
                              <a:latin typeface="Cambria Math" panose="02040503050406030204" pitchFamily="18" charset="0"/>
                            </a:rPr>
                            <m:t>−</m:t>
                          </m:r>
                          <m:r>
                            <a:rPr lang="en-US" sz="2800" i="1">
                              <a:latin typeface="Cambria Math" panose="02040503050406030204" pitchFamily="18" charset="0"/>
                            </a:rPr>
                            <m:t>𝑘</m:t>
                          </m:r>
                        </m:sup>
                      </m:sSup>
                      <m:r>
                        <a:rPr lang="en-US" sz="2800" i="0">
                          <a:latin typeface="Cambria Math" panose="02040503050406030204" pitchFamily="18" charset="0"/>
                        </a:rPr>
                        <m:t>.</m:t>
                      </m:r>
                      <m:r>
                        <a:rPr lang="en-US" sz="2800" i="1">
                          <a:latin typeface="Cambria Math" panose="02040503050406030204" pitchFamily="18" charset="0"/>
                        </a:rPr>
                        <m:t>𝑎</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m:t>
                      </m:r>
                      <m:r>
                        <a:rPr lang="en-US" sz="2800" i="1">
                          <a:latin typeface="Cambria Math" panose="02040503050406030204" pitchFamily="18" charset="0"/>
                        </a:rPr>
                        <m:t>𝑟</m:t>
                      </m:r>
                      <m:d>
                        <m:dPr>
                          <m:ctrlPr>
                            <a:rPr lang="en-US" sz="2800" i="1">
                              <a:latin typeface="Cambria Math" panose="02040503050406030204" pitchFamily="18" charset="0"/>
                            </a:rPr>
                          </m:ctrlPr>
                        </m:dPr>
                        <m:e>
                          <m:r>
                            <a:rPr lang="en-US" sz="2800" i="1">
                              <a:latin typeface="Cambria Math" panose="02040503050406030204" pitchFamily="18" charset="0"/>
                            </a:rPr>
                            <m:t>𝑥</m:t>
                          </m:r>
                        </m:e>
                      </m:d>
                    </m:oMath>
                  </m:oMathPara>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1263834" y="4700130"/>
                <a:ext cx="5790624" cy="130311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263834" y="6094480"/>
                <a:ext cx="52773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m:t>
                      </m:r>
                      <m:r>
                        <a:rPr lang="en-US" sz="2800" i="1">
                          <a:latin typeface="Cambria Math" panose="02040503050406030204" pitchFamily="18" charset="0"/>
                        </a:rPr>
                        <m:t>𝑞</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1263834" y="6094480"/>
                <a:ext cx="5277342" cy="523220"/>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56919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1011649"/>
                <a:ext cx="11664221" cy="5532027"/>
              </a:xfrm>
              <a:ln>
                <a:noFill/>
              </a:ln>
            </p:spPr>
            <p:txBody>
              <a:bodyPr>
                <a:noAutofit/>
              </a:bodyPr>
              <a:lstStyle/>
              <a:p>
                <a:pPr marL="0" indent="0">
                  <a:lnSpc>
                    <a:spcPct val="120000"/>
                  </a:lnSpc>
                  <a:spcBef>
                    <a:spcPts val="600"/>
                  </a:spcBef>
                  <a:spcAft>
                    <a:spcPts val="600"/>
                  </a:spcAft>
                  <a:buNone/>
                </a:pPr>
                <a:r>
                  <a:rPr lang="vi-VN" sz="2800" b="1" dirty="0" smtClean="0">
                    <a:solidFill>
                      <a:srgbClr val="66FF33"/>
                    </a:solidFill>
                    <a:latin typeface="Times New Roman" panose="02020603050405020304" pitchFamily="18" charset="0"/>
                    <a:cs typeface="Times New Roman" panose="02020603050405020304" pitchFamily="18" charset="0"/>
                  </a:rPr>
                  <a:t>3.5.2  Thuật toán mã hóa hệ thống</a:t>
                </a:r>
                <a:endParaRPr lang="vi-VN" sz="2800" b="1" dirty="0">
                  <a:solidFill>
                    <a:srgbClr val="66FF33"/>
                  </a:solidFill>
                  <a:latin typeface="Times New Roman" panose="02020603050405020304" pitchFamily="18" charset="0"/>
                  <a:cs typeface="Times New Roman" panose="02020603050405020304" pitchFamily="18" charset="0"/>
                </a:endParaRPr>
              </a:p>
              <a:p>
                <a:pPr marL="344488" indent="-344488">
                  <a:lnSpc>
                    <a:spcPct val="120000"/>
                  </a:lnSpc>
                  <a:spcBef>
                    <a:spcPts val="600"/>
                  </a:spcBef>
                  <a:spcAft>
                    <a:spcPts val="600"/>
                  </a:spcAft>
                  <a:buFont typeface="Wingdings" panose="05000000000000000000" pitchFamily="2" charset="2"/>
                  <a:buChar char="v"/>
                </a:pP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 Input: Tin rời rạc </a:t>
                </a:r>
                <a14:m>
                  <m:oMath xmlns:m="http://schemas.openxmlformats.org/officeDocument/2006/math">
                    <m:sSub>
                      <m:sSubPr>
                        <m:ctrlPr>
                          <a:rPr lang="en-US" sz="2800" i="1" smtClean="0">
                            <a:solidFill>
                              <a:srgbClr val="66FF33"/>
                            </a:solidFill>
                            <a:latin typeface="Cambria Math" panose="02040503050406030204" pitchFamily="18" charset="0"/>
                          </a:rPr>
                        </m:ctrlPr>
                      </m:sSubPr>
                      <m:e>
                        <m:r>
                          <a:rPr lang="en-US" sz="2800" i="1" smtClean="0">
                            <a:solidFill>
                              <a:srgbClr val="66FF33"/>
                            </a:solidFill>
                            <a:latin typeface="Cambria Math" panose="02040503050406030204" pitchFamily="18" charset="0"/>
                          </a:rPr>
                          <m:t>𝑎</m:t>
                        </m:r>
                      </m:e>
                      <m:sub>
                        <m:r>
                          <a:rPr lang="en-US" sz="2800" i="1">
                            <a:solidFill>
                              <a:srgbClr val="66FF33"/>
                            </a:solidFill>
                            <a:latin typeface="Cambria Math" panose="02040503050406030204" pitchFamily="18" charset="0"/>
                          </a:rPr>
                          <m:t>𝑖</m:t>
                        </m:r>
                      </m:sub>
                    </m:sSub>
                    <m:r>
                      <a:rPr lang="en-US" sz="280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𝐴</m:t>
                    </m:r>
                  </m:oMath>
                </a14:m>
                <a:endParaRPr lang="vi-VN" sz="2800" dirty="0" smtClean="0">
                  <a:solidFill>
                    <a:srgbClr val="66FF33"/>
                  </a:solidFill>
                  <a:latin typeface="Times New Roman" panose="02020603050405020304" pitchFamily="18" charset="0"/>
                  <a:cs typeface="Times New Roman" panose="02020603050405020304" pitchFamily="18" charset="0"/>
                </a:endParaRPr>
              </a:p>
              <a:p>
                <a:pPr marL="344488" indent="-344488">
                  <a:lnSpc>
                    <a:spcPct val="120000"/>
                  </a:lnSpc>
                  <a:spcBef>
                    <a:spcPts val="600"/>
                  </a:spcBef>
                  <a:spcAft>
                    <a:spcPts val="600"/>
                  </a:spcAft>
                  <a:buFont typeface="Wingdings" panose="05000000000000000000" pitchFamily="2" charset="2"/>
                  <a:buChar char="v"/>
                </a:pP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Output: Từ mã </a:t>
                </a:r>
                <a:r>
                  <a:rPr lang="vi-VN" sz="2800" i="1" dirty="0" smtClean="0">
                    <a:latin typeface="Times New Roman" panose="02020603050405020304" pitchFamily="18" charset="0"/>
                    <a:cs typeface="Times New Roman" panose="02020603050405020304" pitchFamily="18" charset="0"/>
                    <a:sym typeface="Wingdings" panose="05000000000000000000" pitchFamily="2" charset="2"/>
                  </a:rPr>
                  <a:t>f</a:t>
                </a:r>
                <a:r>
                  <a:rPr lang="vi-VN" sz="2800" i="1" baseline="-25000" dirty="0" smtClean="0">
                    <a:latin typeface="Times New Roman" panose="02020603050405020304" pitchFamily="18" charset="0"/>
                    <a:cs typeface="Times New Roman" panose="02020603050405020304" pitchFamily="18" charset="0"/>
                    <a:sym typeface="Wingdings" panose="05000000000000000000" pitchFamily="2" charset="2"/>
                  </a:rPr>
                  <a:t>i</a:t>
                </a: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a:t>
                </a:r>
                <a:r>
                  <a:rPr lang="vi-VN" sz="2800" i="1" dirty="0" smtClean="0">
                    <a:latin typeface="Times New Roman" panose="02020603050405020304" pitchFamily="18" charset="0"/>
                    <a:cs typeface="Times New Roman" panose="02020603050405020304" pitchFamily="18" charset="0"/>
                    <a:sym typeface="Wingdings" panose="05000000000000000000" pitchFamily="2" charset="2"/>
                  </a:rPr>
                  <a:t>x</a:t>
                </a: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a:t>
                </a:r>
              </a:p>
              <a:p>
                <a:pPr marL="0" indent="0">
                  <a:lnSpc>
                    <a:spcPct val="120000"/>
                  </a:lnSpc>
                  <a:spcBef>
                    <a:spcPts val="600"/>
                  </a:spcBef>
                  <a:spcAft>
                    <a:spcPts val="600"/>
                  </a:spcAft>
                  <a:buNone/>
                </a:pP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BƯỚC 1: Biểu diễn </a:t>
                </a:r>
                <a14:m>
                  <m:oMath xmlns:m="http://schemas.openxmlformats.org/officeDocument/2006/math">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𝑎</m:t>
                        </m:r>
                      </m:e>
                      <m:sub>
                        <m:r>
                          <a:rPr lang="en-US" sz="2800" i="1">
                            <a:solidFill>
                              <a:srgbClr val="66FF33"/>
                            </a:solidFill>
                            <a:latin typeface="Cambria Math" panose="02040503050406030204" pitchFamily="18" charset="0"/>
                          </a:rPr>
                          <m:t>𝑖</m:t>
                        </m:r>
                      </m:sub>
                    </m:sSub>
                  </m:oMath>
                </a14:m>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 dưới dạng đa thức </a:t>
                </a:r>
                <a14:m>
                  <m:oMath xmlns:m="http://schemas.openxmlformats.org/officeDocument/2006/math">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𝑎</m:t>
                        </m:r>
                      </m:e>
                      <m:sub>
                        <m:r>
                          <a:rPr lang="en-US" sz="2800" i="1">
                            <a:solidFill>
                              <a:srgbClr val="66FF33"/>
                            </a:solidFill>
                            <a:latin typeface="Cambria Math" panose="02040503050406030204" pitchFamily="18" charset="0"/>
                          </a:rPr>
                          <m:t>𝑖</m:t>
                        </m:r>
                      </m:sub>
                    </m:sSub>
                    <m:r>
                      <a:rPr lang="vi-VN" sz="2800" b="0" i="0" smtClean="0">
                        <a:solidFill>
                          <a:srgbClr val="66FF33"/>
                        </a:solidFill>
                        <a:latin typeface="Cambria Math" panose="02040503050406030204" pitchFamily="18" charset="0"/>
                      </a:rPr>
                      <m:t>(</m:t>
                    </m:r>
                    <m:r>
                      <m:rPr>
                        <m:sty m:val="p"/>
                      </m:rPr>
                      <a:rPr lang="vi-VN" sz="2800" i="0">
                        <a:solidFill>
                          <a:srgbClr val="66FF33"/>
                        </a:solidFill>
                        <a:latin typeface="Cambria Math" panose="02040503050406030204" pitchFamily="18" charset="0"/>
                      </a:rPr>
                      <m:t>x</m:t>
                    </m:r>
                    <m:r>
                      <a:rPr lang="vi-VN" sz="2800" b="0" i="0" smtClean="0">
                        <a:solidFill>
                          <a:srgbClr val="66FF33"/>
                        </a:solidFill>
                        <a:latin typeface="Cambria Math" panose="02040503050406030204" pitchFamily="18" charset="0"/>
                      </a:rPr>
                      <m:t>)</m:t>
                    </m:r>
                  </m:oMath>
                </a14:m>
                <a:r>
                  <a:rPr lang="vi-VN" sz="2800" dirty="0" smtClean="0">
                    <a:latin typeface="Times New Roman" panose="02020603050405020304" pitchFamily="18" charset="0"/>
                    <a:cs typeface="Times New Roman" panose="02020603050405020304" pitchFamily="18" charset="0"/>
                  </a:rPr>
                  <a:t> với </a:t>
                </a:r>
                <a14:m>
                  <m:oMath xmlns:m="http://schemas.openxmlformats.org/officeDocument/2006/math">
                    <m:r>
                      <m:rPr>
                        <m:sty m:val="p"/>
                      </m:rPr>
                      <a:rPr lang="en-US" sz="2800" smtClean="0">
                        <a:solidFill>
                          <a:srgbClr val="66FF33"/>
                        </a:solidFill>
                        <a:latin typeface="Cambria Math" panose="02040503050406030204" pitchFamily="18" charset="0"/>
                      </a:rPr>
                      <m:t>deg</m:t>
                    </m:r>
                    <m:r>
                      <m:rPr>
                        <m:nor/>
                      </m:rPr>
                      <a:rPr lang="en-US" sz="2800" i="1">
                        <a:solidFill>
                          <a:srgbClr val="66FF33"/>
                        </a:solidFill>
                        <a:latin typeface="Times New Roman" panose="02020603050405020304" pitchFamily="18" charset="0"/>
                        <a:cs typeface="Times New Roman" panose="02020603050405020304" pitchFamily="18" charset="0"/>
                      </a:rPr>
                      <m:t> </m:t>
                    </m:r>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𝑎</m:t>
                        </m:r>
                      </m:e>
                      <m:sub>
                        <m:r>
                          <a:rPr lang="en-US" sz="2800" i="1">
                            <a:solidFill>
                              <a:srgbClr val="66FF33"/>
                            </a:solidFill>
                            <a:latin typeface="Cambria Math" panose="02040503050406030204" pitchFamily="18" charset="0"/>
                          </a:rPr>
                          <m:t>𝑖</m:t>
                        </m:r>
                      </m:sub>
                    </m:sSub>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en-US" sz="280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𝑘</m:t>
                    </m:r>
                    <m:r>
                      <a:rPr lang="en-US" sz="2800">
                        <a:solidFill>
                          <a:srgbClr val="66FF33"/>
                        </a:solidFill>
                        <a:latin typeface="Cambria Math" panose="02040503050406030204" pitchFamily="18" charset="0"/>
                      </a:rPr>
                      <m:t>−1</m:t>
                    </m:r>
                  </m:oMath>
                </a14:m>
                <a:r>
                  <a:rPr lang="vi-VN" sz="2800" dirty="0" smtClean="0">
                    <a:solidFill>
                      <a:srgbClr val="66FF33"/>
                    </a:solidFill>
                    <a:latin typeface="Times New Roman" panose="02020603050405020304" pitchFamily="18" charset="0"/>
                    <a:cs typeface="Times New Roman" panose="02020603050405020304" pitchFamily="18" charset="0"/>
                  </a:rPr>
                  <a:t> </a:t>
                </a:r>
              </a:p>
              <a:p>
                <a:pPr marL="0" indent="0">
                  <a:lnSpc>
                    <a:spcPct val="120000"/>
                  </a:lnSpc>
                  <a:spcBef>
                    <a:spcPts val="600"/>
                  </a:spcBef>
                  <a:spcAft>
                    <a:spcPts val="600"/>
                  </a:spcAft>
                  <a:buNone/>
                </a:pPr>
                <a:r>
                  <a:rPr lang="vi-VN" sz="2800" dirty="0" smtClean="0">
                    <a:latin typeface="Times New Roman" panose="02020603050405020304" pitchFamily="18" charset="0"/>
                    <a:cs typeface="Times New Roman" panose="02020603050405020304" pitchFamily="18" charset="0"/>
                  </a:rPr>
                  <a:t>BƯỚC 2</a:t>
                </a:r>
                <a:r>
                  <a:rPr lang="vi-VN" sz="2800" dirty="0" smtClean="0">
                    <a:solidFill>
                      <a:srgbClr val="66FF33"/>
                    </a:solidFill>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Nâng bậc </a:t>
                </a:r>
                <a14:m>
                  <m:oMath xmlns:m="http://schemas.openxmlformats.org/officeDocument/2006/math">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𝑎</m:t>
                        </m:r>
                      </m:e>
                      <m:sub>
                        <m:r>
                          <a:rPr lang="en-US" sz="2800" i="1">
                            <a:solidFill>
                              <a:srgbClr val="66FF33"/>
                            </a:solidFill>
                            <a:latin typeface="Cambria Math" panose="02040503050406030204" pitchFamily="18" charset="0"/>
                          </a:rPr>
                          <m:t>𝑖</m:t>
                        </m:r>
                      </m:sub>
                    </m:sSub>
                    <m:r>
                      <a:rPr lang="vi-VN" sz="2800">
                        <a:solidFill>
                          <a:srgbClr val="66FF33"/>
                        </a:solidFill>
                        <a:latin typeface="Cambria Math" panose="02040503050406030204" pitchFamily="18" charset="0"/>
                      </a:rPr>
                      <m:t>(</m:t>
                    </m:r>
                    <m:r>
                      <m:rPr>
                        <m:sty m:val="p"/>
                      </m:rPr>
                      <a:rPr lang="vi-VN" sz="2800">
                        <a:solidFill>
                          <a:srgbClr val="66FF33"/>
                        </a:solidFill>
                        <a:latin typeface="Cambria Math" panose="02040503050406030204" pitchFamily="18" charset="0"/>
                      </a:rPr>
                      <m:t>x</m:t>
                    </m:r>
                    <m:r>
                      <a:rPr lang="vi-VN" sz="2800">
                        <a:solidFill>
                          <a:srgbClr val="66FF33"/>
                        </a:solidFill>
                        <a:latin typeface="Cambria Math" panose="02040503050406030204" pitchFamily="18" charset="0"/>
                      </a:rPr>
                      <m:t>)</m:t>
                    </m:r>
                  </m:oMath>
                </a14:m>
                <a:r>
                  <a:rPr lang="vi-VN" sz="2800" dirty="0" smtClean="0">
                    <a:solidFill>
                      <a:srgbClr val="66FF33"/>
                    </a:solidFill>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bằng cách: </a:t>
                </a:r>
                <a14:m>
                  <m:oMath xmlns:m="http://schemas.openxmlformats.org/officeDocument/2006/math">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𝑎</m:t>
                        </m:r>
                      </m:e>
                      <m:sub>
                        <m:r>
                          <a:rPr lang="en-US" sz="2800" i="1">
                            <a:solidFill>
                              <a:srgbClr val="66FF33"/>
                            </a:solidFill>
                            <a:latin typeface="Cambria Math" panose="02040503050406030204" pitchFamily="18" charset="0"/>
                          </a:rPr>
                          <m:t>𝑖</m:t>
                        </m:r>
                      </m:sub>
                    </m:sSub>
                    <m:r>
                      <a:rPr lang="vi-VN" sz="2800">
                        <a:solidFill>
                          <a:srgbClr val="66FF33"/>
                        </a:solidFill>
                        <a:latin typeface="Cambria Math" panose="02040503050406030204" pitchFamily="18" charset="0"/>
                      </a:rPr>
                      <m:t>(</m:t>
                    </m:r>
                    <m:r>
                      <m:rPr>
                        <m:sty m:val="p"/>
                      </m:rPr>
                      <a:rPr lang="vi-VN" sz="2800">
                        <a:solidFill>
                          <a:srgbClr val="66FF33"/>
                        </a:solidFill>
                        <a:latin typeface="Cambria Math" panose="02040503050406030204" pitchFamily="18" charset="0"/>
                      </a:rPr>
                      <m:t>x</m:t>
                    </m:r>
                    <m:r>
                      <a:rPr lang="vi-VN" sz="2800">
                        <a:solidFill>
                          <a:srgbClr val="66FF33"/>
                        </a:solidFill>
                        <a:latin typeface="Cambria Math" panose="02040503050406030204" pitchFamily="18" charset="0"/>
                      </a:rPr>
                      <m:t>)</m:t>
                    </m:r>
                  </m:oMath>
                </a14:m>
                <a:r>
                  <a:rPr lang="vi-VN" sz="2800" dirty="0" smtClean="0">
                    <a:solidFill>
                      <a:srgbClr val="66FF33"/>
                    </a:solidFill>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800" b="1" i="1" smtClean="0">
                            <a:solidFill>
                              <a:srgbClr val="FFFF00"/>
                            </a:solidFill>
                            <a:latin typeface="Cambria Math" panose="02040503050406030204" pitchFamily="18" charset="0"/>
                          </a:rPr>
                        </m:ctrlPr>
                      </m:sSupPr>
                      <m:e>
                        <m:r>
                          <a:rPr lang="en-US" sz="2800" b="1" i="1">
                            <a:solidFill>
                              <a:srgbClr val="FFFF00"/>
                            </a:solidFill>
                            <a:latin typeface="Cambria Math" panose="02040503050406030204" pitchFamily="18" charset="0"/>
                          </a:rPr>
                          <m:t>𝒙</m:t>
                        </m:r>
                      </m:e>
                      <m:sup>
                        <m:r>
                          <a:rPr lang="en-US" sz="2800" b="1" i="1">
                            <a:solidFill>
                              <a:srgbClr val="FFFF00"/>
                            </a:solidFill>
                            <a:latin typeface="Cambria Math" panose="02040503050406030204" pitchFamily="18" charset="0"/>
                          </a:rPr>
                          <m:t>𝒏</m:t>
                        </m:r>
                        <m:r>
                          <a:rPr lang="en-US" sz="2800" b="1">
                            <a:solidFill>
                              <a:srgbClr val="FFFF00"/>
                            </a:solidFill>
                            <a:latin typeface="Cambria Math" panose="02040503050406030204" pitchFamily="18" charset="0"/>
                          </a:rPr>
                          <m:t>−</m:t>
                        </m:r>
                        <m:r>
                          <a:rPr lang="en-US" sz="2800" b="1" i="1">
                            <a:solidFill>
                              <a:srgbClr val="FFFF00"/>
                            </a:solidFill>
                            <a:latin typeface="Cambria Math" panose="02040503050406030204" pitchFamily="18" charset="0"/>
                          </a:rPr>
                          <m:t>𝒌</m:t>
                        </m:r>
                      </m:sup>
                    </m:sSup>
                  </m:oMath>
                </a14:m>
                <a:endParaRPr lang="vi-VN" sz="2800" b="1" dirty="0" smtClean="0">
                  <a:latin typeface="Times New Roman" panose="02020603050405020304" pitchFamily="18" charset="0"/>
                  <a:cs typeface="Times New Roman" panose="02020603050405020304" pitchFamily="18" charset="0"/>
                </a:endParaRPr>
              </a:p>
              <a:p>
                <a:pPr marL="0" indent="0">
                  <a:lnSpc>
                    <a:spcPct val="120000"/>
                  </a:lnSpc>
                  <a:spcBef>
                    <a:spcPts val="600"/>
                  </a:spcBef>
                  <a:spcAft>
                    <a:spcPts val="600"/>
                  </a:spcAft>
                  <a:buNone/>
                </a:pPr>
                <a:r>
                  <a:rPr lang="vi-VN" sz="2800" dirty="0" smtClean="0">
                    <a:latin typeface="Times New Roman" panose="02020603050405020304" pitchFamily="18" charset="0"/>
                    <a:cs typeface="Times New Roman" panose="02020603050405020304" pitchFamily="18" charset="0"/>
                  </a:rPr>
                  <a:t>BƯỚC 3: Tìm phần dư </a:t>
                </a:r>
                <a14:m>
                  <m:oMath xmlns:m="http://schemas.openxmlformats.org/officeDocument/2006/math">
                    <m:sSub>
                      <m:sSubPr>
                        <m:ctrlPr>
                          <a:rPr lang="en-US" sz="2800" i="1" smtClean="0">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𝑟</m:t>
                        </m:r>
                      </m:e>
                      <m:sub>
                        <m:r>
                          <a:rPr lang="en-US" sz="2800" i="1">
                            <a:solidFill>
                              <a:srgbClr val="66FF33"/>
                            </a:solidFill>
                            <a:latin typeface="Cambria Math" panose="02040503050406030204" pitchFamily="18" charset="0"/>
                          </a:rPr>
                          <m:t>𝑖</m:t>
                        </m:r>
                      </m:sub>
                    </m:sSub>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oMath>
                </a14:m>
                <a:r>
                  <a:rPr lang="vi-VN" sz="2800" dirty="0" smtClean="0">
                    <a:latin typeface="Times New Roman" panose="02020603050405020304" pitchFamily="18" charset="0"/>
                    <a:cs typeface="Times New Roman" panose="02020603050405020304" pitchFamily="18" charset="0"/>
                  </a:rPr>
                  <a:t> của phép chia: </a:t>
                </a:r>
                <a14:m>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𝑖</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𝑛</m:t>
                            </m:r>
                            <m:r>
                              <a:rPr lang="en-US" sz="2800">
                                <a:latin typeface="Cambria Math" panose="02040503050406030204" pitchFamily="18" charset="0"/>
                              </a:rPr>
                              <m:t>−</m:t>
                            </m:r>
                            <m:r>
                              <a:rPr lang="en-US" sz="2800" i="1">
                                <a:latin typeface="Cambria Math" panose="02040503050406030204" pitchFamily="18" charset="0"/>
                              </a:rPr>
                              <m:t>𝑘</m:t>
                            </m:r>
                          </m:sup>
                        </m:sSup>
                      </m:num>
                      <m:den>
                        <m:d>
                          <m:dPr>
                            <m:begChr m:val=""/>
                            <m:ctrlPr>
                              <a:rPr lang="en-US" sz="2800" i="1">
                                <a:latin typeface="Cambria Math" panose="02040503050406030204" pitchFamily="18" charset="0"/>
                              </a:rPr>
                            </m:ctrlPr>
                          </m:dPr>
                          <m:e>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𝑥</m:t>
                            </m:r>
                          </m:e>
                        </m:d>
                      </m:den>
                    </m:f>
                  </m:oMath>
                </a14:m>
                <a:endParaRPr lang="vi-VN" sz="2800" dirty="0" smtClean="0">
                  <a:latin typeface="Times New Roman" panose="02020603050405020304" pitchFamily="18" charset="0"/>
                  <a:cs typeface="Times New Roman" panose="02020603050405020304" pitchFamily="18" charset="0"/>
                </a:endParaRPr>
              </a:p>
              <a:p>
                <a:pPr marL="0" indent="0">
                  <a:lnSpc>
                    <a:spcPct val="120000"/>
                  </a:lnSpc>
                  <a:spcBef>
                    <a:spcPts val="600"/>
                  </a:spcBef>
                  <a:spcAft>
                    <a:spcPts val="600"/>
                  </a:spcAft>
                  <a:buNone/>
                </a:pPr>
                <a:r>
                  <a:rPr lang="vi-VN" sz="2800" dirty="0" smtClean="0">
                    <a:latin typeface="Times New Roman" panose="02020603050405020304" pitchFamily="18" charset="0"/>
                    <a:cs typeface="Times New Roman" panose="02020603050405020304" pitchFamily="18" charset="0"/>
                  </a:rPr>
                  <a:t>BƯỚC 4: Xây dựng từ mã cyclic:  </a:t>
                </a:r>
                <a14:m>
                  <m:oMath xmlns:m="http://schemas.openxmlformats.org/officeDocument/2006/math">
                    <m:sSub>
                      <m:sSubPr>
                        <m:ctrlPr>
                          <a:rPr lang="en-US" sz="2800" i="1" smtClean="0">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𝑓</m:t>
                        </m:r>
                      </m:e>
                      <m:sub>
                        <m:r>
                          <a:rPr lang="en-US" sz="2800" i="1">
                            <a:solidFill>
                              <a:srgbClr val="FFFF00"/>
                            </a:solidFill>
                            <a:latin typeface="Cambria Math" panose="02040503050406030204" pitchFamily="18" charset="0"/>
                          </a:rPr>
                          <m:t>𝑖</m:t>
                        </m:r>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r>
                      <a:rPr lang="en-US" sz="2800">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𝑎</m:t>
                        </m:r>
                      </m:e>
                      <m:sub>
                        <m:r>
                          <a:rPr lang="en-US" sz="2800" i="1">
                            <a:solidFill>
                              <a:srgbClr val="FFFF00"/>
                            </a:solidFill>
                            <a:latin typeface="Cambria Math" panose="02040503050406030204" pitchFamily="18" charset="0"/>
                          </a:rPr>
                          <m:t>𝑖</m:t>
                        </m:r>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sSup>
                      <m:sSupPr>
                        <m:ctrlPr>
                          <a:rPr lang="en-US" sz="2800" i="1">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𝑥</m:t>
                        </m:r>
                      </m:e>
                      <m:sup>
                        <m:r>
                          <a:rPr lang="en-US" sz="2800" i="1">
                            <a:solidFill>
                              <a:srgbClr val="FFFF00"/>
                            </a:solidFill>
                            <a:latin typeface="Cambria Math" panose="02040503050406030204" pitchFamily="18" charset="0"/>
                          </a:rPr>
                          <m:t>𝑛</m:t>
                        </m:r>
                        <m:r>
                          <a:rPr lang="en-US" sz="280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𝑘</m:t>
                        </m:r>
                      </m:sup>
                    </m:sSup>
                    <m:r>
                      <a:rPr lang="en-US" sz="2800">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𝑟</m:t>
                        </m:r>
                      </m:e>
                      <m:sub>
                        <m:r>
                          <a:rPr lang="en-US" sz="2800" i="1">
                            <a:solidFill>
                              <a:srgbClr val="FFFF00"/>
                            </a:solidFill>
                            <a:latin typeface="Cambria Math" panose="02040503050406030204" pitchFamily="18" charset="0"/>
                          </a:rPr>
                          <m:t>𝑖</m:t>
                        </m:r>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oMath>
                </a14:m>
                <a:endParaRPr lang="vi-VN" sz="2800" dirty="0" smtClean="0">
                  <a:solidFill>
                    <a:srgbClr val="66FF33"/>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1011649"/>
                <a:ext cx="11664221" cy="5532027"/>
              </a:xfrm>
              <a:blipFill rotWithShape="0">
                <a:blip r:embed="rId2"/>
                <a:stretch>
                  <a:fillRect l="-1045" t="-441"/>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65</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3.5 Mã hóa cho các </a:t>
            </a:r>
            <a:r>
              <a:rPr lang="en-US" sz="3600" b="1" dirty="0" err="1" smtClean="0">
                <a:solidFill>
                  <a:srgbClr val="FFFF00"/>
                </a:solidFill>
                <a:latin typeface="Times New Roman" panose="02020603050405020304" pitchFamily="18" charset="0"/>
                <a:cs typeface="Times New Roman" panose="02020603050405020304" pitchFamily="18" charset="0"/>
              </a:rPr>
              <a:t>mã</a:t>
            </a:r>
            <a:r>
              <a:rPr lang="en-US" sz="3600" b="1" dirty="0" smtClean="0">
                <a:solidFill>
                  <a:srgbClr val="FFFF00"/>
                </a:solidFill>
                <a:latin typeface="Times New Roman" panose="02020603050405020304" pitchFamily="18" charset="0"/>
                <a:cs typeface="Times New Roman" panose="02020603050405020304" pitchFamily="18" charset="0"/>
              </a:rPr>
              <a:t> cyclic</a:t>
            </a:r>
            <a:r>
              <a:rPr lang="vi-VN" sz="3600" b="1" dirty="0" smtClean="0">
                <a:solidFill>
                  <a:srgbClr val="FFFF00"/>
                </a:solidFill>
                <a:latin typeface="Times New Roman" panose="02020603050405020304" pitchFamily="18" charset="0"/>
                <a:cs typeface="Times New Roman" panose="02020603050405020304" pitchFamily="18" charset="0"/>
              </a:rPr>
              <a:t> hệ thống</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5656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11649"/>
                <a:ext cx="5893008" cy="5532027"/>
              </a:xfrm>
              <a:ln>
                <a:noFill/>
              </a:ln>
            </p:spPr>
            <p:txBody>
              <a:bodyPr>
                <a:noAutofit/>
              </a:bodyPr>
              <a:lstStyle/>
              <a:p>
                <a:pPr marL="0" indent="0">
                  <a:lnSpc>
                    <a:spcPct val="120000"/>
                  </a:lnSpc>
                  <a:spcBef>
                    <a:spcPts val="300"/>
                  </a:spcBef>
                  <a:spcAft>
                    <a:spcPts val="300"/>
                  </a:spcAft>
                  <a:buNone/>
                </a:pPr>
                <a:r>
                  <a:rPr lang="vi-VN" sz="2600" b="1" dirty="0" smtClean="0">
                    <a:solidFill>
                      <a:srgbClr val="66FF33"/>
                    </a:solidFill>
                    <a:latin typeface="Times New Roman" panose="02020603050405020304" pitchFamily="18" charset="0"/>
                    <a:cs typeface="Times New Roman" panose="02020603050405020304" pitchFamily="18" charset="0"/>
                  </a:rPr>
                  <a:t>3.5.3  Mạch mã hóa</a:t>
                </a:r>
                <a:endParaRPr lang="vi-VN" sz="2600" dirty="0">
                  <a:solidFill>
                    <a:srgbClr val="66FF33"/>
                  </a:solidFill>
                  <a:latin typeface="Times New Roman" panose="02020603050405020304" pitchFamily="18" charset="0"/>
                  <a:cs typeface="Times New Roman" panose="02020603050405020304" pitchFamily="18" charset="0"/>
                </a:endParaRPr>
              </a:p>
              <a:p>
                <a:pPr marL="0" indent="0">
                  <a:lnSpc>
                    <a:spcPct val="120000"/>
                  </a:lnSpc>
                  <a:spcBef>
                    <a:spcPts val="300"/>
                  </a:spcBef>
                  <a:spcAft>
                    <a:spcPts val="300"/>
                  </a:spcAft>
                  <a:buNone/>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Mạch mã hóa cyclic được thực hiện bằng cách nhân hai đa thức: </a:t>
                </a:r>
                <a:r>
                  <a:rPr lang="vi-VN" sz="2600" i="1" dirty="0" smtClean="0">
                    <a:latin typeface="Times New Roman" panose="02020603050405020304" pitchFamily="18" charset="0"/>
                    <a:cs typeface="Times New Roman" panose="02020603050405020304" pitchFamily="18" charset="0"/>
                    <a:sym typeface="Wingdings" panose="05000000000000000000" pitchFamily="2" charset="2"/>
                  </a:rPr>
                  <a:t>đa thức bản tin </a:t>
                </a: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và </a:t>
                </a:r>
                <a:r>
                  <a:rPr lang="vi-VN" sz="2600" i="1" dirty="0" smtClean="0">
                    <a:latin typeface="Times New Roman" panose="02020603050405020304" pitchFamily="18" charset="0"/>
                    <a:cs typeface="Times New Roman" panose="02020603050405020304" pitchFamily="18" charset="0"/>
                    <a:sym typeface="Wingdings" panose="05000000000000000000" pitchFamily="2" charset="2"/>
                  </a:rPr>
                  <a:t>đa thức hệ thống </a:t>
                </a: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để tạo ra mã cyclic.</a:t>
                </a:r>
              </a:p>
              <a:p>
                <a:pPr marL="0" indent="0">
                  <a:lnSpc>
                    <a:spcPct val="120000"/>
                  </a:lnSpc>
                  <a:spcBef>
                    <a:spcPts val="300"/>
                  </a:spcBef>
                  <a:spcAft>
                    <a:spcPts val="300"/>
                  </a:spcAft>
                  <a:buNone/>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Cho mã C(</a:t>
                </a:r>
                <a:r>
                  <a:rPr lang="vi-VN" sz="2600" i="1" dirty="0" smtClean="0">
                    <a:latin typeface="Times New Roman" panose="02020603050405020304" pitchFamily="18" charset="0"/>
                    <a:cs typeface="Times New Roman" panose="02020603050405020304" pitchFamily="18" charset="0"/>
                    <a:sym typeface="Wingdings" panose="05000000000000000000" pitchFamily="2" charset="2"/>
                  </a:rPr>
                  <a:t>n</a:t>
                </a: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a:t>
                </a:r>
                <a:r>
                  <a:rPr lang="vi-VN" sz="2600" i="1" dirty="0" smtClean="0">
                    <a:latin typeface="Times New Roman" panose="02020603050405020304" pitchFamily="18" charset="0"/>
                    <a:cs typeface="Times New Roman" panose="02020603050405020304" pitchFamily="18" charset="0"/>
                    <a:sym typeface="Wingdings" panose="05000000000000000000" pitchFamily="2" charset="2"/>
                  </a:rPr>
                  <a:t>k</a:t>
                </a: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 trên F với đa thức sinh  </a:t>
                </a:r>
                <a14:m>
                  <m:oMath xmlns:m="http://schemas.openxmlformats.org/officeDocument/2006/math">
                    <m:r>
                      <a:rPr lang="vi-VN" sz="2600" i="1" dirty="0">
                        <a:solidFill>
                          <a:srgbClr val="66FF33"/>
                        </a:solidFill>
                        <a:latin typeface="Cambria Math" panose="02040503050406030204" pitchFamily="18" charset="0"/>
                        <a:sym typeface="Wingdings" panose="05000000000000000000" pitchFamily="2" charset="2"/>
                      </a:rPr>
                      <m:t>𝑔</m:t>
                    </m:r>
                    <m:d>
                      <m:dPr>
                        <m:ctrlPr>
                          <a:rPr lang="vi-VN" sz="2600" b="0" i="1" dirty="0" smtClean="0">
                            <a:solidFill>
                              <a:srgbClr val="66FF33"/>
                            </a:solidFill>
                            <a:latin typeface="Cambria Math" panose="02040503050406030204" pitchFamily="18" charset="0"/>
                            <a:sym typeface="Wingdings" panose="05000000000000000000" pitchFamily="2" charset="2"/>
                          </a:rPr>
                        </m:ctrlPr>
                      </m:dPr>
                      <m:e>
                        <m:r>
                          <a:rPr lang="vi-VN" sz="2600" i="1" dirty="0">
                            <a:solidFill>
                              <a:srgbClr val="66FF33"/>
                            </a:solidFill>
                            <a:latin typeface="Cambria Math" panose="02040503050406030204" pitchFamily="18" charset="0"/>
                            <a:sym typeface="Wingdings" panose="05000000000000000000" pitchFamily="2" charset="2"/>
                          </a:rPr>
                          <m:t>𝑥</m:t>
                        </m:r>
                      </m:e>
                    </m:d>
                    <m:r>
                      <a:rPr lang="vi-VN" sz="2600" b="0" i="1" dirty="0" smtClean="0">
                        <a:solidFill>
                          <a:srgbClr val="66FF33"/>
                        </a:solidFill>
                        <a:latin typeface="Cambria Math" panose="02040503050406030204" pitchFamily="18" charset="0"/>
                        <a:sym typeface="Wingdings" panose="05000000000000000000" pitchFamily="2" charset="2"/>
                      </a:rPr>
                      <m:t>= </m:t>
                    </m:r>
                    <m:sSub>
                      <m:sSubPr>
                        <m:ctrlPr>
                          <a:rPr lang="en-US" sz="2600" i="1">
                            <a:solidFill>
                              <a:srgbClr val="66FF33"/>
                            </a:solidFill>
                            <a:latin typeface="Cambria Math" panose="02040503050406030204" pitchFamily="18" charset="0"/>
                          </a:rPr>
                        </m:ctrlPr>
                      </m:sSubPr>
                      <m:e>
                        <m:r>
                          <a:rPr lang="vi-VN" sz="2600" i="1" dirty="0">
                            <a:solidFill>
                              <a:srgbClr val="66FF33"/>
                            </a:solidFill>
                            <a:latin typeface="Cambria Math" panose="02040503050406030204" pitchFamily="18" charset="0"/>
                            <a:sym typeface="Wingdings" panose="05000000000000000000" pitchFamily="2" charset="2"/>
                          </a:rPr>
                          <m:t>𝑔</m:t>
                        </m:r>
                      </m:e>
                      <m:sub>
                        <m:r>
                          <a:rPr lang="en-US" sz="2600">
                            <a:solidFill>
                              <a:srgbClr val="66FF33"/>
                            </a:solidFill>
                            <a:latin typeface="Cambria Math" panose="02040503050406030204" pitchFamily="18" charset="0"/>
                          </a:rPr>
                          <m:t>0</m:t>
                        </m:r>
                      </m:sub>
                    </m:sSub>
                    <m:r>
                      <a:rPr lang="en-US" sz="2600">
                        <a:solidFill>
                          <a:srgbClr val="66FF33"/>
                        </a:solidFill>
                        <a:latin typeface="Cambria Math" panose="02040503050406030204" pitchFamily="18" charset="0"/>
                      </a:rPr>
                      <m:t>+</m:t>
                    </m:r>
                    <m:sSub>
                      <m:sSubPr>
                        <m:ctrlPr>
                          <a:rPr lang="en-US" sz="2600" i="1">
                            <a:solidFill>
                              <a:srgbClr val="66FF33"/>
                            </a:solidFill>
                            <a:latin typeface="Cambria Math" panose="02040503050406030204" pitchFamily="18" charset="0"/>
                          </a:rPr>
                        </m:ctrlPr>
                      </m:sSubPr>
                      <m:e>
                        <m:r>
                          <a:rPr lang="vi-VN" sz="2600" i="1">
                            <a:solidFill>
                              <a:srgbClr val="66FF33"/>
                            </a:solidFill>
                            <a:latin typeface="Cambria Math" panose="02040503050406030204" pitchFamily="18" charset="0"/>
                          </a:rPr>
                          <m:t>𝑔</m:t>
                        </m:r>
                      </m:e>
                      <m:sub>
                        <m:r>
                          <a:rPr lang="en-US" sz="2600">
                            <a:solidFill>
                              <a:srgbClr val="66FF33"/>
                            </a:solidFill>
                            <a:latin typeface="Cambria Math" panose="02040503050406030204" pitchFamily="18" charset="0"/>
                          </a:rPr>
                          <m:t>1</m:t>
                        </m:r>
                      </m:sub>
                    </m:sSub>
                    <m:r>
                      <a:rPr lang="en-US" sz="2600" i="1">
                        <a:solidFill>
                          <a:srgbClr val="66FF33"/>
                        </a:solidFill>
                        <a:latin typeface="Cambria Math" panose="02040503050406030204" pitchFamily="18" charset="0"/>
                      </a:rPr>
                      <m:t>𝑥</m:t>
                    </m:r>
                    <m:r>
                      <a:rPr lang="en-US" sz="2600">
                        <a:solidFill>
                          <a:srgbClr val="66FF33"/>
                        </a:solidFill>
                        <a:latin typeface="Cambria Math" panose="02040503050406030204" pitchFamily="18" charset="0"/>
                      </a:rPr>
                      <m:t>+...+</m:t>
                    </m:r>
                    <m:sSub>
                      <m:sSubPr>
                        <m:ctrlPr>
                          <a:rPr lang="en-US" sz="2600" i="1">
                            <a:solidFill>
                              <a:srgbClr val="66FF33"/>
                            </a:solidFill>
                            <a:latin typeface="Cambria Math" panose="02040503050406030204" pitchFamily="18" charset="0"/>
                          </a:rPr>
                        </m:ctrlPr>
                      </m:sSubPr>
                      <m:e>
                        <m:r>
                          <a:rPr lang="vi-VN" sz="2600" i="1">
                            <a:solidFill>
                              <a:srgbClr val="66FF33"/>
                            </a:solidFill>
                            <a:latin typeface="Cambria Math" panose="02040503050406030204" pitchFamily="18" charset="0"/>
                          </a:rPr>
                          <m:t>𝑔</m:t>
                        </m:r>
                      </m:e>
                      <m:sub>
                        <m:r>
                          <a:rPr lang="vi-VN" sz="2600" i="1">
                            <a:solidFill>
                              <a:srgbClr val="66FF33"/>
                            </a:solidFill>
                            <a:latin typeface="Cambria Math" panose="02040503050406030204" pitchFamily="18" charset="0"/>
                          </a:rPr>
                          <m:t>𝑟</m:t>
                        </m:r>
                        <m:r>
                          <a:rPr lang="en-US" sz="2600">
                            <a:solidFill>
                              <a:srgbClr val="66FF33"/>
                            </a:solidFill>
                            <a:latin typeface="Cambria Math" panose="02040503050406030204" pitchFamily="18" charset="0"/>
                          </a:rPr>
                          <m:t>−1</m:t>
                        </m:r>
                      </m:sub>
                    </m:sSub>
                    <m:sSup>
                      <m:sSupPr>
                        <m:ctrlPr>
                          <a:rPr lang="en-US" sz="2600" i="1">
                            <a:solidFill>
                              <a:srgbClr val="66FF33"/>
                            </a:solidFill>
                            <a:latin typeface="Cambria Math" panose="02040503050406030204" pitchFamily="18" charset="0"/>
                          </a:rPr>
                        </m:ctrlPr>
                      </m:sSupPr>
                      <m:e>
                        <m:r>
                          <a:rPr lang="en-US" sz="2600" i="1">
                            <a:solidFill>
                              <a:srgbClr val="66FF33"/>
                            </a:solidFill>
                            <a:latin typeface="Cambria Math" panose="02040503050406030204" pitchFamily="18" charset="0"/>
                          </a:rPr>
                          <m:t>𝑥</m:t>
                        </m:r>
                      </m:e>
                      <m:sup>
                        <m:r>
                          <a:rPr lang="vi-VN" sz="2600" i="1">
                            <a:solidFill>
                              <a:srgbClr val="66FF33"/>
                            </a:solidFill>
                            <a:latin typeface="Cambria Math" panose="02040503050406030204" pitchFamily="18" charset="0"/>
                          </a:rPr>
                          <m:t>𝑟</m:t>
                        </m:r>
                        <m:r>
                          <a:rPr lang="en-US" sz="2600">
                            <a:solidFill>
                              <a:srgbClr val="66FF33"/>
                            </a:solidFill>
                            <a:latin typeface="Cambria Math" panose="02040503050406030204" pitchFamily="18" charset="0"/>
                          </a:rPr>
                          <m:t>−1</m:t>
                        </m:r>
                      </m:sup>
                    </m:sSup>
                  </m:oMath>
                </a14:m>
                <a:r>
                  <a:rPr lang="vi-VN" sz="2600" dirty="0" smtClean="0">
                    <a:solidFill>
                      <a:srgbClr val="66FF33"/>
                    </a:solidFill>
                    <a:latin typeface="Times New Roman" panose="02020603050405020304" pitchFamily="18" charset="0"/>
                    <a:cs typeface="Times New Roman" panose="02020603050405020304" pitchFamily="18" charset="0"/>
                  </a:rPr>
                  <a:t>. </a:t>
                </a:r>
              </a:p>
              <a:p>
                <a:pPr marL="0" indent="0">
                  <a:lnSpc>
                    <a:spcPct val="120000"/>
                  </a:lnSpc>
                  <a:spcBef>
                    <a:spcPts val="300"/>
                  </a:spcBef>
                  <a:spcAft>
                    <a:spcPts val="300"/>
                  </a:spcAft>
                  <a:buNone/>
                </a:pPr>
                <a:r>
                  <a:rPr lang="vi-VN" sz="2600" dirty="0" smtClean="0">
                    <a:latin typeface="Times New Roman" panose="02020603050405020304" pitchFamily="18" charset="0"/>
                    <a:cs typeface="Times New Roman" panose="02020603050405020304" pitchFamily="18" charset="0"/>
                  </a:rPr>
                  <a:t>Bậc </a:t>
                </a:r>
                <a:r>
                  <a:rPr lang="vi-VN" sz="2600" i="1" dirty="0" smtClean="0">
                    <a:solidFill>
                      <a:srgbClr val="66FF33"/>
                    </a:solidFill>
                    <a:latin typeface="Times New Roman" panose="02020603050405020304" pitchFamily="18" charset="0"/>
                    <a:cs typeface="Times New Roman" panose="02020603050405020304" pitchFamily="18" charset="0"/>
                  </a:rPr>
                  <a:t>r = n – k.</a:t>
                </a:r>
              </a:p>
              <a:p>
                <a:pPr marL="0" indent="0">
                  <a:lnSpc>
                    <a:spcPct val="120000"/>
                  </a:lnSpc>
                  <a:spcBef>
                    <a:spcPts val="300"/>
                  </a:spcBef>
                  <a:spcAft>
                    <a:spcPts val="300"/>
                  </a:spcAft>
                  <a:buNone/>
                </a:pPr>
                <a:r>
                  <a:rPr lang="vi-VN" sz="2600" dirty="0" smtClean="0">
                    <a:latin typeface="Times New Roman" panose="02020603050405020304" pitchFamily="18" charset="0"/>
                    <a:cs typeface="Times New Roman" panose="02020603050405020304" pitchFamily="18" charset="0"/>
                  </a:rPr>
                  <a:t>Nếu vector bản tin </a:t>
                </a:r>
                <a:r>
                  <a:rPr lang="vi-VN" sz="2600" i="1" dirty="0" smtClean="0">
                    <a:solidFill>
                      <a:srgbClr val="66FF33"/>
                    </a:solidFill>
                    <a:latin typeface="Times New Roman" panose="02020603050405020304" pitchFamily="18" charset="0"/>
                    <a:cs typeface="Times New Roman" panose="02020603050405020304" pitchFamily="18" charset="0"/>
                  </a:rPr>
                  <a:t>a</a:t>
                </a:r>
                <a:r>
                  <a:rPr lang="vi-VN" sz="2600" dirty="0" smtClean="0">
                    <a:latin typeface="Times New Roman" panose="02020603050405020304" pitchFamily="18" charset="0"/>
                    <a:cs typeface="Times New Roman" panose="02020603050405020304" pitchFamily="18" charset="0"/>
                  </a:rPr>
                  <a:t> có đa thức bản tin </a:t>
                </a:r>
                <a:r>
                  <a:rPr lang="vi-VN" sz="2600" i="1" dirty="0">
                    <a:solidFill>
                      <a:srgbClr val="66FF33"/>
                    </a:solidFill>
                    <a:latin typeface="Times New Roman" panose="02020603050405020304" pitchFamily="18" charset="0"/>
                    <a:cs typeface="Times New Roman" panose="02020603050405020304" pitchFamily="18" charset="0"/>
                  </a:rPr>
                  <a:t>a</a:t>
                </a:r>
                <a:r>
                  <a:rPr lang="vi-VN" sz="2600" dirty="0" smtClean="0">
                    <a:latin typeface="Times New Roman" panose="02020603050405020304" pitchFamily="18" charset="0"/>
                    <a:cs typeface="Times New Roman" panose="02020603050405020304" pitchFamily="18" charset="0"/>
                  </a:rPr>
                  <a:t>(</a:t>
                </a:r>
                <a:r>
                  <a:rPr lang="vi-VN" sz="2600" i="1" dirty="0" smtClean="0">
                    <a:latin typeface="Times New Roman" panose="02020603050405020304" pitchFamily="18" charset="0"/>
                    <a:cs typeface="Times New Roman" panose="02020603050405020304" pitchFamily="18" charset="0"/>
                  </a:rPr>
                  <a:t>x</a:t>
                </a:r>
                <a:r>
                  <a:rPr lang="vi-VN" sz="2600" dirty="0" smtClean="0">
                    <a:latin typeface="Times New Roman" panose="02020603050405020304" pitchFamily="18" charset="0"/>
                    <a:cs typeface="Times New Roman" panose="02020603050405020304" pitchFamily="18" charset="0"/>
                  </a:rPr>
                  <a:t>) với bậc </a:t>
                </a:r>
                <a:r>
                  <a:rPr lang="vi-VN" sz="2600" i="1" dirty="0" smtClean="0">
                    <a:latin typeface="Times New Roman" panose="02020603050405020304" pitchFamily="18" charset="0"/>
                    <a:cs typeface="Times New Roman" panose="02020603050405020304" pitchFamily="18" charset="0"/>
                  </a:rPr>
                  <a:t>k</a:t>
                </a:r>
                <a:r>
                  <a:rPr lang="vi-VN" sz="2600" dirty="0" smtClean="0">
                    <a:latin typeface="Times New Roman" panose="02020603050405020304" pitchFamily="18" charset="0"/>
                    <a:cs typeface="Times New Roman" panose="02020603050405020304" pitchFamily="18" charset="0"/>
                  </a:rPr>
                  <a:t> và </a:t>
                </a:r>
                <a:r>
                  <a:rPr lang="vi-VN" sz="2600" i="1" dirty="0">
                    <a:solidFill>
                      <a:srgbClr val="66FF33"/>
                    </a:solidFill>
                    <a:latin typeface="Times New Roman" panose="02020603050405020304" pitchFamily="18" charset="0"/>
                    <a:cs typeface="Times New Roman" panose="02020603050405020304" pitchFamily="18" charset="0"/>
                  </a:rPr>
                  <a:t>a</a:t>
                </a:r>
                <a:r>
                  <a:rPr lang="vi-VN" sz="2600" dirty="0" smtClean="0">
                    <a:latin typeface="Times New Roman" panose="02020603050405020304" pitchFamily="18" charset="0"/>
                    <a:cs typeface="Times New Roman" panose="02020603050405020304" pitchFamily="18" charset="0"/>
                  </a:rPr>
                  <a:t> được mã hóa thành từ mã </a:t>
                </a:r>
                <a:r>
                  <a:rPr lang="vi-VN" sz="2600" i="1" dirty="0" smtClean="0">
                    <a:latin typeface="Times New Roman" panose="02020603050405020304" pitchFamily="18" charset="0"/>
                    <a:cs typeface="Times New Roman" panose="02020603050405020304" pitchFamily="18" charset="0"/>
                  </a:rPr>
                  <a:t>c</a:t>
                </a:r>
                <a:r>
                  <a:rPr lang="vi-VN" sz="2600" dirty="0" smtClean="0">
                    <a:latin typeface="Times New Roman" panose="02020603050405020304" pitchFamily="18" charset="0"/>
                    <a:cs typeface="Times New Roman" panose="02020603050405020304" pitchFamily="18" charset="0"/>
                  </a:rPr>
                  <a:t> như sau:  </a:t>
                </a:r>
                <a14:m>
                  <m:oMath xmlns:m="http://schemas.openxmlformats.org/officeDocument/2006/math">
                    <m:r>
                      <a:rPr lang="vi-VN" sz="2600" i="1" dirty="0">
                        <a:solidFill>
                          <a:srgbClr val="66FF33"/>
                        </a:solidFill>
                        <a:latin typeface="Cambria Math" panose="02040503050406030204" pitchFamily="18" charset="0"/>
                      </a:rPr>
                      <m:t>𝑓</m:t>
                    </m:r>
                    <m:r>
                      <a:rPr lang="en-US" sz="2600">
                        <a:solidFill>
                          <a:srgbClr val="66FF33"/>
                        </a:solidFill>
                        <a:latin typeface="Cambria Math" panose="02040503050406030204" pitchFamily="18" charset="0"/>
                      </a:rPr>
                      <m:t>=</m:t>
                    </m:r>
                    <m:r>
                      <m:rPr>
                        <m:nor/>
                      </m:rPr>
                      <a:rPr lang="vi-VN" sz="2600" i="1" dirty="0">
                        <a:solidFill>
                          <a:srgbClr val="66FF33"/>
                        </a:solidFill>
                        <a:latin typeface="Times New Roman" panose="02020603050405020304" pitchFamily="18" charset="0"/>
                        <a:cs typeface="Times New Roman" panose="02020603050405020304" pitchFamily="18" charset="0"/>
                      </a:rPr>
                      <m:t>a</m:t>
                    </m:r>
                    <m:r>
                      <a:rPr lang="en-US" sz="2600" i="1">
                        <a:solidFill>
                          <a:srgbClr val="66FF33"/>
                        </a:solidFill>
                        <a:latin typeface="Cambria Math" panose="02040503050406030204" pitchFamily="18" charset="0"/>
                      </a:rPr>
                      <m:t>𝐺</m:t>
                    </m:r>
                  </m:oMath>
                </a14:m>
                <a:r>
                  <a:rPr lang="vi-VN" sz="2600" dirty="0" smtClean="0">
                    <a:latin typeface="Times New Roman" panose="02020603050405020304" pitchFamily="18" charset="0"/>
                    <a:cs typeface="Times New Roman" panose="02020603050405020304" pitchFamily="18" charset="0"/>
                  </a:rPr>
                  <a:t> </a:t>
                </a:r>
              </a:p>
              <a:p>
                <a:pPr marL="0" indent="0">
                  <a:lnSpc>
                    <a:spcPct val="120000"/>
                  </a:lnSpc>
                  <a:spcBef>
                    <a:spcPts val="300"/>
                  </a:spcBef>
                  <a:spcAft>
                    <a:spcPts val="300"/>
                  </a:spcAft>
                  <a:buNone/>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a:t>
                </a:r>
                <a:endParaRPr lang="vi-VN" sz="26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11649"/>
                <a:ext cx="5893008" cy="5532027"/>
              </a:xfrm>
              <a:blipFill rotWithShape="0">
                <a:blip r:embed="rId2"/>
                <a:stretch>
                  <a:fillRect l="-1861" t="-221" b="-5072"/>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66</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3.5 Mã hóa cho các </a:t>
            </a:r>
            <a:r>
              <a:rPr lang="en-US" sz="3600" b="1" dirty="0" err="1" smtClean="0">
                <a:solidFill>
                  <a:srgbClr val="FFFF00"/>
                </a:solidFill>
                <a:latin typeface="Times New Roman" panose="02020603050405020304" pitchFamily="18" charset="0"/>
                <a:cs typeface="Times New Roman" panose="02020603050405020304" pitchFamily="18" charset="0"/>
              </a:rPr>
              <a:t>mã</a:t>
            </a:r>
            <a:r>
              <a:rPr lang="en-US" sz="3600" b="1" dirty="0" smtClean="0">
                <a:solidFill>
                  <a:srgbClr val="FFFF00"/>
                </a:solidFill>
                <a:latin typeface="Times New Roman" panose="02020603050405020304" pitchFamily="18" charset="0"/>
                <a:cs typeface="Times New Roman" panose="02020603050405020304" pitchFamily="18" charset="0"/>
              </a:rPr>
              <a:t> cyclic</a:t>
            </a:r>
            <a:r>
              <a:rPr lang="vi-VN" sz="3600" b="1" dirty="0" smtClean="0">
                <a:solidFill>
                  <a:srgbClr val="FFFF00"/>
                </a:solidFill>
                <a:latin typeface="Times New Roman" panose="02020603050405020304" pitchFamily="18" charset="0"/>
                <a:cs typeface="Times New Roman" panose="02020603050405020304" pitchFamily="18" charset="0"/>
              </a:rPr>
              <a:t> hệ thống</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933791" y="6165527"/>
                <a:ext cx="3260764" cy="584775"/>
              </a:xfrm>
              <a:prstGeom prst="rect">
                <a:avLst/>
              </a:prstGeom>
              <a:ln>
                <a:solidFill>
                  <a:srgbClr val="66FF33"/>
                </a:solidFill>
              </a:ln>
            </p:spPr>
            <p:txBody>
              <a:bodyPr wrap="none">
                <a:spAutoFit/>
              </a:bodyPr>
              <a:lstStyle/>
              <a:p>
                <a:pPr/>
                <a14:m>
                  <m:oMathPara xmlns:m="http://schemas.openxmlformats.org/officeDocument/2006/math">
                    <m:oMathParaPr>
                      <m:jc m:val="centerGroup"/>
                    </m:oMathParaPr>
                    <m:oMath xmlns:m="http://schemas.openxmlformats.org/officeDocument/2006/math">
                      <m:r>
                        <a:rPr lang="vi-VN" sz="2800" i="1" dirty="0">
                          <a:solidFill>
                            <a:srgbClr val="66FF33"/>
                          </a:solidFill>
                          <a:latin typeface="Cambria Math" panose="02040503050406030204" pitchFamily="18" charset="0"/>
                        </a:rPr>
                        <m:t>𝑓</m:t>
                      </m:r>
                      <m:d>
                        <m:dPr>
                          <m:ctrlPr>
                            <a:rPr lang="en-US" sz="3200" i="1">
                              <a:solidFill>
                                <a:srgbClr val="66FF33"/>
                              </a:solidFill>
                              <a:latin typeface="Cambria Math" panose="02040503050406030204" pitchFamily="18" charset="0"/>
                            </a:rPr>
                          </m:ctrlPr>
                        </m:dPr>
                        <m:e>
                          <m:r>
                            <a:rPr lang="en-US" sz="3200" i="1">
                              <a:solidFill>
                                <a:srgbClr val="66FF33"/>
                              </a:solidFill>
                              <a:latin typeface="Cambria Math" panose="02040503050406030204" pitchFamily="18" charset="0"/>
                            </a:rPr>
                            <m:t>𝑥</m:t>
                          </m:r>
                        </m:e>
                      </m:d>
                      <m:r>
                        <a:rPr lang="en-US" sz="3200" i="0">
                          <a:solidFill>
                            <a:srgbClr val="66FF33"/>
                          </a:solidFill>
                          <a:latin typeface="Cambria Math" panose="02040503050406030204" pitchFamily="18" charset="0"/>
                        </a:rPr>
                        <m:t>=</m:t>
                      </m:r>
                      <m:r>
                        <a:rPr lang="vi-VN" sz="3200" i="1">
                          <a:solidFill>
                            <a:srgbClr val="66FF33"/>
                          </a:solidFill>
                          <a:latin typeface="Cambria Math" panose="02040503050406030204" pitchFamily="18" charset="0"/>
                        </a:rPr>
                        <m:t>𝑎</m:t>
                      </m:r>
                      <m:d>
                        <m:dPr>
                          <m:ctrlPr>
                            <a:rPr lang="en-US" sz="3200" i="1">
                              <a:solidFill>
                                <a:srgbClr val="66FF33"/>
                              </a:solidFill>
                              <a:latin typeface="Cambria Math" panose="02040503050406030204" pitchFamily="18" charset="0"/>
                            </a:rPr>
                          </m:ctrlPr>
                        </m:dPr>
                        <m:e>
                          <m:r>
                            <a:rPr lang="en-US" sz="3200" i="1">
                              <a:solidFill>
                                <a:srgbClr val="66FF33"/>
                              </a:solidFill>
                              <a:latin typeface="Cambria Math" panose="02040503050406030204" pitchFamily="18" charset="0"/>
                            </a:rPr>
                            <m:t>𝑥</m:t>
                          </m:r>
                        </m:e>
                      </m:d>
                      <m:r>
                        <a:rPr lang="en-US" sz="3200" i="1">
                          <a:solidFill>
                            <a:srgbClr val="66FF33"/>
                          </a:solidFill>
                          <a:latin typeface="Cambria Math" panose="02040503050406030204" pitchFamily="18" charset="0"/>
                        </a:rPr>
                        <m:t>𝐺</m:t>
                      </m:r>
                      <m:d>
                        <m:dPr>
                          <m:ctrlPr>
                            <a:rPr lang="en-US" sz="3200" i="1">
                              <a:solidFill>
                                <a:srgbClr val="66FF33"/>
                              </a:solidFill>
                              <a:latin typeface="Cambria Math" panose="02040503050406030204" pitchFamily="18" charset="0"/>
                            </a:rPr>
                          </m:ctrlPr>
                        </m:dPr>
                        <m:e>
                          <m:r>
                            <a:rPr lang="en-US" sz="3200" i="1">
                              <a:solidFill>
                                <a:srgbClr val="66FF33"/>
                              </a:solidFill>
                              <a:latin typeface="Cambria Math" panose="02040503050406030204" pitchFamily="18" charset="0"/>
                            </a:rPr>
                            <m:t>𝑥</m:t>
                          </m:r>
                        </m:e>
                      </m:d>
                    </m:oMath>
                  </m:oMathPara>
                </a14:m>
                <a:endParaRPr lang="en-US" sz="2800" dirty="0">
                  <a:solidFill>
                    <a:srgbClr val="66FF33"/>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933791" y="6165527"/>
                <a:ext cx="3260764" cy="584775"/>
              </a:xfrm>
              <a:prstGeom prst="rect">
                <a:avLst/>
              </a:prstGeom>
              <a:blipFill rotWithShape="0">
                <a:blip r:embed="rId3"/>
                <a:stretch>
                  <a:fillRect/>
                </a:stretch>
              </a:blipFill>
              <a:ln>
                <a:solidFill>
                  <a:srgbClr val="66FF33"/>
                </a:solidFill>
              </a:ln>
            </p:spPr>
            <p:txBody>
              <a:bodyPr/>
              <a:lstStyle/>
              <a:p>
                <a:r>
                  <a:rPr lang="en-US">
                    <a:noFill/>
                  </a:rPr>
                  <a:t> </a:t>
                </a:r>
              </a:p>
            </p:txBody>
          </p:sp>
        </mc:Fallback>
      </mc:AlternateContent>
      <p:pic>
        <p:nvPicPr>
          <p:cNvPr id="17" name="Picture 16"/>
          <p:cNvPicPr>
            <a:picLocks noChangeAspect="1"/>
          </p:cNvPicPr>
          <p:nvPr/>
        </p:nvPicPr>
        <p:blipFill>
          <a:blip r:embed="rId4"/>
          <a:stretch>
            <a:fillRect/>
          </a:stretch>
        </p:blipFill>
        <p:spPr>
          <a:xfrm>
            <a:off x="6204755" y="4170362"/>
            <a:ext cx="5987245" cy="1361262"/>
          </a:xfrm>
          <a:prstGeom prst="rect">
            <a:avLst/>
          </a:prstGeom>
        </p:spPr>
      </p:pic>
      <p:sp>
        <p:nvSpPr>
          <p:cNvPr id="18" name="Rectangle 17"/>
          <p:cNvSpPr/>
          <p:nvPr/>
        </p:nvSpPr>
        <p:spPr>
          <a:xfrm>
            <a:off x="6806565" y="1568499"/>
            <a:ext cx="5126636" cy="2012859"/>
          </a:xfrm>
          <a:prstGeom prst="rect">
            <a:avLst/>
          </a:prstGeom>
        </p:spPr>
        <p:txBody>
          <a:bodyPr wrap="square">
            <a:spAutoFit/>
          </a:bodyPr>
          <a:lstStyle/>
          <a:p>
            <a:pPr marL="457200" indent="-457200">
              <a:lnSpc>
                <a:spcPct val="120000"/>
              </a:lnSpc>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Việc </a:t>
            </a:r>
            <a:r>
              <a:rPr lang="vi-VN" sz="2600" dirty="0">
                <a:latin typeface="Times New Roman" panose="02020603050405020304" pitchFamily="18" charset="0"/>
                <a:cs typeface="Times New Roman" panose="02020603050405020304" pitchFamily="18" charset="0"/>
                <a:sym typeface="Wingdings" panose="05000000000000000000" pitchFamily="2" charset="2"/>
              </a:rPr>
              <a:t>mã hóa được thực hiện bằng thanh ghi dịch, ngõ vào là </a:t>
            </a:r>
            <a:r>
              <a:rPr lang="vi-VN" sz="2600" i="1" dirty="0">
                <a:latin typeface="Times New Roman" panose="02020603050405020304" pitchFamily="18" charset="0"/>
                <a:cs typeface="Times New Roman" panose="02020603050405020304" pitchFamily="18" charset="0"/>
                <a:sym typeface="Wingdings" panose="05000000000000000000" pitchFamily="2" charset="2"/>
              </a:rPr>
              <a:t>k</a:t>
            </a:r>
            <a:r>
              <a:rPr lang="vi-VN" sz="2600" dirty="0">
                <a:latin typeface="Times New Roman" panose="02020603050405020304" pitchFamily="18" charset="0"/>
                <a:cs typeface="Times New Roman" panose="02020603050405020304" pitchFamily="18" charset="0"/>
                <a:sym typeface="Wingdings" panose="05000000000000000000" pitchFamily="2" charset="2"/>
              </a:rPr>
              <a:t> bit bản tin được mã hóa bởi </a:t>
            </a:r>
            <a:r>
              <a:rPr lang="vi-VN" sz="2600" i="1" dirty="0">
                <a:latin typeface="Times New Roman" panose="02020603050405020304" pitchFamily="18" charset="0"/>
                <a:cs typeface="Times New Roman" panose="02020603050405020304" pitchFamily="18" charset="0"/>
                <a:sym typeface="Wingdings" panose="05000000000000000000" pitchFamily="2" charset="2"/>
              </a:rPr>
              <a:t>n – k</a:t>
            </a:r>
            <a:r>
              <a:rPr lang="vi-VN" sz="2600" dirty="0">
                <a:latin typeface="Times New Roman" panose="02020603050405020304" pitchFamily="18" charset="0"/>
                <a:cs typeface="Times New Roman" panose="02020603050405020304" pitchFamily="18" charset="0"/>
                <a:sym typeface="Wingdings" panose="05000000000000000000" pitchFamily="2" charset="2"/>
              </a:rPr>
              <a:t>, và ngõ ra sẽ là bản tin được mã hóa</a:t>
            </a:r>
            <a:endParaRPr lang="vi-VN" sz="2600" dirty="0">
              <a:latin typeface="Times New Roman" panose="02020603050405020304" pitchFamily="18" charset="0"/>
              <a:cs typeface="Times New Roman" panose="02020603050405020304" pitchFamily="18" charset="0"/>
            </a:endParaRPr>
          </a:p>
        </p:txBody>
      </p:sp>
      <p:cxnSp>
        <p:nvCxnSpPr>
          <p:cNvPr id="20" name="Straight Connector 19"/>
          <p:cNvCxnSpPr/>
          <p:nvPr/>
        </p:nvCxnSpPr>
        <p:spPr>
          <a:xfrm>
            <a:off x="6113315" y="1558339"/>
            <a:ext cx="0" cy="52895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9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025" y="1011649"/>
            <a:ext cx="3406775" cy="5532027"/>
          </a:xfrm>
          <a:ln>
            <a:noFill/>
          </a:ln>
        </p:spPr>
        <p:txBody>
          <a:bodyPr>
            <a:noAutofit/>
          </a:bodyPr>
          <a:lstStyle/>
          <a:p>
            <a:pPr marL="0" indent="0">
              <a:lnSpc>
                <a:spcPct val="120000"/>
              </a:lnSpc>
              <a:spcBef>
                <a:spcPts val="600"/>
              </a:spcBef>
              <a:spcAft>
                <a:spcPts val="600"/>
              </a:spcAft>
              <a:buNone/>
            </a:pPr>
            <a:r>
              <a:rPr lang="vi-VN" sz="2800" b="1" dirty="0" smtClean="0">
                <a:solidFill>
                  <a:srgbClr val="66FF33"/>
                </a:solidFill>
                <a:latin typeface="Times New Roman" panose="02020603050405020304" pitchFamily="18" charset="0"/>
                <a:cs typeface="Times New Roman" panose="02020603050405020304" pitchFamily="18" charset="0"/>
              </a:rPr>
              <a:t>3.5.3  Mạch mã hóa</a:t>
            </a:r>
          </a:p>
          <a:p>
            <a:pPr marL="344488" indent="-344488">
              <a:lnSpc>
                <a:spcPct val="120000"/>
              </a:lnSpc>
              <a:spcBef>
                <a:spcPts val="600"/>
              </a:spcBef>
              <a:spcAft>
                <a:spcPts val="600"/>
              </a:spcAft>
              <a:buFont typeface="Wingdings" panose="05000000000000000000" pitchFamily="2" charset="2"/>
              <a:buChar char="§"/>
            </a:pPr>
            <a:r>
              <a:rPr lang="vi-VN" sz="2800" b="1" i="1" dirty="0">
                <a:solidFill>
                  <a:srgbClr val="66FF33"/>
                </a:solidFill>
                <a:latin typeface="Times New Roman" panose="02020603050405020304" pitchFamily="18" charset="0"/>
                <a:cs typeface="Times New Roman" panose="02020603050405020304" pitchFamily="18" charset="0"/>
              </a:rPr>
              <a:t>k</a:t>
            </a:r>
            <a:r>
              <a:rPr lang="vi-VN" sz="2800" b="1" dirty="0" smtClean="0">
                <a:latin typeface="Times New Roman" panose="02020603050405020304" pitchFamily="18" charset="0"/>
                <a:cs typeface="Times New Roman" panose="02020603050405020304" pitchFamily="18" charset="0"/>
              </a:rPr>
              <a:t> nhịp đầu</a:t>
            </a:r>
            <a:r>
              <a:rPr lang="vi-VN" sz="2800" b="1" i="1" dirty="0" smtClean="0">
                <a:latin typeface="Times New Roman" panose="02020603050405020304" pitchFamily="18" charset="0"/>
                <a:cs typeface="Times New Roman" panose="02020603050405020304" pitchFamily="18" charset="0"/>
              </a:rPr>
              <a:t>: </a:t>
            </a:r>
            <a:r>
              <a:rPr lang="vi-VN" sz="2800" i="1" dirty="0" smtClean="0">
                <a:latin typeface="Times New Roman" panose="02020603050405020304" pitchFamily="18" charset="0"/>
                <a:cs typeface="Times New Roman" panose="02020603050405020304" pitchFamily="18" charset="0"/>
              </a:rPr>
              <a:t>Chia và tính phần dư</a:t>
            </a:r>
          </a:p>
          <a:p>
            <a:pPr marL="344488" indent="-344488">
              <a:lnSpc>
                <a:spcPct val="120000"/>
              </a:lnSpc>
              <a:spcBef>
                <a:spcPts val="600"/>
              </a:spcBef>
              <a:spcAft>
                <a:spcPts val="600"/>
              </a:spcAft>
              <a:buFont typeface="Wingdings" panose="05000000000000000000" pitchFamily="2" charset="2"/>
              <a:buChar char="§"/>
            </a:pPr>
            <a:r>
              <a:rPr lang="vi-VN" sz="2800" b="1" i="1" dirty="0" smtClean="0">
                <a:solidFill>
                  <a:srgbClr val="66FF33"/>
                </a:solidFill>
                <a:latin typeface="Times New Roman" panose="02020603050405020304" pitchFamily="18" charset="0"/>
                <a:cs typeface="Times New Roman" panose="02020603050405020304" pitchFamily="18" charset="0"/>
              </a:rPr>
              <a:t>r</a:t>
            </a:r>
            <a:r>
              <a:rPr lang="vi-VN" sz="2800" b="1" dirty="0" smtClean="0">
                <a:solidFill>
                  <a:srgbClr val="66FF33"/>
                </a:solidFill>
                <a:latin typeface="Times New Roman" panose="02020603050405020304" pitchFamily="18" charset="0"/>
                <a:cs typeface="Times New Roman" panose="02020603050405020304" pitchFamily="18" charset="0"/>
              </a:rPr>
              <a:t> </a:t>
            </a:r>
            <a:r>
              <a:rPr lang="vi-VN" sz="2800" b="1" dirty="0" smtClean="0">
                <a:latin typeface="Times New Roman" panose="02020603050405020304" pitchFamily="18" charset="0"/>
                <a:cs typeface="Times New Roman" panose="02020603050405020304" pitchFamily="18" charset="0"/>
              </a:rPr>
              <a:t>nhịp sau: </a:t>
            </a:r>
            <a:r>
              <a:rPr lang="vi-VN" sz="2800" i="1" dirty="0" smtClean="0">
                <a:latin typeface="Times New Roman" panose="02020603050405020304" pitchFamily="18" charset="0"/>
                <a:cs typeface="Times New Roman" panose="02020603050405020304" pitchFamily="18" charset="0"/>
              </a:rPr>
              <a:t>đưa ra các bit kiểm tra (phần dư) tới ngõ ra</a:t>
            </a:r>
            <a:r>
              <a:rPr lang="vi-VN" sz="2800" dirty="0" smtClean="0">
                <a:latin typeface="Times New Roman" panose="02020603050405020304" pitchFamily="18" charset="0"/>
                <a:cs typeface="Times New Roman" panose="02020603050405020304" pitchFamily="18" charset="0"/>
              </a:rPr>
              <a:t>.</a:t>
            </a:r>
          </a:p>
          <a:p>
            <a:pPr marL="0" indent="0">
              <a:lnSpc>
                <a:spcPct val="120000"/>
              </a:lnSpc>
              <a:spcBef>
                <a:spcPts val="600"/>
              </a:spcBef>
              <a:spcAft>
                <a:spcPts val="600"/>
              </a:spcAft>
              <a:buNone/>
            </a:pPr>
            <a:endParaRPr lang="vi-VN" sz="2800" dirty="0" smtClean="0">
              <a:latin typeface="Times New Roman" panose="02020603050405020304" pitchFamily="18" charset="0"/>
              <a:cs typeface="Times New Roman" panose="02020603050405020304" pitchFamily="18" charset="0"/>
            </a:endParaRPr>
          </a:p>
          <a:p>
            <a:pPr marL="0" indent="0">
              <a:lnSpc>
                <a:spcPct val="120000"/>
              </a:lnSpc>
              <a:spcBef>
                <a:spcPts val="600"/>
              </a:spcBef>
              <a:spcAft>
                <a:spcPts val="600"/>
              </a:spcAft>
              <a:buNone/>
            </a:pPr>
            <a:r>
              <a:rPr lang="vi-VN" sz="2800" dirty="0" smtClean="0">
                <a:latin typeface="Times New Roman" panose="02020603050405020304" pitchFamily="18" charset="0"/>
                <a:cs typeface="Times New Roman" panose="02020603050405020304" pitchFamily="18" charset="0"/>
              </a:rPr>
              <a:t>Giả sử:  </a:t>
            </a: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67</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3.5 Mã hóa cho các </a:t>
            </a:r>
            <a:r>
              <a:rPr lang="en-US" sz="3600" dirty="0" err="1" smtClean="0">
                <a:solidFill>
                  <a:srgbClr val="FFFF00"/>
                </a:solidFill>
                <a:latin typeface="Times New Roman" panose="02020603050405020304" pitchFamily="18" charset="0"/>
                <a:cs typeface="Times New Roman" panose="02020603050405020304" pitchFamily="18" charset="0"/>
              </a:rPr>
              <a:t>mã</a:t>
            </a:r>
            <a:r>
              <a:rPr lang="en-US" sz="3600" dirty="0" smtClean="0">
                <a:solidFill>
                  <a:srgbClr val="FFFF00"/>
                </a:solidFill>
                <a:latin typeface="Times New Roman" panose="02020603050405020304" pitchFamily="18" charset="0"/>
                <a:cs typeface="Times New Roman" panose="02020603050405020304" pitchFamily="18" charset="0"/>
              </a:rPr>
              <a:t> cyclic</a:t>
            </a:r>
            <a:r>
              <a:rPr lang="vi-VN" sz="3600" dirty="0" smtClean="0">
                <a:solidFill>
                  <a:srgbClr val="FFFF00"/>
                </a:solidFill>
                <a:latin typeface="Times New Roman" panose="02020603050405020304" pitchFamily="18" charset="0"/>
                <a:cs typeface="Times New Roman" panose="02020603050405020304" pitchFamily="18" charset="0"/>
              </a:rPr>
              <a:t> hệ thống</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1445224" y="5358110"/>
                <a:ext cx="2675476" cy="1302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m:t>
                      </m:r>
                      <m:nary>
                        <m:naryPr>
                          <m:chr m:val="∑"/>
                          <m:limLoc m:val="undOvr"/>
                          <m:grow m:val="on"/>
                          <m:ctrlPr>
                            <a:rPr lang="en-US" sz="2800" i="1">
                              <a:latin typeface="Cambria Math" panose="02040503050406030204" pitchFamily="18" charset="0"/>
                            </a:rPr>
                          </m:ctrlPr>
                        </m:naryPr>
                        <m:sub>
                          <m:r>
                            <a:rPr lang="en-US" sz="2800" i="1">
                              <a:latin typeface="Cambria Math" panose="02040503050406030204" pitchFamily="18" charset="0"/>
                            </a:rPr>
                            <m:t>𝑖</m:t>
                          </m:r>
                        </m:sub>
                        <m:sup>
                          <m:r>
                            <a:rPr lang="en-US" sz="2800" i="1">
                              <a:latin typeface="Cambria Math" panose="02040503050406030204" pitchFamily="18" charset="0"/>
                            </a:rPr>
                            <m:t>𝑟</m:t>
                          </m:r>
                          <m:r>
                            <a:rPr lang="en-US" sz="2800" i="0">
                              <a:latin typeface="Cambria Math" panose="02040503050406030204" pitchFamily="18" charset="0"/>
                            </a:rPr>
                            <m:t>−1</m:t>
                          </m:r>
                        </m:sup>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𝑖</m:t>
                              </m:r>
                            </m:sub>
                          </m:sSub>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𝑖</m:t>
                              </m:r>
                            </m:sup>
                          </m:sSup>
                        </m:e>
                      </m:nary>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1445224" y="5358110"/>
                <a:ext cx="2675476" cy="1302729"/>
              </a:xfrm>
              <a:prstGeom prst="rect">
                <a:avLst/>
              </a:prstGeom>
              <a:blipFill rotWithShape="0">
                <a:blip r:embed="rId2"/>
                <a:stretch>
                  <a:fillRect/>
                </a:stretch>
              </a:blipFill>
            </p:spPr>
            <p:txBody>
              <a:bodyPr/>
              <a:lstStyle/>
              <a:p>
                <a:r>
                  <a:rPr lang="en-US">
                    <a:noFill/>
                  </a:rPr>
                  <a:t> </a:t>
                </a:r>
              </a:p>
            </p:txBody>
          </p:sp>
        </mc:Fallback>
      </mc:AlternateContent>
      <p:sp>
        <p:nvSpPr>
          <p:cNvPr id="7" name="Rectangle 6"/>
          <p:cNvSpPr/>
          <p:nvPr/>
        </p:nvSpPr>
        <p:spPr>
          <a:xfrm>
            <a:off x="5472513" y="4852158"/>
            <a:ext cx="1747081" cy="530594"/>
          </a:xfrm>
          <a:prstGeom prst="rect">
            <a:avLst/>
          </a:prstGeom>
        </p:spPr>
        <p:txBody>
          <a:bodyPr wrap="none">
            <a:spAutoFit/>
          </a:bodyPr>
          <a:lstStyle/>
          <a:p>
            <a:pPr>
              <a:lnSpc>
                <a:spcPct val="120000"/>
              </a:lnSpc>
              <a:spcBef>
                <a:spcPts val="600"/>
              </a:spcBef>
              <a:spcAft>
                <a:spcPts val="600"/>
              </a:spcAft>
            </a:pPr>
            <a:r>
              <a:rPr lang="vi-VN" sz="2600" dirty="0" smtClean="0">
                <a:latin typeface="Times New Roman" panose="02020603050405020304" pitchFamily="18" charset="0"/>
                <a:cs typeface="Times New Roman" panose="02020603050405020304" pitchFamily="18" charset="0"/>
              </a:rPr>
              <a:t>Trong đó:   </a:t>
            </a:r>
            <a:endParaRPr lang="vi-VN" sz="2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6868958" y="4599891"/>
                <a:ext cx="1525161"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𝑖</m:t>
                          </m:r>
                        </m:sub>
                      </m:sSub>
                      <m:r>
                        <a:rPr lang="en-US" sz="2800" i="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r>
                                  <a:rPr lang="en-US" sz="2800" i="0">
                                    <a:latin typeface="Cambria Math" panose="02040503050406030204" pitchFamily="18" charset="0"/>
                                  </a:rPr>
                                  <m:t>0,</m:t>
                                </m:r>
                              </m:e>
                            </m:mr>
                            <m:mr>
                              <m:e>
                                <m:r>
                                  <a:rPr lang="en-US" sz="2800" i="0">
                                    <a:latin typeface="Cambria Math" panose="02040503050406030204" pitchFamily="18" charset="0"/>
                                  </a:rPr>
                                  <m:t>1,</m:t>
                                </m:r>
                              </m:e>
                            </m:mr>
                          </m:m>
                        </m:e>
                      </m:d>
                    </m:oMath>
                  </m:oMathPara>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6868958" y="4599891"/>
                <a:ext cx="1525161" cy="1053494"/>
              </a:xfrm>
              <a:prstGeom prst="rect">
                <a:avLst/>
              </a:prstGeom>
              <a:blipFill rotWithShape="0">
                <a:blip r:embed="rId3"/>
                <a:stretch>
                  <a:fillRect/>
                </a:stretch>
              </a:blipFill>
            </p:spPr>
            <p:txBody>
              <a:bodyPr/>
              <a:lstStyle/>
              <a:p>
                <a:r>
                  <a:rPr lang="en-US">
                    <a:noFill/>
                  </a:rPr>
                  <a:t> </a:t>
                </a:r>
              </a:p>
            </p:txBody>
          </p:sp>
        </mc:Fallback>
      </mc:AlternateContent>
      <p:sp>
        <p:nvSpPr>
          <p:cNvPr id="12" name="Rectangle 11"/>
          <p:cNvSpPr/>
          <p:nvPr/>
        </p:nvSpPr>
        <p:spPr>
          <a:xfrm>
            <a:off x="8247393" y="4623224"/>
            <a:ext cx="1406154" cy="530594"/>
          </a:xfrm>
          <a:prstGeom prst="rect">
            <a:avLst/>
          </a:prstGeom>
        </p:spPr>
        <p:txBody>
          <a:bodyPr wrap="none">
            <a:spAutoFit/>
          </a:bodyPr>
          <a:lstStyle/>
          <a:p>
            <a:pPr>
              <a:lnSpc>
                <a:spcPct val="120000"/>
              </a:lnSpc>
              <a:spcBef>
                <a:spcPts val="600"/>
              </a:spcBef>
              <a:spcAft>
                <a:spcPts val="600"/>
              </a:spcAft>
            </a:pPr>
            <a:r>
              <a:rPr lang="vi-VN" sz="2600" dirty="0" smtClean="0">
                <a:latin typeface="Times New Roman" panose="02020603050405020304" pitchFamily="18" charset="0"/>
                <a:cs typeface="Times New Roman" panose="02020603050405020304" pitchFamily="18" charset="0"/>
              </a:rPr>
              <a:t>Hở mạch</a:t>
            </a:r>
            <a:endParaRPr lang="vi-VN" sz="2600" dirty="0">
              <a:latin typeface="Times New Roman" panose="02020603050405020304" pitchFamily="18" charset="0"/>
              <a:cs typeface="Times New Roman" panose="02020603050405020304" pitchFamily="18" charset="0"/>
            </a:endParaRPr>
          </a:p>
        </p:txBody>
      </p:sp>
      <p:sp>
        <p:nvSpPr>
          <p:cNvPr id="13" name="Rectangle 12"/>
          <p:cNvSpPr/>
          <p:nvPr/>
        </p:nvSpPr>
        <p:spPr>
          <a:xfrm>
            <a:off x="8247393" y="5051324"/>
            <a:ext cx="1710725" cy="530594"/>
          </a:xfrm>
          <a:prstGeom prst="rect">
            <a:avLst/>
          </a:prstGeom>
        </p:spPr>
        <p:txBody>
          <a:bodyPr wrap="none">
            <a:spAutoFit/>
          </a:bodyPr>
          <a:lstStyle/>
          <a:p>
            <a:pPr>
              <a:lnSpc>
                <a:spcPct val="120000"/>
              </a:lnSpc>
              <a:spcBef>
                <a:spcPts val="600"/>
              </a:spcBef>
              <a:spcAft>
                <a:spcPts val="600"/>
              </a:spcAft>
            </a:pPr>
            <a:r>
              <a:rPr lang="vi-VN" sz="2600" dirty="0" smtClean="0">
                <a:latin typeface="Times New Roman" panose="02020603050405020304" pitchFamily="18" charset="0"/>
                <a:cs typeface="Times New Roman" panose="02020603050405020304" pitchFamily="18" charset="0"/>
              </a:rPr>
              <a:t>Ngắn mạch</a:t>
            </a:r>
            <a:endParaRPr lang="vi-VN" sz="26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6996142" y="5691753"/>
            <a:ext cx="423833" cy="429561"/>
          </a:xfrm>
          <a:prstGeom prst="rect">
            <a:avLst/>
          </a:prstGeom>
        </p:spPr>
      </p:pic>
      <p:sp>
        <p:nvSpPr>
          <p:cNvPr id="15" name="Rectangle 14"/>
          <p:cNvSpPr/>
          <p:nvPr/>
        </p:nvSpPr>
        <p:spPr>
          <a:xfrm>
            <a:off x="7790193" y="5675562"/>
            <a:ext cx="1018227" cy="530594"/>
          </a:xfrm>
          <a:prstGeom prst="rect">
            <a:avLst/>
          </a:prstGeom>
        </p:spPr>
        <p:txBody>
          <a:bodyPr wrap="none">
            <a:spAutoFit/>
          </a:bodyPr>
          <a:lstStyle/>
          <a:p>
            <a:pPr>
              <a:lnSpc>
                <a:spcPct val="120000"/>
              </a:lnSpc>
              <a:spcBef>
                <a:spcPts val="600"/>
              </a:spcBef>
              <a:spcAft>
                <a:spcPts val="600"/>
              </a:spcAft>
            </a:pPr>
            <a:r>
              <a:rPr lang="vi-VN" sz="2600" dirty="0" smtClean="0">
                <a:latin typeface="Times New Roman" panose="02020603050405020304" pitchFamily="18" charset="0"/>
                <a:cs typeface="Times New Roman" panose="02020603050405020304" pitchFamily="18" charset="0"/>
              </a:rPr>
              <a:t>Ô nhớ</a:t>
            </a:r>
            <a:endParaRPr lang="vi-VN" sz="2600"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a:blip r:embed="rId5"/>
          <a:stretch>
            <a:fillRect/>
          </a:stretch>
        </p:blipFill>
        <p:spPr>
          <a:xfrm>
            <a:off x="3391395" y="1136695"/>
            <a:ext cx="8695829" cy="2698705"/>
          </a:xfrm>
          <a:prstGeom prst="rect">
            <a:avLst/>
          </a:prstGeom>
        </p:spPr>
      </p:pic>
    </p:spTree>
    <p:extLst>
      <p:ext uri="{BB962C8B-B14F-4D97-AF65-F5344CB8AC3E}">
        <p14:creationId xmlns:p14="http://schemas.microsoft.com/office/powerpoint/2010/main" val="30215972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925" y="1011649"/>
            <a:ext cx="3584575" cy="5532027"/>
          </a:xfrm>
          <a:ln>
            <a:noFill/>
          </a:ln>
        </p:spPr>
        <p:txBody>
          <a:bodyPr>
            <a:noAutofit/>
          </a:bodyPr>
          <a:lstStyle/>
          <a:p>
            <a:pPr marL="0" indent="0">
              <a:lnSpc>
                <a:spcPct val="120000"/>
              </a:lnSpc>
              <a:spcBef>
                <a:spcPts val="600"/>
              </a:spcBef>
              <a:spcAft>
                <a:spcPts val="600"/>
              </a:spcAft>
              <a:buNone/>
            </a:pPr>
            <a:r>
              <a:rPr lang="vi-VN" sz="2600" b="1" dirty="0" smtClean="0">
                <a:solidFill>
                  <a:srgbClr val="66FF33"/>
                </a:solidFill>
                <a:latin typeface="Times New Roman" panose="02020603050405020304" pitchFamily="18" charset="0"/>
                <a:cs typeface="Times New Roman" panose="02020603050405020304" pitchFamily="18" charset="0"/>
              </a:rPr>
              <a:t>3.5.3  Mạch mã hóa</a:t>
            </a:r>
          </a:p>
          <a:p>
            <a:pPr marL="344488" indent="-344488">
              <a:lnSpc>
                <a:spcPct val="120000"/>
              </a:lnSpc>
              <a:spcBef>
                <a:spcPts val="600"/>
              </a:spcBef>
              <a:spcAft>
                <a:spcPts val="600"/>
              </a:spcAft>
              <a:buFont typeface="Wingdings" panose="05000000000000000000" pitchFamily="2" charset="2"/>
              <a:buChar char="§"/>
            </a:pPr>
            <a:r>
              <a:rPr lang="vi-VN" sz="2600" b="1" i="1" dirty="0">
                <a:solidFill>
                  <a:srgbClr val="FFFF00"/>
                </a:solidFill>
                <a:latin typeface="Times New Roman" panose="02020603050405020304" pitchFamily="18" charset="0"/>
                <a:cs typeface="Times New Roman" panose="02020603050405020304" pitchFamily="18" charset="0"/>
              </a:rPr>
              <a:t>k</a:t>
            </a:r>
            <a:r>
              <a:rPr lang="vi-VN" sz="2600" b="1" dirty="0" smtClean="0">
                <a:solidFill>
                  <a:srgbClr val="FFFF00"/>
                </a:solidFill>
                <a:latin typeface="Times New Roman" panose="02020603050405020304" pitchFamily="18" charset="0"/>
                <a:cs typeface="Times New Roman" panose="02020603050405020304" pitchFamily="18" charset="0"/>
              </a:rPr>
              <a:t> nhịp đầu</a:t>
            </a:r>
            <a:r>
              <a:rPr lang="vi-VN" sz="2600" b="1" i="1" dirty="0" smtClean="0">
                <a:latin typeface="Times New Roman" panose="02020603050405020304" pitchFamily="18" charset="0"/>
                <a:cs typeface="Times New Roman" panose="02020603050405020304" pitchFamily="18" charset="0"/>
              </a:rPr>
              <a:t>: </a:t>
            </a:r>
            <a:r>
              <a:rPr lang="vi-VN" sz="2600" i="1" dirty="0" smtClean="0">
                <a:latin typeface="Times New Roman" panose="02020603050405020304" pitchFamily="18" charset="0"/>
                <a:cs typeface="Times New Roman" panose="02020603050405020304" pitchFamily="18" charset="0"/>
              </a:rPr>
              <a:t>Chia và tính phần dư</a:t>
            </a:r>
          </a:p>
          <a:p>
            <a:pPr marL="0" indent="0">
              <a:lnSpc>
                <a:spcPct val="120000"/>
              </a:lnSpc>
              <a:spcBef>
                <a:spcPts val="600"/>
              </a:spcBef>
              <a:spcAft>
                <a:spcPts val="600"/>
              </a:spcAft>
              <a:buNone/>
            </a:pPr>
            <a:r>
              <a:rPr lang="vi-VN" sz="2600" dirty="0" smtClean="0">
                <a:latin typeface="Times New Roman" panose="02020603050405020304" pitchFamily="18" charset="0"/>
                <a:cs typeface="Times New Roman" panose="02020603050405020304" pitchFamily="18" charset="0"/>
              </a:rPr>
              <a:t>Cổng AND </a:t>
            </a:r>
            <a:r>
              <a:rPr lang="vi-VN" sz="2600" i="1" dirty="0" smtClean="0">
                <a:latin typeface="Times New Roman" panose="02020603050405020304" pitchFamily="18" charset="0"/>
                <a:cs typeface="Times New Roman" panose="02020603050405020304" pitchFamily="18" charset="0"/>
              </a:rPr>
              <a:t>V</a:t>
            </a:r>
            <a:r>
              <a:rPr lang="vi-VN" sz="2600" dirty="0" smtClean="0">
                <a:latin typeface="Times New Roman" panose="02020603050405020304" pitchFamily="18" charset="0"/>
                <a:cs typeface="Times New Roman" panose="02020603050405020304" pitchFamily="18" charset="0"/>
              </a:rPr>
              <a:t>1 mở, </a:t>
            </a:r>
            <a:r>
              <a:rPr lang="vi-VN" sz="2600" i="1" dirty="0">
                <a:latin typeface="Times New Roman" panose="02020603050405020304" pitchFamily="18" charset="0"/>
                <a:cs typeface="Times New Roman" panose="02020603050405020304" pitchFamily="18" charset="0"/>
              </a:rPr>
              <a:t>V</a:t>
            </a:r>
            <a:r>
              <a:rPr lang="vi-VN" sz="2600" dirty="0" smtClean="0">
                <a:latin typeface="Times New Roman" panose="02020603050405020304" pitchFamily="18" charset="0"/>
                <a:cs typeface="Times New Roman" panose="02020603050405020304" pitchFamily="18" charset="0"/>
              </a:rPr>
              <a:t>2 đóng </a:t>
            </a: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 mạch hoạt động như bộ chia. Mục đích </a:t>
            </a:r>
            <a:endParaRPr lang="vi-VN" sz="26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68</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3.5 Mã hóa cho các </a:t>
            </a:r>
            <a:r>
              <a:rPr lang="en-US" sz="3600" dirty="0" err="1" smtClean="0">
                <a:solidFill>
                  <a:srgbClr val="FFFF00"/>
                </a:solidFill>
                <a:latin typeface="Times New Roman" panose="02020603050405020304" pitchFamily="18" charset="0"/>
                <a:cs typeface="Times New Roman" panose="02020603050405020304" pitchFamily="18" charset="0"/>
              </a:rPr>
              <a:t>mã</a:t>
            </a:r>
            <a:r>
              <a:rPr lang="en-US" sz="3600" dirty="0" smtClean="0">
                <a:solidFill>
                  <a:srgbClr val="FFFF00"/>
                </a:solidFill>
                <a:latin typeface="Times New Roman" panose="02020603050405020304" pitchFamily="18" charset="0"/>
                <a:cs typeface="Times New Roman" panose="02020603050405020304" pitchFamily="18" charset="0"/>
              </a:rPr>
              <a:t> cyclic</a:t>
            </a:r>
            <a:r>
              <a:rPr lang="vi-VN" sz="3600" dirty="0" smtClean="0">
                <a:solidFill>
                  <a:srgbClr val="FFFF00"/>
                </a:solidFill>
                <a:latin typeface="Times New Roman" panose="02020603050405020304" pitchFamily="18" charset="0"/>
                <a:cs typeface="Times New Roman" panose="02020603050405020304" pitchFamily="18" charset="0"/>
              </a:rPr>
              <a:t> hệ thống</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200025" y="4209247"/>
            <a:ext cx="11887200" cy="2334430"/>
          </a:xfrm>
          <a:prstGeom prst="rect">
            <a:avLst/>
          </a:prstGeom>
          <a:ln>
            <a:noFill/>
          </a:ln>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20000"/>
              </a:lnSpc>
              <a:spcBef>
                <a:spcPts val="600"/>
              </a:spcBef>
              <a:spcAft>
                <a:spcPts val="600"/>
              </a:spcAft>
              <a:buFont typeface="Arial" pitchFamily="34" charset="0"/>
              <a:buNone/>
            </a:pPr>
            <a:r>
              <a:rPr lang="vi-VN" sz="2600" dirty="0" smtClean="0">
                <a:latin typeface="Times New Roman" panose="02020603050405020304" pitchFamily="18" charset="0"/>
                <a:cs typeface="Times New Roman" panose="02020603050405020304" pitchFamily="18" charset="0"/>
              </a:rPr>
              <a:t>để tính “</a:t>
            </a:r>
            <a:r>
              <a:rPr lang="vi-VN" sz="2600" i="1" dirty="0" smtClean="0">
                <a:latin typeface="Times New Roman" panose="02020603050405020304" pitchFamily="18" charset="0"/>
                <a:cs typeface="Times New Roman" panose="02020603050405020304" pitchFamily="18" charset="0"/>
              </a:rPr>
              <a:t>phần dư</a:t>
            </a:r>
            <a:r>
              <a:rPr lang="vi-VN" sz="2600" dirty="0" smtClean="0">
                <a:latin typeface="Times New Roman" panose="02020603050405020304" pitchFamily="18" charset="0"/>
                <a:cs typeface="Times New Roman" panose="02020603050405020304" pitchFamily="18" charset="0"/>
              </a:rPr>
              <a:t>”. Khi kết thúc nhịp thứ </a:t>
            </a:r>
            <a:r>
              <a:rPr lang="vi-VN" sz="2600" i="1" dirty="0" smtClean="0">
                <a:latin typeface="Times New Roman" panose="02020603050405020304" pitchFamily="18" charset="0"/>
                <a:cs typeface="Times New Roman" panose="02020603050405020304" pitchFamily="18" charset="0"/>
              </a:rPr>
              <a:t>k</a:t>
            </a:r>
            <a:r>
              <a:rPr lang="vi-VN" sz="2600" dirty="0" smtClean="0">
                <a:latin typeface="Times New Roman" panose="02020603050405020304" pitchFamily="18" charset="0"/>
                <a:cs typeface="Times New Roman" panose="02020603050405020304" pitchFamily="18" charset="0"/>
              </a:rPr>
              <a:t>, các ô nhớ đã đầy. Trong quá trình này, các bit thông tin                   được đưa ra cổng OR.</a:t>
            </a:r>
          </a:p>
          <a:p>
            <a:pPr marL="342900" indent="-342900">
              <a:lnSpc>
                <a:spcPct val="120000"/>
              </a:lnSpc>
              <a:spcBef>
                <a:spcPts val="600"/>
              </a:spcBef>
              <a:spcAft>
                <a:spcPts val="600"/>
              </a:spcAft>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 </a:t>
            </a:r>
            <a:r>
              <a:rPr lang="vi-VN" sz="2600" b="1" i="1" dirty="0">
                <a:solidFill>
                  <a:srgbClr val="FFFF00"/>
                </a:solidFill>
                <a:latin typeface="Times New Roman" panose="02020603050405020304" pitchFamily="18" charset="0"/>
                <a:cs typeface="Times New Roman" panose="02020603050405020304" pitchFamily="18" charset="0"/>
              </a:rPr>
              <a:t>r</a:t>
            </a:r>
            <a:r>
              <a:rPr lang="vi-VN" sz="2600" b="1" dirty="0">
                <a:solidFill>
                  <a:srgbClr val="FFFF00"/>
                </a:solidFill>
                <a:latin typeface="Times New Roman" panose="02020603050405020304" pitchFamily="18" charset="0"/>
                <a:cs typeface="Times New Roman" panose="02020603050405020304" pitchFamily="18" charset="0"/>
              </a:rPr>
              <a:t> nhịp sau</a:t>
            </a:r>
            <a:r>
              <a:rPr lang="vi-VN" sz="2600" b="1" dirty="0">
                <a:latin typeface="Times New Roman" panose="02020603050405020304" pitchFamily="18" charset="0"/>
                <a:cs typeface="Times New Roman" panose="02020603050405020304" pitchFamily="18" charset="0"/>
              </a:rPr>
              <a:t>: </a:t>
            </a:r>
            <a:r>
              <a:rPr lang="vi-VN" sz="2600" i="1" dirty="0">
                <a:latin typeface="Times New Roman" panose="02020603050405020304" pitchFamily="18" charset="0"/>
                <a:cs typeface="Times New Roman" panose="02020603050405020304" pitchFamily="18" charset="0"/>
              </a:rPr>
              <a:t>đưa ra các bit kiểm tra (phần dư) tới ngõ </a:t>
            </a:r>
            <a:r>
              <a:rPr lang="vi-VN" sz="2600" i="1" dirty="0" smtClean="0">
                <a:latin typeface="Times New Roman" panose="02020603050405020304" pitchFamily="18" charset="0"/>
                <a:cs typeface="Times New Roman" panose="02020603050405020304" pitchFamily="18" charset="0"/>
              </a:rPr>
              <a:t>ra</a:t>
            </a:r>
            <a:r>
              <a:rPr lang="vi-VN" sz="2600" dirty="0" smtClean="0">
                <a:latin typeface="Times New Roman" panose="02020603050405020304" pitchFamily="18" charset="0"/>
                <a:cs typeface="Times New Roman" panose="02020603050405020304" pitchFamily="18" charset="0"/>
              </a:rPr>
              <a:t>: Cổng AND V1 đóng </a:t>
            </a: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 thiết bị hoạt động như thanh ghi dịch nối tiếp. Cổng AND V2 mở, các bit kiểm tra được đưa ra từ bậc cao tới thấp cho tới lúc kết thúc (nhịp thứ </a:t>
            </a:r>
            <a:r>
              <a:rPr lang="vi-VN" sz="2600" i="1" dirty="0" smtClean="0">
                <a:latin typeface="Times New Roman" panose="02020603050405020304" pitchFamily="18" charset="0"/>
                <a:cs typeface="Times New Roman" panose="02020603050405020304" pitchFamily="18" charset="0"/>
                <a:sym typeface="Wingdings" panose="05000000000000000000" pitchFamily="2" charset="2"/>
              </a:rPr>
              <a:t>n</a:t>
            </a: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a:t>
            </a:r>
            <a:endParaRPr lang="vi-VN" sz="2600" dirty="0" smtClean="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1841344" y="4669512"/>
            <a:ext cx="1730531" cy="726000"/>
          </a:xfrm>
          <a:prstGeom prst="rect">
            <a:avLst/>
          </a:prstGeom>
        </p:spPr>
      </p:pic>
      <p:pic>
        <p:nvPicPr>
          <p:cNvPr id="20" name="Picture 19"/>
          <p:cNvPicPr>
            <a:picLocks noChangeAspect="1"/>
          </p:cNvPicPr>
          <p:nvPr/>
        </p:nvPicPr>
        <p:blipFill>
          <a:blip r:embed="rId3"/>
          <a:stretch>
            <a:fillRect/>
          </a:stretch>
        </p:blipFill>
        <p:spPr>
          <a:xfrm>
            <a:off x="3718773" y="1136695"/>
            <a:ext cx="8368451" cy="2597105"/>
          </a:xfrm>
          <a:prstGeom prst="rect">
            <a:avLst/>
          </a:prstGeom>
        </p:spPr>
      </p:pic>
    </p:spTree>
    <p:extLst>
      <p:ext uri="{BB962C8B-B14F-4D97-AF65-F5344CB8AC3E}">
        <p14:creationId xmlns:p14="http://schemas.microsoft.com/office/powerpoint/2010/main" val="17193503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0025" y="1011649"/>
                <a:ext cx="11744325" cy="5532027"/>
              </a:xfrm>
              <a:ln>
                <a:noFill/>
              </a:ln>
            </p:spPr>
            <p:txBody>
              <a:bodyPr>
                <a:noAutofit/>
              </a:bodyPr>
              <a:lstStyle/>
              <a:p>
                <a:pPr marL="0" indent="0">
                  <a:lnSpc>
                    <a:spcPct val="120000"/>
                  </a:lnSpc>
                  <a:spcBef>
                    <a:spcPts val="600"/>
                  </a:spcBef>
                  <a:spcAft>
                    <a:spcPts val="600"/>
                  </a:spcAft>
                  <a:buNone/>
                </a:pPr>
                <a:r>
                  <a:rPr lang="vi-VN" sz="2600" b="1" dirty="0" smtClean="0">
                    <a:solidFill>
                      <a:srgbClr val="66FF33"/>
                    </a:solidFill>
                    <a:latin typeface="Times New Roman" panose="02020603050405020304" pitchFamily="18" charset="0"/>
                    <a:cs typeface="Times New Roman" panose="02020603050405020304" pitchFamily="18" charset="0"/>
                  </a:rPr>
                  <a:t>3.5.3  Mạch mã hóa</a:t>
                </a:r>
              </a:p>
              <a:p>
                <a:pPr marL="0" indent="0">
                  <a:lnSpc>
                    <a:spcPct val="120000"/>
                  </a:lnSpc>
                  <a:spcBef>
                    <a:spcPts val="600"/>
                  </a:spcBef>
                  <a:spcAft>
                    <a:spcPts val="600"/>
                  </a:spcAft>
                  <a:buNone/>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Ví dụ: Thiết bị mã hóa cho mã cyclic (7,4) có đa thức sinh </a:t>
                </a:r>
                <a14:m>
                  <m:oMath xmlns:m="http://schemas.openxmlformats.org/officeDocument/2006/math">
                    <m:r>
                      <a:rPr lang="vi-VN" sz="2600" i="1" dirty="0">
                        <a:solidFill>
                          <a:srgbClr val="66FF33"/>
                        </a:solidFill>
                        <a:latin typeface="Cambria Math" panose="02040503050406030204" pitchFamily="18" charset="0"/>
                        <a:sym typeface="Wingdings" panose="05000000000000000000" pitchFamily="2" charset="2"/>
                      </a:rPr>
                      <m:t>𝑔</m:t>
                    </m:r>
                    <m:d>
                      <m:dPr>
                        <m:ctrlPr>
                          <a:rPr lang="vi-VN" sz="2600" i="1" dirty="0">
                            <a:solidFill>
                              <a:srgbClr val="66FF33"/>
                            </a:solidFill>
                            <a:latin typeface="Cambria Math" panose="02040503050406030204" pitchFamily="18" charset="0"/>
                            <a:sym typeface="Wingdings" panose="05000000000000000000" pitchFamily="2" charset="2"/>
                          </a:rPr>
                        </m:ctrlPr>
                      </m:dPr>
                      <m:e>
                        <m:r>
                          <a:rPr lang="vi-VN" sz="2600" i="1" dirty="0">
                            <a:solidFill>
                              <a:srgbClr val="66FF33"/>
                            </a:solidFill>
                            <a:latin typeface="Cambria Math" panose="02040503050406030204" pitchFamily="18" charset="0"/>
                            <a:sym typeface="Wingdings" panose="05000000000000000000" pitchFamily="2" charset="2"/>
                          </a:rPr>
                          <m:t>𝑥</m:t>
                        </m:r>
                      </m:e>
                    </m:d>
                    <m:r>
                      <a:rPr lang="vi-VN" sz="2600" i="1" dirty="0">
                        <a:solidFill>
                          <a:srgbClr val="66FF33"/>
                        </a:solidFill>
                        <a:latin typeface="Cambria Math" panose="02040503050406030204" pitchFamily="18" charset="0"/>
                        <a:sym typeface="Wingdings" panose="05000000000000000000" pitchFamily="2" charset="2"/>
                      </a:rPr>
                      <m:t>= </m:t>
                    </m:r>
                    <m:r>
                      <a:rPr lang="vi-VN" sz="2600" i="1" dirty="0" smtClean="0">
                        <a:solidFill>
                          <a:srgbClr val="66FF33"/>
                        </a:solidFill>
                        <a:latin typeface="Cambria Math" panose="02040503050406030204" pitchFamily="18" charset="0"/>
                        <a:sym typeface="Wingdings" panose="05000000000000000000" pitchFamily="2" charset="2"/>
                      </a:rPr>
                      <m:t>1</m:t>
                    </m:r>
                    <m:r>
                      <a:rPr lang="en-US" sz="2600">
                        <a:solidFill>
                          <a:srgbClr val="66FF33"/>
                        </a:solidFill>
                        <a:latin typeface="Cambria Math" panose="02040503050406030204" pitchFamily="18" charset="0"/>
                      </a:rPr>
                      <m:t>+</m:t>
                    </m:r>
                    <m:r>
                      <a:rPr lang="en-US" sz="2600" i="1">
                        <a:solidFill>
                          <a:srgbClr val="66FF33"/>
                        </a:solidFill>
                        <a:latin typeface="Cambria Math" panose="02040503050406030204" pitchFamily="18" charset="0"/>
                      </a:rPr>
                      <m:t>𝑥</m:t>
                    </m:r>
                    <m:r>
                      <a:rPr lang="en-US" sz="2600">
                        <a:solidFill>
                          <a:srgbClr val="66FF33"/>
                        </a:solidFill>
                        <a:latin typeface="Cambria Math" panose="02040503050406030204" pitchFamily="18" charset="0"/>
                      </a:rPr>
                      <m:t>+</m:t>
                    </m:r>
                    <m:sSup>
                      <m:sSupPr>
                        <m:ctrlPr>
                          <a:rPr lang="en-US" sz="2600" i="1">
                            <a:solidFill>
                              <a:srgbClr val="66FF33"/>
                            </a:solidFill>
                            <a:latin typeface="Cambria Math" panose="02040503050406030204" pitchFamily="18" charset="0"/>
                          </a:rPr>
                        </m:ctrlPr>
                      </m:sSupPr>
                      <m:e>
                        <m:r>
                          <a:rPr lang="en-US" sz="2600" i="1">
                            <a:solidFill>
                              <a:srgbClr val="66FF33"/>
                            </a:solidFill>
                            <a:latin typeface="Cambria Math" panose="02040503050406030204" pitchFamily="18" charset="0"/>
                          </a:rPr>
                          <m:t>𝑥</m:t>
                        </m:r>
                      </m:e>
                      <m:sup>
                        <m:r>
                          <a:rPr lang="vi-VN" sz="2600" i="1">
                            <a:solidFill>
                              <a:srgbClr val="66FF33"/>
                            </a:solidFill>
                            <a:latin typeface="Cambria Math" panose="02040503050406030204" pitchFamily="18" charset="0"/>
                          </a:rPr>
                          <m:t>3</m:t>
                        </m:r>
                      </m:sup>
                    </m:sSup>
                  </m:oMath>
                </a14:m>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 Thông tin cần mã hóa </a:t>
                </a:r>
                <a:r>
                  <a:rPr lang="vi-VN" sz="2600" i="1" dirty="0" smtClean="0">
                    <a:solidFill>
                      <a:srgbClr val="66FF33"/>
                    </a:solidFill>
                    <a:latin typeface="Times New Roman" panose="02020603050405020304" pitchFamily="18" charset="0"/>
                    <a:cs typeface="Times New Roman" panose="02020603050405020304" pitchFamily="18" charset="0"/>
                    <a:sym typeface="Wingdings" panose="05000000000000000000" pitchFamily="2" charset="2"/>
                  </a:rPr>
                  <a:t>a</a:t>
                </a:r>
                <a14:m>
                  <m:oMath xmlns:m="http://schemas.openxmlformats.org/officeDocument/2006/math">
                    <m:d>
                      <m:dPr>
                        <m:ctrlPr>
                          <a:rPr lang="vi-VN" sz="2600" i="1" dirty="0">
                            <a:solidFill>
                              <a:srgbClr val="66FF33"/>
                            </a:solidFill>
                            <a:latin typeface="Cambria Math" panose="02040503050406030204" pitchFamily="18" charset="0"/>
                            <a:sym typeface="Wingdings" panose="05000000000000000000" pitchFamily="2" charset="2"/>
                          </a:rPr>
                        </m:ctrlPr>
                      </m:dPr>
                      <m:e>
                        <m:r>
                          <a:rPr lang="vi-VN" sz="2600" i="1" dirty="0">
                            <a:solidFill>
                              <a:srgbClr val="66FF33"/>
                            </a:solidFill>
                            <a:latin typeface="Cambria Math" panose="02040503050406030204" pitchFamily="18" charset="0"/>
                            <a:sym typeface="Wingdings" panose="05000000000000000000" pitchFamily="2" charset="2"/>
                          </a:rPr>
                          <m:t>𝑥</m:t>
                        </m:r>
                      </m:e>
                    </m:d>
                    <m:r>
                      <a:rPr lang="vi-VN" sz="2600" i="1" dirty="0">
                        <a:solidFill>
                          <a:srgbClr val="66FF33"/>
                        </a:solidFill>
                        <a:latin typeface="Cambria Math" panose="02040503050406030204" pitchFamily="18" charset="0"/>
                        <a:sym typeface="Wingdings" panose="05000000000000000000" pitchFamily="2" charset="2"/>
                      </a:rPr>
                      <m:t>= </m:t>
                    </m:r>
                    <m:sSup>
                      <m:sSupPr>
                        <m:ctrlPr>
                          <a:rPr lang="en-US" sz="2600" i="1">
                            <a:solidFill>
                              <a:srgbClr val="66FF33"/>
                            </a:solidFill>
                            <a:latin typeface="Cambria Math" panose="02040503050406030204" pitchFamily="18" charset="0"/>
                          </a:rPr>
                        </m:ctrlPr>
                      </m:sSupPr>
                      <m:e>
                        <m:r>
                          <a:rPr lang="en-US" sz="2600" i="1">
                            <a:solidFill>
                              <a:srgbClr val="66FF33"/>
                            </a:solidFill>
                            <a:latin typeface="Cambria Math" panose="02040503050406030204" pitchFamily="18" charset="0"/>
                          </a:rPr>
                          <m:t>𝑥</m:t>
                        </m:r>
                      </m:e>
                      <m:sup>
                        <m:r>
                          <a:rPr lang="vi-VN" sz="2600" i="1">
                            <a:solidFill>
                              <a:srgbClr val="66FF33"/>
                            </a:solidFill>
                            <a:latin typeface="Cambria Math" panose="02040503050406030204" pitchFamily="18" charset="0"/>
                          </a:rPr>
                          <m:t>3</m:t>
                        </m:r>
                      </m:sup>
                    </m:sSup>
                    <m:r>
                      <a:rPr lang="en-US" sz="2600">
                        <a:solidFill>
                          <a:srgbClr val="66FF33"/>
                        </a:solidFill>
                        <a:latin typeface="Cambria Math" panose="02040503050406030204" pitchFamily="18" charset="0"/>
                      </a:rPr>
                      <m:t>+</m:t>
                    </m:r>
                    <m:r>
                      <a:rPr lang="en-US" sz="2600" i="1">
                        <a:solidFill>
                          <a:srgbClr val="66FF33"/>
                        </a:solidFill>
                        <a:latin typeface="Cambria Math" panose="02040503050406030204" pitchFamily="18" charset="0"/>
                      </a:rPr>
                      <m:t>𝑥</m:t>
                    </m:r>
                  </m:oMath>
                </a14:m>
                <a:r>
                  <a:rPr lang="vi-VN" sz="2600" dirty="0" smtClean="0">
                    <a:latin typeface="Times New Roman" panose="02020603050405020304" pitchFamily="18" charset="0"/>
                    <a:cs typeface="Times New Roman" panose="02020603050405020304" pitchFamily="18" charset="0"/>
                  </a:rPr>
                  <a:t>.</a:t>
                </a:r>
              </a:p>
              <a:p>
                <a:pPr marL="0" indent="0">
                  <a:lnSpc>
                    <a:spcPct val="120000"/>
                  </a:lnSpc>
                  <a:spcBef>
                    <a:spcPts val="600"/>
                  </a:spcBef>
                  <a:spcAft>
                    <a:spcPts val="600"/>
                  </a:spcAft>
                  <a:buNone/>
                </a:pPr>
                <a:r>
                  <a:rPr lang="vi-VN" sz="2600" dirty="0" smtClean="0">
                    <a:latin typeface="Times New Roman" panose="02020603050405020304" pitchFamily="18" charset="0"/>
                    <a:cs typeface="Times New Roman" panose="02020603050405020304" pitchFamily="18" charset="0"/>
                  </a:rPr>
                  <a:t>Đáp án:</a:t>
                </a:r>
              </a:p>
              <a:p>
                <a:pPr marL="457200" indent="-457200">
                  <a:lnSpc>
                    <a:spcPct val="120000"/>
                  </a:lnSpc>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Tìm phần dư: </a:t>
                </a:r>
                <a14:m>
                  <m:oMath xmlns:m="http://schemas.openxmlformats.org/officeDocument/2006/math">
                    <m:r>
                      <a:rPr lang="vi-VN" sz="2600" i="1" dirty="0" smtClean="0">
                        <a:solidFill>
                          <a:srgbClr val="66FF33"/>
                        </a:solidFill>
                        <a:latin typeface="Cambria Math" panose="02040503050406030204" pitchFamily="18" charset="0"/>
                        <a:sym typeface="Wingdings" panose="05000000000000000000" pitchFamily="2" charset="2"/>
                      </a:rPr>
                      <m:t>𝑟</m:t>
                    </m:r>
                    <m:d>
                      <m:dPr>
                        <m:ctrlPr>
                          <a:rPr lang="vi-VN" sz="2600" i="1" dirty="0">
                            <a:solidFill>
                              <a:srgbClr val="66FF33"/>
                            </a:solidFill>
                            <a:latin typeface="Cambria Math" panose="02040503050406030204" pitchFamily="18" charset="0"/>
                            <a:sym typeface="Wingdings" panose="05000000000000000000" pitchFamily="2" charset="2"/>
                          </a:rPr>
                        </m:ctrlPr>
                      </m:dPr>
                      <m:e>
                        <m:r>
                          <a:rPr lang="vi-VN" sz="2600" i="1" dirty="0">
                            <a:solidFill>
                              <a:srgbClr val="66FF33"/>
                            </a:solidFill>
                            <a:latin typeface="Cambria Math" panose="02040503050406030204" pitchFamily="18" charset="0"/>
                            <a:sym typeface="Wingdings" panose="05000000000000000000" pitchFamily="2" charset="2"/>
                          </a:rPr>
                          <m:t>𝑥</m:t>
                        </m:r>
                      </m:e>
                    </m:d>
                    <m:r>
                      <a:rPr lang="vi-VN" sz="2600" i="1" dirty="0">
                        <a:solidFill>
                          <a:srgbClr val="66FF33"/>
                        </a:solidFill>
                        <a:latin typeface="Cambria Math" panose="02040503050406030204" pitchFamily="18" charset="0"/>
                        <a:sym typeface="Wingdings" panose="05000000000000000000" pitchFamily="2" charset="2"/>
                      </a:rPr>
                      <m:t>= </m:t>
                    </m:r>
                    <m:r>
                      <a:rPr lang="en-US" sz="2600" i="1">
                        <a:solidFill>
                          <a:srgbClr val="66FF33"/>
                        </a:solidFill>
                        <a:latin typeface="Cambria Math" panose="02040503050406030204" pitchFamily="18" charset="0"/>
                      </a:rPr>
                      <m:t>𝑥</m:t>
                    </m:r>
                    <m:r>
                      <a:rPr lang="vi-VN" sz="2600" b="0" i="1" smtClean="0">
                        <a:solidFill>
                          <a:srgbClr val="66FF33"/>
                        </a:solidFill>
                        <a:latin typeface="Cambria Math" panose="02040503050406030204" pitchFamily="18" charset="0"/>
                      </a:rPr>
                      <m:t>+</m:t>
                    </m:r>
                    <m:r>
                      <a:rPr lang="vi-VN" sz="2600" i="1">
                        <a:solidFill>
                          <a:srgbClr val="66FF33"/>
                        </a:solidFill>
                        <a:latin typeface="Cambria Math" panose="02040503050406030204" pitchFamily="18" charset="0"/>
                      </a:rPr>
                      <m:t>1</m:t>
                    </m:r>
                  </m:oMath>
                </a14:m>
                <a:r>
                  <a:rPr lang="vi-VN" sz="2600" dirty="0" smtClean="0">
                    <a:latin typeface="Times New Roman" panose="02020603050405020304" pitchFamily="18" charset="0"/>
                    <a:cs typeface="Times New Roman" panose="02020603050405020304" pitchFamily="18" charset="0"/>
                  </a:rPr>
                  <a:t>.</a:t>
                </a:r>
              </a:p>
              <a:p>
                <a:pPr marL="457200" indent="-457200">
                  <a:lnSpc>
                    <a:spcPct val="120000"/>
                  </a:lnSpc>
                  <a:spcBef>
                    <a:spcPts val="600"/>
                  </a:spcBef>
                  <a:spcAft>
                    <a:spcPts val="6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Thiết lập từ mã: </a:t>
                </a:r>
                <a14:m>
                  <m:oMath xmlns:m="http://schemas.openxmlformats.org/officeDocument/2006/math">
                    <m:r>
                      <a:rPr lang="vi-VN" sz="2400" i="1" dirty="0">
                        <a:solidFill>
                          <a:srgbClr val="66FF33"/>
                        </a:solidFill>
                        <a:latin typeface="Cambria Math" panose="02040503050406030204" pitchFamily="18" charset="0"/>
                        <a:sym typeface="Wingdings" panose="05000000000000000000" pitchFamily="2" charset="2"/>
                      </a:rPr>
                      <m:t>𝑓</m:t>
                    </m:r>
                    <m:d>
                      <m:dPr>
                        <m:ctrlPr>
                          <a:rPr lang="vi-VN" sz="2400" i="1" dirty="0">
                            <a:solidFill>
                              <a:srgbClr val="66FF33"/>
                            </a:solidFill>
                            <a:latin typeface="Cambria Math" panose="02040503050406030204" pitchFamily="18" charset="0"/>
                            <a:sym typeface="Wingdings" panose="05000000000000000000" pitchFamily="2" charset="2"/>
                          </a:rPr>
                        </m:ctrlPr>
                      </m:dPr>
                      <m:e>
                        <m:r>
                          <a:rPr lang="vi-VN" sz="2400" i="1" dirty="0">
                            <a:solidFill>
                              <a:srgbClr val="66FF33"/>
                            </a:solidFill>
                            <a:latin typeface="Cambria Math" panose="02040503050406030204" pitchFamily="18" charset="0"/>
                            <a:sym typeface="Wingdings" panose="05000000000000000000" pitchFamily="2" charset="2"/>
                          </a:rPr>
                          <m:t>𝑥</m:t>
                        </m:r>
                      </m:e>
                    </m:d>
                    <m:r>
                      <a:rPr lang="vi-VN" sz="2400" b="0" i="1" dirty="0" smtClean="0">
                        <a:solidFill>
                          <a:srgbClr val="66FF33"/>
                        </a:solidFill>
                        <a:latin typeface="Cambria Math" panose="02040503050406030204" pitchFamily="18" charset="0"/>
                        <a:sym typeface="Wingdings" panose="05000000000000000000" pitchFamily="2" charset="2"/>
                      </a:rPr>
                      <m:t>=</m:t>
                    </m:r>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𝑎</m:t>
                        </m:r>
                      </m:e>
                      <m:sub>
                        <m:r>
                          <a:rPr lang="en-US" sz="2400" i="1">
                            <a:solidFill>
                              <a:srgbClr val="66FF33"/>
                            </a:solidFill>
                            <a:latin typeface="Cambria Math" panose="02040503050406030204" pitchFamily="18" charset="0"/>
                          </a:rPr>
                          <m:t>𝑖</m:t>
                        </m:r>
                      </m:sub>
                    </m:sSub>
                    <m:r>
                      <a:rPr lang="vi-VN" sz="2400">
                        <a:solidFill>
                          <a:srgbClr val="66FF33"/>
                        </a:solidFill>
                        <a:latin typeface="Cambria Math" panose="02040503050406030204" pitchFamily="18" charset="0"/>
                      </a:rPr>
                      <m:t>(</m:t>
                    </m:r>
                    <m:r>
                      <m:rPr>
                        <m:sty m:val="p"/>
                      </m:rPr>
                      <a:rPr lang="vi-VN" sz="2400">
                        <a:solidFill>
                          <a:srgbClr val="66FF33"/>
                        </a:solidFill>
                        <a:latin typeface="Cambria Math" panose="02040503050406030204" pitchFamily="18" charset="0"/>
                      </a:rPr>
                      <m:t>x</m:t>
                    </m:r>
                    <m:r>
                      <a:rPr lang="vi-VN" sz="2400">
                        <a:solidFill>
                          <a:srgbClr val="66FF33"/>
                        </a:solidFill>
                        <a:latin typeface="Cambria Math" panose="02040503050406030204" pitchFamily="18" charset="0"/>
                      </a:rPr>
                      <m:t>)</m:t>
                    </m:r>
                  </m:oMath>
                </a14:m>
                <a:r>
                  <a:rPr lang="vi-VN" sz="2400" dirty="0">
                    <a:solidFill>
                      <a:srgbClr val="66FF33"/>
                    </a:solidFill>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400" b="1" i="1">
                            <a:solidFill>
                              <a:srgbClr val="FFFF00"/>
                            </a:solidFill>
                            <a:latin typeface="Cambria Math" panose="02040503050406030204" pitchFamily="18" charset="0"/>
                          </a:rPr>
                        </m:ctrlPr>
                      </m:sSupPr>
                      <m:e>
                        <m:r>
                          <a:rPr lang="en-US" sz="2400" b="1" i="1">
                            <a:solidFill>
                              <a:srgbClr val="FFFF00"/>
                            </a:solidFill>
                            <a:latin typeface="Cambria Math" panose="02040503050406030204" pitchFamily="18" charset="0"/>
                          </a:rPr>
                          <m:t>𝒙</m:t>
                        </m:r>
                      </m:e>
                      <m:sup>
                        <m:r>
                          <a:rPr lang="en-US" sz="2400" b="1" i="1">
                            <a:solidFill>
                              <a:srgbClr val="FFFF00"/>
                            </a:solidFill>
                            <a:latin typeface="Cambria Math" panose="02040503050406030204" pitchFamily="18" charset="0"/>
                          </a:rPr>
                          <m:t>𝒏</m:t>
                        </m:r>
                        <m:r>
                          <a:rPr lang="en-US" sz="2400" b="1">
                            <a:solidFill>
                              <a:srgbClr val="FFFF00"/>
                            </a:solidFill>
                            <a:latin typeface="Cambria Math" panose="02040503050406030204" pitchFamily="18" charset="0"/>
                          </a:rPr>
                          <m:t>−</m:t>
                        </m:r>
                        <m:r>
                          <a:rPr lang="en-US" sz="2400" b="1" i="1">
                            <a:solidFill>
                              <a:srgbClr val="FFFF00"/>
                            </a:solidFill>
                            <a:latin typeface="Cambria Math" panose="02040503050406030204" pitchFamily="18" charset="0"/>
                          </a:rPr>
                          <m:t>𝒌</m:t>
                        </m:r>
                      </m:sup>
                    </m:sSup>
                  </m:oMath>
                </a14:m>
                <a:r>
                  <a:rPr lang="vi-VN" sz="2600" dirty="0" smtClean="0">
                    <a:latin typeface="Times New Roman" panose="02020603050405020304" pitchFamily="18" charset="0"/>
                    <a:cs typeface="Times New Roman" panose="02020603050405020304" pitchFamily="18" charset="0"/>
                  </a:rPr>
                  <a:t> +  </a:t>
                </a:r>
                <a14:m>
                  <m:oMath xmlns:m="http://schemas.openxmlformats.org/officeDocument/2006/math">
                    <m:r>
                      <a:rPr lang="vi-VN" sz="2600" i="1" dirty="0">
                        <a:solidFill>
                          <a:srgbClr val="66FF33"/>
                        </a:solidFill>
                        <a:latin typeface="Cambria Math" panose="02040503050406030204" pitchFamily="18" charset="0"/>
                        <a:sym typeface="Wingdings" panose="05000000000000000000" pitchFamily="2" charset="2"/>
                      </a:rPr>
                      <m:t>𝑟</m:t>
                    </m:r>
                    <m:d>
                      <m:dPr>
                        <m:ctrlPr>
                          <a:rPr lang="vi-VN" sz="2600" i="1" dirty="0">
                            <a:solidFill>
                              <a:srgbClr val="66FF33"/>
                            </a:solidFill>
                            <a:latin typeface="Cambria Math" panose="02040503050406030204" pitchFamily="18" charset="0"/>
                            <a:sym typeface="Wingdings" panose="05000000000000000000" pitchFamily="2" charset="2"/>
                          </a:rPr>
                        </m:ctrlPr>
                      </m:dPr>
                      <m:e>
                        <m:r>
                          <a:rPr lang="vi-VN" sz="2600" i="1" dirty="0">
                            <a:solidFill>
                              <a:srgbClr val="66FF33"/>
                            </a:solidFill>
                            <a:latin typeface="Cambria Math" panose="02040503050406030204" pitchFamily="18" charset="0"/>
                            <a:sym typeface="Wingdings" panose="05000000000000000000" pitchFamily="2" charset="2"/>
                          </a:rPr>
                          <m:t>𝑥</m:t>
                        </m:r>
                      </m:e>
                    </m:d>
                  </m:oMath>
                </a14:m>
                <a:endParaRPr lang="vi-VN" sz="2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0025" y="1011649"/>
                <a:ext cx="11744325" cy="5532027"/>
              </a:xfrm>
              <a:blipFill rotWithShape="0">
                <a:blip r:embed="rId2"/>
                <a:stretch>
                  <a:fillRect l="-935" t="-221"/>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69</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dirty="0" smtClean="0">
                <a:solidFill>
                  <a:srgbClr val="FFFF00"/>
                </a:solidFill>
                <a:latin typeface="Times New Roman" panose="02020603050405020304" pitchFamily="18" charset="0"/>
                <a:cs typeface="Times New Roman" panose="02020603050405020304" pitchFamily="18" charset="0"/>
              </a:rPr>
              <a:t>3.5 Mã hóa cho các </a:t>
            </a:r>
            <a:r>
              <a:rPr lang="en-US" sz="3600" dirty="0" err="1" smtClean="0">
                <a:solidFill>
                  <a:srgbClr val="FFFF00"/>
                </a:solidFill>
                <a:latin typeface="Times New Roman" panose="02020603050405020304" pitchFamily="18" charset="0"/>
                <a:cs typeface="Times New Roman" panose="02020603050405020304" pitchFamily="18" charset="0"/>
              </a:rPr>
              <a:t>mã</a:t>
            </a:r>
            <a:r>
              <a:rPr lang="en-US" sz="3600" dirty="0" smtClean="0">
                <a:solidFill>
                  <a:srgbClr val="FFFF00"/>
                </a:solidFill>
                <a:latin typeface="Times New Roman" panose="02020603050405020304" pitchFamily="18" charset="0"/>
                <a:cs typeface="Times New Roman" panose="02020603050405020304" pitchFamily="18" charset="0"/>
              </a:rPr>
              <a:t> cyclic</a:t>
            </a:r>
            <a:r>
              <a:rPr lang="vi-VN" sz="3600" dirty="0" smtClean="0">
                <a:solidFill>
                  <a:srgbClr val="FFFF00"/>
                </a:solidFill>
                <a:latin typeface="Times New Roman" panose="02020603050405020304" pitchFamily="18" charset="0"/>
                <a:cs typeface="Times New Roman" panose="02020603050405020304" pitchFamily="18" charset="0"/>
              </a:rPr>
              <a:t> hệ thống</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098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0801350" cy="863600"/>
          </a:xfrm>
        </p:spPr>
        <p:txBody>
          <a:bodyPr/>
          <a:lstStyle/>
          <a:p>
            <a:r>
              <a:rPr lang="vi-VN" dirty="0" smtClean="0">
                <a:solidFill>
                  <a:srgbClr val="FFFF00"/>
                </a:solidFill>
              </a:rPr>
              <a:t>3.1	Các định nghĩa và khái niệm cơ bản</a:t>
            </a:r>
          </a:p>
        </p:txBody>
      </p:sp>
      <p:sp>
        <p:nvSpPr>
          <p:cNvPr id="3" name="Content Placeholder 2"/>
          <p:cNvSpPr>
            <a:spLocks noGrp="1"/>
          </p:cNvSpPr>
          <p:nvPr>
            <p:ph idx="1"/>
          </p:nvPr>
        </p:nvSpPr>
        <p:spPr>
          <a:xfrm>
            <a:off x="276225" y="1219200"/>
            <a:ext cx="11658599" cy="5324475"/>
          </a:xfrm>
        </p:spPr>
        <p:txBody>
          <a:bodyPr>
            <a:noAutofit/>
          </a:bodyPr>
          <a:lstStyle/>
          <a:p>
            <a:pPr marL="914400" lvl="1" indent="-457200">
              <a:spcBef>
                <a:spcPts val="600"/>
              </a:spcBef>
              <a:spcAft>
                <a:spcPts val="6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Mã đều: là mã có chiều dài của các từ mã là bằng nhau</a:t>
            </a:r>
            <a:endParaRPr lang="vi-VN" sz="2800" dirty="0">
              <a:latin typeface="Times New Roman" panose="02020603050405020304" pitchFamily="18" charset="0"/>
              <a:cs typeface="Times New Roman" panose="02020603050405020304" pitchFamily="18" charset="0"/>
            </a:endParaRPr>
          </a:p>
          <a:p>
            <a:pPr marL="914400" lvl="1" indent="-465138">
              <a:spcBef>
                <a:spcPts val="1200"/>
              </a:spcBef>
              <a:spcAft>
                <a:spcPts val="6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Mã đầy là bộ mã thỏa: </a:t>
            </a:r>
          </a:p>
          <a:p>
            <a:pPr marL="0" lvl="1" indent="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Ví dụ: Cho nguồn tin S được mã hóa thành 2 bộ mã khác nhau theo bảng sau:</a:t>
            </a:r>
          </a:p>
          <a:p>
            <a:pPr marL="514350" lvl="1" indent="-514350">
              <a:spcBef>
                <a:spcPts val="1200"/>
              </a:spcBef>
              <a:spcAft>
                <a:spcPts val="600"/>
              </a:spcAft>
              <a:buAutoNum type="alphaLcParenR"/>
            </a:pPr>
            <a:r>
              <a:rPr lang="vi-VN" sz="2800" dirty="0" smtClean="0">
                <a:latin typeface="Times New Roman" panose="02020603050405020304" pitchFamily="18" charset="0"/>
                <a:cs typeface="Times New Roman" panose="02020603050405020304" pitchFamily="18" charset="0"/>
              </a:rPr>
              <a:t>Cho biết đâu là bộ mã có tính prefix?</a:t>
            </a:r>
          </a:p>
          <a:p>
            <a:pPr marL="514350" lvl="1" indent="-514350">
              <a:spcBef>
                <a:spcPts val="1200"/>
              </a:spcBef>
              <a:spcAft>
                <a:spcPts val="600"/>
              </a:spcAft>
              <a:buAutoNum type="alphaLcParenR"/>
            </a:pPr>
            <a:r>
              <a:rPr lang="vi-VN" sz="2800" dirty="0" smtClean="0">
                <a:latin typeface="Times New Roman" panose="02020603050405020304" pitchFamily="18" charset="0"/>
                <a:cs typeface="Times New Roman" panose="02020603050405020304" pitchFamily="18" charset="0"/>
              </a:rPr>
              <a:t>Dựa vào bảng mã này, giải mã chuỗi bit</a:t>
            </a:r>
          </a:p>
          <a:p>
            <a:pPr marL="0" lvl="1" indent="0">
              <a:spcBef>
                <a:spcPts val="1200"/>
              </a:spcBef>
              <a:spcAft>
                <a:spcPts val="600"/>
              </a:spcAft>
              <a:buNone/>
            </a:pPr>
            <a:r>
              <a:rPr lang="vi-VN" sz="2800" dirty="0">
                <a:latin typeface="Times New Roman" panose="02020603050405020304" pitchFamily="18" charset="0"/>
                <a:cs typeface="Times New Roman" panose="02020603050405020304" pitchFamily="18" charset="0"/>
              </a:rPr>
              <a:t>s</a:t>
            </a:r>
            <a:r>
              <a:rPr lang="vi-VN" sz="2800" dirty="0" smtClean="0">
                <a:latin typeface="Times New Roman" panose="02020603050405020304" pitchFamily="18" charset="0"/>
                <a:cs typeface="Times New Roman" panose="02020603050405020304" pitchFamily="18" charset="0"/>
              </a:rPr>
              <a:t>au: </a:t>
            </a:r>
            <a:r>
              <a:rPr lang="vi-VN" sz="2800" b="1" dirty="0" smtClean="0">
                <a:latin typeface="Times New Roman" panose="02020603050405020304" pitchFamily="18" charset="0"/>
                <a:cs typeface="Times New Roman" panose="02020603050405020304" pitchFamily="18" charset="0"/>
              </a:rPr>
              <a:t>0101101110</a:t>
            </a:r>
          </a:p>
          <a:p>
            <a:pPr marL="0" lvl="1" indent="0">
              <a:spcBef>
                <a:spcPts val="1200"/>
              </a:spcBef>
              <a:spcAft>
                <a:spcPts val="600"/>
              </a:spcAft>
              <a:buNone/>
            </a:pPr>
            <a:endParaRPr lang="vi-VN" sz="2800" dirty="0" smtClean="0">
              <a:latin typeface="Times New Roman" panose="02020603050405020304" pitchFamily="18" charset="0"/>
              <a:cs typeface="Times New Roman" panose="02020603050405020304" pitchFamily="18" charset="0"/>
            </a:endParaRPr>
          </a:p>
          <a:p>
            <a:pPr marL="914400" lvl="1" indent="-465138">
              <a:spcBef>
                <a:spcPts val="600"/>
              </a:spcBef>
              <a:spcAft>
                <a:spcPts val="600"/>
              </a:spcAft>
              <a:buFont typeface="Wingdings" panose="05000000000000000000" pitchFamily="2" charset="2"/>
              <a:buChar char="Ø"/>
            </a:pPr>
            <a:endParaRPr lang="vi-VN" sz="2800" i="1"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106680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normAutofit lnSpcReduction="10000"/>
          </a:bodyPr>
          <a:lstStyle/>
          <a:p>
            <a:fld id="{A5965DA7-CFD0-4BBC-8CE4-76678E81AE32}" type="slidenum">
              <a:rPr lang="en-US" smtClean="0"/>
              <a:t>7</a:t>
            </a:fld>
            <a:endParaRPr lang="en-US"/>
          </a:p>
        </p:txBody>
      </p:sp>
      <mc:AlternateContent xmlns:mc="http://schemas.openxmlformats.org/markup-compatibility/2006" xmlns:a14="http://schemas.microsoft.com/office/drawing/2010/main">
        <mc:Choice Requires="a14">
          <p:sp>
            <p:nvSpPr>
              <p:cNvPr id="4" name="Rectangle 3"/>
              <p:cNvSpPr/>
              <p:nvPr/>
            </p:nvSpPr>
            <p:spPr>
              <a:xfrm>
                <a:off x="4447732" y="1759428"/>
                <a:ext cx="1447256"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FF00"/>
                          </a:solidFill>
                          <a:latin typeface="Cambria Math" panose="02040503050406030204" pitchFamily="18" charset="0"/>
                        </a:rPr>
                        <m:t>𝑁</m:t>
                      </m:r>
                      <m:r>
                        <a:rPr lang="en-US" sz="2800" i="0">
                          <a:solidFill>
                            <a:srgbClr val="FFFF00"/>
                          </a:solidFill>
                          <a:latin typeface="Cambria Math" panose="02040503050406030204" pitchFamily="18" charset="0"/>
                        </a:rPr>
                        <m:t>=</m:t>
                      </m:r>
                      <m:sSup>
                        <m:sSupPr>
                          <m:ctrlPr>
                            <a:rPr lang="en-US" sz="2800" i="1">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𝑚</m:t>
                          </m:r>
                        </m:e>
                        <m:sup>
                          <m:r>
                            <a:rPr lang="en-US" sz="2800" i="1">
                              <a:solidFill>
                                <a:srgbClr val="FFFF00"/>
                              </a:solidFill>
                              <a:latin typeface="Cambria Math" panose="02040503050406030204" pitchFamily="18" charset="0"/>
                            </a:rPr>
                            <m:t>𝑙</m:t>
                          </m:r>
                        </m:sup>
                      </m:sSup>
                    </m:oMath>
                  </m:oMathPara>
                </a14:m>
                <a:endParaRPr lang="en-US" sz="2800" dirty="0">
                  <a:solidFill>
                    <a:srgbClr val="FFFF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447732" y="1759428"/>
                <a:ext cx="1447256" cy="53091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770525" y="3159269"/>
            <a:ext cx="4522315" cy="1869931"/>
          </a:xfrm>
          <a:prstGeom prst="rect">
            <a:avLst/>
          </a:prstGeom>
        </p:spPr>
      </p:pic>
    </p:spTree>
    <p:extLst>
      <p:ext uri="{BB962C8B-B14F-4D97-AF65-F5344CB8AC3E}">
        <p14:creationId xmlns:p14="http://schemas.microsoft.com/office/powerpoint/2010/main" val="24740141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1011649"/>
                <a:ext cx="11664221" cy="5532027"/>
              </a:xfrm>
              <a:ln>
                <a:noFill/>
              </a:ln>
            </p:spPr>
            <p:txBody>
              <a:bodyPr>
                <a:noAutofit/>
              </a:bodyPr>
              <a:lstStyle/>
              <a:p>
                <a:pPr marL="0" indent="0">
                  <a:lnSpc>
                    <a:spcPct val="120000"/>
                  </a:lnSpc>
                  <a:spcBef>
                    <a:spcPts val="300"/>
                  </a:spcBef>
                  <a:spcAft>
                    <a:spcPts val="300"/>
                  </a:spcAft>
                  <a:buNone/>
                </a:pPr>
                <a:r>
                  <a:rPr lang="vi-VN" sz="2800" b="1" dirty="0" smtClean="0">
                    <a:solidFill>
                      <a:srgbClr val="66FF33"/>
                    </a:solidFill>
                    <a:latin typeface="Times New Roman" panose="02020603050405020304" pitchFamily="18" charset="0"/>
                    <a:cs typeface="Times New Roman" panose="02020603050405020304" pitchFamily="18" charset="0"/>
                  </a:rPr>
                  <a:t>3.5.4  Tạo bit kiểm tra của mã cyclic</a:t>
                </a:r>
              </a:p>
              <a:p>
                <a:pPr marL="0" indent="0">
                  <a:lnSpc>
                    <a:spcPct val="120000"/>
                  </a:lnSpc>
                  <a:spcBef>
                    <a:spcPts val="300"/>
                  </a:spcBef>
                  <a:spcAft>
                    <a:spcPts val="300"/>
                  </a:spcAft>
                  <a:buNone/>
                </a:pPr>
                <a:r>
                  <a:rPr lang="vi-VN" sz="2800" dirty="0" smtClean="0">
                    <a:latin typeface="Times New Roman" panose="02020603050405020304" pitchFamily="18" charset="0"/>
                    <a:cs typeface="Times New Roman" panose="02020603050405020304" pitchFamily="18" charset="0"/>
                  </a:rPr>
                  <a:t>Giả sử </a:t>
                </a:r>
                <a14:m>
                  <m:oMath xmlns:m="http://schemas.openxmlformats.org/officeDocument/2006/math">
                    <m:r>
                      <a:rPr lang="vi-VN" sz="2800" i="1" dirty="0">
                        <a:solidFill>
                          <a:srgbClr val="66FF33"/>
                        </a:solidFill>
                        <a:latin typeface="Cambria Math" panose="02040503050406030204" pitchFamily="18" charset="0"/>
                        <a:sym typeface="Wingdings" panose="05000000000000000000" pitchFamily="2" charset="2"/>
                      </a:rPr>
                      <m:t>𝑓</m:t>
                    </m:r>
                    <m:d>
                      <m:dPr>
                        <m:ctrlPr>
                          <a:rPr lang="vi-VN" sz="2800" i="1" dirty="0">
                            <a:solidFill>
                              <a:srgbClr val="66FF33"/>
                            </a:solidFill>
                            <a:latin typeface="Cambria Math" panose="02040503050406030204" pitchFamily="18" charset="0"/>
                            <a:sym typeface="Wingdings" panose="05000000000000000000" pitchFamily="2" charset="2"/>
                          </a:rPr>
                        </m:ctrlPr>
                      </m:dPr>
                      <m:e>
                        <m:r>
                          <a:rPr lang="vi-VN" sz="2800" i="1" dirty="0">
                            <a:solidFill>
                              <a:srgbClr val="66FF33"/>
                            </a:solidFill>
                            <a:latin typeface="Cambria Math" panose="02040503050406030204" pitchFamily="18" charset="0"/>
                            <a:sym typeface="Wingdings" panose="05000000000000000000" pitchFamily="2" charset="2"/>
                          </a:rPr>
                          <m:t>𝑥</m:t>
                        </m:r>
                      </m:e>
                    </m:d>
                  </m:oMath>
                </a14:m>
                <a:r>
                  <a:rPr lang="vi-VN" sz="2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800">
                        <a:solidFill>
                          <a:srgbClr val="66FF33"/>
                        </a:solidFill>
                        <a:latin typeface="Cambria Math" panose="02040503050406030204" pitchFamily="18" charset="0"/>
                      </a:rPr>
                      <m:t>∈</m:t>
                    </m:r>
                    <m:r>
                      <m:rPr>
                        <m:sty m:val="p"/>
                      </m:rPr>
                      <a:rPr lang="vi-VN" sz="2800" i="1" smtClean="0">
                        <a:solidFill>
                          <a:srgbClr val="66FF33"/>
                        </a:solidFill>
                        <a:latin typeface="Cambria Math" panose="02040503050406030204" pitchFamily="18" charset="0"/>
                      </a:rPr>
                      <m:t>V</m:t>
                    </m:r>
                  </m:oMath>
                </a14:m>
                <a:r>
                  <a:rPr lang="vi-VN" sz="2800" dirty="0" smtClean="0">
                    <a:latin typeface="Times New Roman" panose="02020603050405020304" pitchFamily="18" charset="0"/>
                    <a:cs typeface="Times New Roman" panose="02020603050405020304" pitchFamily="18" charset="0"/>
                  </a:rPr>
                  <a:t>, mã cyclic (n,k) có đa thức sinh g(x). Khi đó. </a:t>
                </a:r>
                <a14:m>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oMath>
                </a14:m>
                <a:r>
                  <a:rPr lang="vi-VN" sz="2800" dirty="0" smtClean="0">
                    <a:latin typeface="Times New Roman" panose="02020603050405020304" pitchFamily="18" charset="0"/>
                    <a:cs typeface="Times New Roman" panose="02020603050405020304" pitchFamily="18" charset="0"/>
                  </a:rPr>
                  <a:t>, hay </a:t>
                </a:r>
                <a14:m>
                  <m:oMath xmlns:m="http://schemas.openxmlformats.org/officeDocument/2006/math">
                    <m:r>
                      <a:rPr lang="en-US" sz="2800" i="1" smtClean="0">
                        <a:solidFill>
                          <a:srgbClr val="66FF33"/>
                        </a:solidFill>
                        <a:latin typeface="Cambria Math" panose="02040503050406030204" pitchFamily="18" charset="0"/>
                      </a:rPr>
                      <m:t>𝑓</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en-US" sz="280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𝑔</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en-US" sz="280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𝑞</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vi-VN" sz="2800" b="0" i="0" smtClean="0">
                        <a:solidFill>
                          <a:srgbClr val="66FF33"/>
                        </a:solidFill>
                        <a:latin typeface="Cambria Math" panose="02040503050406030204" pitchFamily="18" charset="0"/>
                      </a:rPr>
                      <m:t>,</m:t>
                    </m:r>
                  </m:oMath>
                </a14:m>
                <a:r>
                  <a:rPr lang="vi-VN" sz="2800" dirty="0" smtClean="0">
                    <a:solidFill>
                      <a:srgbClr val="66FF33"/>
                    </a:solidFill>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với </a:t>
                </a:r>
                <a14:m>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nary>
                      <m:naryPr>
                        <m:chr m:val="∑"/>
                        <m:limLoc m:val="undOvr"/>
                        <m:grow m:val="on"/>
                        <m:ctrlPr>
                          <a:rPr lang="en-US" sz="2800" i="1">
                            <a:latin typeface="Cambria Math" panose="02040503050406030204" pitchFamily="18" charset="0"/>
                          </a:rPr>
                        </m:ctrlPr>
                      </m:naryPr>
                      <m:sub>
                        <m:r>
                          <a:rPr lang="en-US" sz="2800" i="1">
                            <a:latin typeface="Cambria Math" panose="02040503050406030204" pitchFamily="18" charset="0"/>
                          </a:rPr>
                          <m:t>𝑖</m:t>
                        </m:r>
                      </m:sub>
                      <m:sup>
                        <m:r>
                          <a:rPr lang="en-US" sz="2800" i="1">
                            <a:latin typeface="Cambria Math" panose="02040503050406030204" pitchFamily="18" charset="0"/>
                          </a:rPr>
                          <m:t>𝑟</m:t>
                        </m:r>
                        <m:r>
                          <a:rPr lang="en-US" sz="2800">
                            <a:latin typeface="Cambria Math" panose="02040503050406030204" pitchFamily="18" charset="0"/>
                          </a:rPr>
                          <m:t>−1</m:t>
                        </m:r>
                      </m:sup>
                      <m:e>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𝑖</m:t>
                            </m:r>
                          </m:sub>
                        </m:sSub>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𝑖</m:t>
                            </m:r>
                          </m:sup>
                        </m:sSup>
                      </m:e>
                    </m:nary>
                  </m:oMath>
                </a14:m>
                <a:r>
                  <a:rPr lang="vi-VN" sz="2800" dirty="0" smtClean="0">
                    <a:latin typeface="Times New Roman" panose="02020603050405020304" pitchFamily="18" charset="0"/>
                    <a:cs typeface="Times New Roman" panose="02020603050405020304" pitchFamily="18" charset="0"/>
                  </a:rPr>
                  <a:t> , trong đó:</a:t>
                </a:r>
              </a:p>
              <a:p>
                <a:pPr marL="465138" indent="-465138">
                  <a:lnSpc>
                    <a:spcPct val="120000"/>
                  </a:lnSpc>
                  <a:spcBef>
                    <a:spcPts val="300"/>
                  </a:spcBef>
                  <a:spcAft>
                    <a:spcPts val="300"/>
                  </a:spcAft>
                  <a:buFont typeface="Wingdings" panose="05000000000000000000" pitchFamily="2" charset="2"/>
                  <a:buChar char="§"/>
                </a:pPr>
                <a14:m>
                  <m:oMath xmlns:m="http://schemas.openxmlformats.org/officeDocument/2006/math">
                    <m:r>
                      <m:rPr>
                        <m:sty m:val="p"/>
                      </m:rPr>
                      <a:rPr lang="en-US" sz="2800">
                        <a:latin typeface="Cambria Math" panose="02040503050406030204" pitchFamily="18" charset="0"/>
                      </a:rPr>
                      <m:t>deg</m:t>
                    </m:r>
                    <m:r>
                      <m:rPr>
                        <m:nor/>
                      </m:rPr>
                      <a:rPr lang="en-US" sz="2800" i="1">
                        <a:latin typeface="Times New Roman" panose="02020603050405020304" pitchFamily="18" charset="0"/>
                        <a:cs typeface="Times New Roman" panose="02020603050405020304" pitchFamily="18" charset="0"/>
                      </a:rPr>
                      <m:t> </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r>
                      <a:rPr lang="en-US" sz="2800" i="1">
                        <a:latin typeface="Cambria Math" panose="02040503050406030204" pitchFamily="18" charset="0"/>
                      </a:rPr>
                      <m:t>𝑛</m:t>
                    </m:r>
                    <m:r>
                      <a:rPr lang="en-US" sz="2800">
                        <a:latin typeface="Cambria Math" panose="02040503050406030204" pitchFamily="18" charset="0"/>
                      </a:rPr>
                      <m:t>−1</m:t>
                    </m:r>
                  </m:oMath>
                </a14:m>
                <a:endParaRPr lang="vi-VN" sz="2800" dirty="0" smtClean="0">
                  <a:latin typeface="Times New Roman" panose="02020603050405020304" pitchFamily="18" charset="0"/>
                  <a:cs typeface="Times New Roman" panose="02020603050405020304" pitchFamily="18" charset="0"/>
                </a:endParaRPr>
              </a:p>
              <a:p>
                <a:pPr marL="465138" indent="-465138">
                  <a:lnSpc>
                    <a:spcPct val="120000"/>
                  </a:lnSpc>
                  <a:spcBef>
                    <a:spcPts val="300"/>
                  </a:spcBef>
                  <a:spcAft>
                    <a:spcPts val="300"/>
                  </a:spcAft>
                  <a:buFont typeface="Wingdings" panose="05000000000000000000" pitchFamily="2" charset="2"/>
                  <a:buChar char="§"/>
                </a:pPr>
                <a14:m>
                  <m:oMath xmlns:m="http://schemas.openxmlformats.org/officeDocument/2006/math">
                    <m:r>
                      <m:rPr>
                        <m:sty m:val="p"/>
                      </m:rPr>
                      <a:rPr lang="en-US" sz="2800">
                        <a:latin typeface="Cambria Math" panose="02040503050406030204" pitchFamily="18" charset="0"/>
                      </a:rPr>
                      <m:t>deg</m:t>
                    </m:r>
                    <m:r>
                      <m:rPr>
                        <m:nor/>
                      </m:rPr>
                      <a:rPr lang="en-US" sz="2800" i="1">
                        <a:latin typeface="Times New Roman" panose="02020603050405020304" pitchFamily="18" charset="0"/>
                        <a:cs typeface="Times New Roman" panose="02020603050405020304" pitchFamily="18" charset="0"/>
                      </a:rPr>
                      <m:t> </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r>
                      <a:rPr lang="en-US" sz="2800" i="1">
                        <a:latin typeface="Cambria Math" panose="02040503050406030204" pitchFamily="18" charset="0"/>
                      </a:rPr>
                      <m:t>𝑟</m:t>
                    </m:r>
                    <m:r>
                      <a:rPr lang="en-US" sz="2800">
                        <a:latin typeface="Cambria Math" panose="02040503050406030204" pitchFamily="18" charset="0"/>
                      </a:rPr>
                      <m:t>=</m:t>
                    </m:r>
                    <m:r>
                      <a:rPr lang="en-US" sz="2800" i="1">
                        <a:latin typeface="Cambria Math" panose="02040503050406030204" pitchFamily="18" charset="0"/>
                      </a:rPr>
                      <m:t>𝑛</m:t>
                    </m:r>
                    <m:r>
                      <a:rPr lang="en-US" sz="2800">
                        <a:latin typeface="Cambria Math" panose="02040503050406030204" pitchFamily="18" charset="0"/>
                      </a:rPr>
                      <m:t>−</m:t>
                    </m:r>
                    <m:r>
                      <a:rPr lang="en-US" sz="2800" i="1">
                        <a:latin typeface="Cambria Math" panose="02040503050406030204" pitchFamily="18" charset="0"/>
                      </a:rPr>
                      <m:t>𝑘</m:t>
                    </m:r>
                  </m:oMath>
                </a14:m>
                <a:endParaRPr lang="vi-VN" sz="2800" dirty="0" smtClean="0">
                  <a:latin typeface="Times New Roman" panose="02020603050405020304" pitchFamily="18" charset="0"/>
                  <a:cs typeface="Times New Roman" panose="02020603050405020304" pitchFamily="18" charset="0"/>
                </a:endParaRPr>
              </a:p>
              <a:p>
                <a:pPr marL="465138" indent="-465138">
                  <a:lnSpc>
                    <a:spcPct val="120000"/>
                  </a:lnSpc>
                  <a:spcBef>
                    <a:spcPts val="300"/>
                  </a:spcBef>
                  <a:spcAft>
                    <a:spcPts val="300"/>
                  </a:spcAft>
                  <a:buFont typeface="Wingdings" panose="05000000000000000000" pitchFamily="2" charset="2"/>
                  <a:buChar char="§"/>
                </a:pPr>
                <a14:m>
                  <m:oMath xmlns:m="http://schemas.openxmlformats.org/officeDocument/2006/math">
                    <m:r>
                      <m:rPr>
                        <m:sty m:val="p"/>
                      </m:rPr>
                      <a:rPr lang="en-US" sz="2800">
                        <a:latin typeface="Cambria Math" panose="02040503050406030204" pitchFamily="18" charset="0"/>
                      </a:rPr>
                      <m:t>deg</m:t>
                    </m:r>
                    <m:r>
                      <m:rPr>
                        <m:nor/>
                      </m:rPr>
                      <a:rPr lang="en-US" sz="2800" i="1">
                        <a:latin typeface="Times New Roman" panose="02020603050405020304" pitchFamily="18" charset="0"/>
                        <a:cs typeface="Times New Roman" panose="02020603050405020304" pitchFamily="18" charset="0"/>
                      </a:rPr>
                      <m:t> </m:t>
                    </m:r>
                    <m:r>
                      <a:rPr lang="en-US" sz="2800" i="1">
                        <a:latin typeface="Cambria Math" panose="02040503050406030204" pitchFamily="18" charset="0"/>
                      </a:rPr>
                      <m:t>𝑞</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r>
                      <a:rPr lang="en-US" sz="2800" i="1">
                        <a:latin typeface="Cambria Math" panose="02040503050406030204" pitchFamily="18" charset="0"/>
                      </a:rPr>
                      <m:t>𝑛</m:t>
                    </m:r>
                    <m:r>
                      <a:rPr lang="en-US" sz="2800">
                        <a:latin typeface="Cambria Math" panose="02040503050406030204" pitchFamily="18" charset="0"/>
                      </a:rPr>
                      <m:t>−1−</m:t>
                    </m:r>
                    <m:r>
                      <a:rPr lang="en-US" sz="2800" i="1">
                        <a:latin typeface="Cambria Math" panose="02040503050406030204" pitchFamily="18" charset="0"/>
                      </a:rPr>
                      <m:t>𝑟</m:t>
                    </m:r>
                    <m:r>
                      <a:rPr lang="en-US" sz="2800">
                        <a:latin typeface="Cambria Math" panose="02040503050406030204" pitchFamily="18" charset="0"/>
                      </a:rPr>
                      <m:t>=</m:t>
                    </m:r>
                    <m:r>
                      <a:rPr lang="en-US" sz="2800" i="1">
                        <a:latin typeface="Cambria Math" panose="02040503050406030204" pitchFamily="18" charset="0"/>
                      </a:rPr>
                      <m:t>𝑘</m:t>
                    </m:r>
                    <m:r>
                      <a:rPr lang="en-US" sz="2800">
                        <a:latin typeface="Cambria Math" panose="02040503050406030204" pitchFamily="18" charset="0"/>
                      </a:rPr>
                      <m:t>−1</m:t>
                    </m:r>
                  </m:oMath>
                </a14:m>
                <a:endParaRPr lang="vi-VN" sz="2800" dirty="0">
                  <a:latin typeface="Times New Roman" panose="02020603050405020304" pitchFamily="18" charset="0"/>
                  <a:cs typeface="Times New Roman" panose="02020603050405020304" pitchFamily="18" charset="0"/>
                </a:endParaRPr>
              </a:p>
              <a:p>
                <a:pPr marL="0" indent="0">
                  <a:lnSpc>
                    <a:spcPct val="120000"/>
                  </a:lnSpc>
                  <a:spcBef>
                    <a:spcPts val="300"/>
                  </a:spcBef>
                  <a:spcAft>
                    <a:spcPts val="300"/>
                  </a:spcAft>
                  <a:buNone/>
                </a:pPr>
                <a:r>
                  <a:rPr lang="vi-VN" sz="2800" dirty="0" smtClean="0">
                    <a:latin typeface="Times New Roman" panose="02020603050405020304" pitchFamily="18" charset="0"/>
                    <a:cs typeface="Times New Roman" panose="02020603050405020304" pitchFamily="18" charset="0"/>
                  </a:rPr>
                  <a:t>Gọi </a:t>
                </a: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𝑛</m:t>
                            </m:r>
                          </m:sup>
                        </m:sSup>
                        <m:r>
                          <a:rPr lang="en-US" sz="2800">
                            <a:latin typeface="Cambria Math" panose="02040503050406030204" pitchFamily="18" charset="0"/>
                          </a:rPr>
                          <m:t>+1</m:t>
                        </m:r>
                      </m:num>
                      <m:den>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den>
                    </m:f>
                  </m:oMath>
                </a14:m>
                <a:r>
                  <a:rPr lang="vi-VN" sz="2800" dirty="0" smtClean="0">
                    <a:latin typeface="Times New Roman" panose="02020603050405020304" pitchFamily="18" charset="0"/>
                    <a:cs typeface="Times New Roman" panose="02020603050405020304" pitchFamily="18" charset="0"/>
                  </a:rPr>
                  <a:t>, ta có </a:t>
                </a:r>
                <a14:m>
                  <m:oMath xmlns:m="http://schemas.openxmlformats.org/officeDocument/2006/math">
                    <m:r>
                      <m:rPr>
                        <m:sty m:val="p"/>
                      </m:rPr>
                      <a:rPr lang="en-US" sz="2800">
                        <a:latin typeface="Cambria Math" panose="02040503050406030204" pitchFamily="18" charset="0"/>
                      </a:rPr>
                      <m:t>deg</m:t>
                    </m:r>
                    <m:r>
                      <m:rPr>
                        <m:nor/>
                      </m:rPr>
                      <a:rPr lang="en-US" sz="2800" i="1">
                        <a:latin typeface="Times New Roman" panose="02020603050405020304" pitchFamily="18" charset="0"/>
                        <a:cs typeface="Times New Roman" panose="02020603050405020304" pitchFamily="18" charset="0"/>
                      </a:rPr>
                      <m:t> </m:t>
                    </m:r>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r>
                      <a:rPr lang="en-US" sz="2800" i="1">
                        <a:latin typeface="Cambria Math" panose="02040503050406030204" pitchFamily="18" charset="0"/>
                      </a:rPr>
                      <m:t>𝑘</m:t>
                    </m:r>
                  </m:oMath>
                </a14:m>
                <a:endParaRPr lang="en-US" sz="2800" dirty="0">
                  <a:latin typeface="Times New Roman" panose="02020603050405020304" pitchFamily="18" charset="0"/>
                  <a:cs typeface="Times New Roman" panose="02020603050405020304" pitchFamily="18" charset="0"/>
                </a:endParaRPr>
              </a:p>
              <a:p>
                <a:pPr marL="0" indent="0">
                  <a:lnSpc>
                    <a:spcPct val="120000"/>
                  </a:lnSpc>
                  <a:spcBef>
                    <a:spcPts val="300"/>
                  </a:spcBef>
                  <a:spcAft>
                    <a:spcPts val="300"/>
                  </a:spcAft>
                  <a:buNone/>
                </a:pPr>
                <a:r>
                  <a:rPr lang="vi-VN" sz="2800" dirty="0" smtClean="0">
                    <a:latin typeface="Times New Roman" panose="02020603050405020304" pitchFamily="18" charset="0"/>
                    <a:cs typeface="Times New Roman" panose="02020603050405020304" pitchFamily="18" charset="0"/>
                  </a:rPr>
                  <a:t>Từ mã được viết lại:  </a:t>
                </a:r>
                <a14:m>
                  <m:oMath xmlns:m="http://schemas.openxmlformats.org/officeDocument/2006/math">
                    <m:r>
                      <a:rPr lang="en-US" sz="2800" i="1" smtClean="0">
                        <a:solidFill>
                          <a:srgbClr val="66FF33"/>
                        </a:solidFill>
                        <a:latin typeface="Cambria Math" panose="02040503050406030204" pitchFamily="18" charset="0"/>
                      </a:rPr>
                      <m:t>𝑓</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en-US" sz="2800">
                        <a:latin typeface="Cambria Math" panose="02040503050406030204" pitchFamily="18" charset="0"/>
                      </a:rPr>
                      <m:t>.</m:t>
                    </m:r>
                    <m:r>
                      <a:rPr lang="en-US" sz="2800" i="1" smtClean="0">
                        <a:solidFill>
                          <a:srgbClr val="FFFF00"/>
                        </a:solidFill>
                        <a:latin typeface="Cambria Math" panose="02040503050406030204" pitchFamily="18" charset="0"/>
                      </a:rPr>
                      <m:t>h</m:t>
                    </m:r>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r>
                      <a:rPr lang="en-US" sz="2800">
                        <a:latin typeface="Cambria Math" panose="02040503050406030204" pitchFamily="18" charset="0"/>
                      </a:rPr>
                      <m:t>=</m:t>
                    </m:r>
                    <m:r>
                      <a:rPr lang="en-US" sz="2800" i="1" smtClean="0">
                        <a:solidFill>
                          <a:srgbClr val="66FF33"/>
                        </a:solidFill>
                        <a:latin typeface="Cambria Math" panose="02040503050406030204" pitchFamily="18" charset="0"/>
                      </a:rPr>
                      <m:t>𝑔</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en-US" sz="2800" i="1">
                        <a:solidFill>
                          <a:srgbClr val="66FF33"/>
                        </a:solidFill>
                        <a:latin typeface="Cambria Math" panose="02040503050406030204" pitchFamily="18" charset="0"/>
                      </a:rPr>
                      <m:t>𝑞</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vi-VN" sz="2800" b="0" i="1" smtClean="0">
                        <a:solidFill>
                          <a:srgbClr val="66FF33"/>
                        </a:solidFill>
                        <a:latin typeface="Cambria Math" panose="02040503050406030204" pitchFamily="18" charset="0"/>
                      </a:rPr>
                      <m:t>.</m:t>
                    </m:r>
                    <m:r>
                      <a:rPr lang="en-US" sz="2800" i="1" smtClean="0">
                        <a:solidFill>
                          <a:srgbClr val="FFFF00"/>
                        </a:solidFill>
                        <a:latin typeface="Cambria Math" panose="02040503050406030204" pitchFamily="18" charset="0"/>
                      </a:rPr>
                      <m:t>h</m:t>
                    </m:r>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oMath>
                </a14:m>
                <a:endParaRPr lang="vi-VN" sz="2800" dirty="0" smtClean="0">
                  <a:solidFill>
                    <a:srgbClr val="66FF33"/>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1011649"/>
                <a:ext cx="11664221" cy="5532027"/>
              </a:xfrm>
              <a:blipFill rotWithShape="0">
                <a:blip r:embed="rId2"/>
                <a:stretch>
                  <a:fillRect l="-1045" t="-441" r="-1358"/>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70</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3.5 Mã hóa cho các </a:t>
            </a:r>
            <a:r>
              <a:rPr lang="en-US" sz="3600" b="1" dirty="0" err="1" smtClean="0">
                <a:solidFill>
                  <a:srgbClr val="FFFF00"/>
                </a:solidFill>
                <a:latin typeface="Times New Roman" panose="02020603050405020304" pitchFamily="18" charset="0"/>
                <a:cs typeface="Times New Roman" panose="02020603050405020304" pitchFamily="18" charset="0"/>
              </a:rPr>
              <a:t>mã</a:t>
            </a:r>
            <a:r>
              <a:rPr lang="en-US" sz="3600" b="1" dirty="0" smtClean="0">
                <a:solidFill>
                  <a:srgbClr val="FFFF00"/>
                </a:solidFill>
                <a:latin typeface="Times New Roman" panose="02020603050405020304" pitchFamily="18" charset="0"/>
                <a:cs typeface="Times New Roman" panose="02020603050405020304" pitchFamily="18" charset="0"/>
              </a:rPr>
              <a:t> cyclic</a:t>
            </a:r>
            <a:r>
              <a:rPr lang="vi-VN" sz="3600" b="1" dirty="0" smtClean="0">
                <a:solidFill>
                  <a:srgbClr val="FFFF00"/>
                </a:solidFill>
                <a:latin typeface="Times New Roman" panose="02020603050405020304" pitchFamily="18" charset="0"/>
                <a:cs typeface="Times New Roman" panose="02020603050405020304" pitchFamily="18" charset="0"/>
              </a:rPr>
              <a:t> hệ thống</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913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1011650"/>
                <a:ext cx="11664221" cy="2037900"/>
              </a:xfrm>
              <a:ln>
                <a:noFill/>
              </a:ln>
            </p:spPr>
            <p:txBody>
              <a:bodyPr>
                <a:noAutofit/>
              </a:bodyPr>
              <a:lstStyle/>
              <a:p>
                <a:pPr marL="0" indent="0">
                  <a:lnSpc>
                    <a:spcPct val="120000"/>
                  </a:lnSpc>
                  <a:spcBef>
                    <a:spcPts val="600"/>
                  </a:spcBef>
                  <a:spcAft>
                    <a:spcPts val="600"/>
                  </a:spcAft>
                  <a:buNone/>
                </a:pPr>
                <a:r>
                  <a:rPr lang="vi-VN" sz="2400" b="1" dirty="0" smtClean="0">
                    <a:solidFill>
                      <a:srgbClr val="66FF33"/>
                    </a:solidFill>
                    <a:latin typeface="Times New Roman" panose="02020603050405020304" pitchFamily="18" charset="0"/>
                    <a:cs typeface="Times New Roman" panose="02020603050405020304" pitchFamily="18" charset="0"/>
                  </a:rPr>
                  <a:t>3.5.5  Thuật toán thiết lập từ mã hệ thống theo phương pháp nhân</a:t>
                </a:r>
              </a:p>
              <a:p>
                <a:pPr marL="342900" indent="-342900">
                  <a:lnSpc>
                    <a:spcPct val="120000"/>
                  </a:lnSpc>
                  <a:spcBef>
                    <a:spcPts val="600"/>
                  </a:spcBef>
                  <a:spcAft>
                    <a:spcPts val="600"/>
                  </a:spcAft>
                  <a:buFont typeface="Wingdings" panose="05000000000000000000" pitchFamily="2" charset="2"/>
                  <a:buChar char="v"/>
                </a:pPr>
                <a:r>
                  <a:rPr lang="vi-VN" sz="2400" dirty="0">
                    <a:latin typeface="Times New Roman" panose="02020603050405020304" pitchFamily="18" charset="0"/>
                    <a:cs typeface="Times New Roman" panose="02020603050405020304" pitchFamily="18" charset="0"/>
                    <a:sym typeface="Wingdings" panose="05000000000000000000" pitchFamily="2" charset="2"/>
                  </a:rPr>
                  <a:t>Input: </a:t>
                </a: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Mã cyclic </a:t>
                </a:r>
                <a:r>
                  <a:rPr lang="vi-VN" sz="2400" dirty="0">
                    <a:latin typeface="Times New Roman" panose="02020603050405020304" pitchFamily="18" charset="0"/>
                    <a:cs typeface="Times New Roman" panose="02020603050405020304" pitchFamily="18" charset="0"/>
                  </a:rPr>
                  <a:t>(</a:t>
                </a:r>
                <a:r>
                  <a:rPr lang="vi-VN" sz="2400" i="1" dirty="0">
                    <a:latin typeface="Times New Roman" panose="02020603050405020304" pitchFamily="18" charset="0"/>
                    <a:cs typeface="Times New Roman" panose="02020603050405020304" pitchFamily="18" charset="0"/>
                  </a:rPr>
                  <a:t>n, k</a:t>
                </a:r>
                <a:r>
                  <a:rPr lang="vi-VN" sz="2400" dirty="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 đa thức sinh g(x); Tin </a:t>
                </a:r>
                <a:r>
                  <a:rPr lang="vi-VN" sz="2400" dirty="0">
                    <a:latin typeface="Times New Roman" panose="02020603050405020304" pitchFamily="18" charset="0"/>
                    <a:cs typeface="Times New Roman" panose="02020603050405020304" pitchFamily="18" charset="0"/>
                    <a:sym typeface="Wingdings" panose="05000000000000000000" pitchFamily="2" charset="2"/>
                  </a:rPr>
                  <a:t>rời rạc </a:t>
                </a:r>
                <a14:m>
                  <m:oMath xmlns:m="http://schemas.openxmlformats.org/officeDocument/2006/math">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𝑎</m:t>
                        </m:r>
                      </m:e>
                      <m:sub>
                        <m:r>
                          <a:rPr lang="en-US" sz="2400" i="1">
                            <a:solidFill>
                              <a:srgbClr val="66FF33"/>
                            </a:solidFill>
                            <a:latin typeface="Cambria Math" panose="02040503050406030204" pitchFamily="18" charset="0"/>
                          </a:rPr>
                          <m:t>𝑖</m:t>
                        </m:r>
                      </m:sub>
                    </m:sSub>
                    <m:r>
                      <a:rPr lang="en-US" sz="2400">
                        <a:solidFill>
                          <a:srgbClr val="66FF33"/>
                        </a:solidFill>
                        <a:latin typeface="Cambria Math" panose="02040503050406030204" pitchFamily="18" charset="0"/>
                      </a:rPr>
                      <m:t>∈</m:t>
                    </m:r>
                    <m:r>
                      <a:rPr lang="en-US" sz="2400" i="1">
                        <a:solidFill>
                          <a:srgbClr val="66FF33"/>
                        </a:solidFill>
                        <a:latin typeface="Cambria Math" panose="02040503050406030204" pitchFamily="18" charset="0"/>
                      </a:rPr>
                      <m:t>𝐴</m:t>
                    </m:r>
                  </m:oMath>
                </a14:m>
                <a:endParaRPr lang="vi-VN" sz="2400" dirty="0" smtClean="0">
                  <a:solidFill>
                    <a:srgbClr val="66FF33"/>
                  </a:solidFill>
                  <a:latin typeface="Times New Roman" panose="02020603050405020304" pitchFamily="18" charset="0"/>
                  <a:cs typeface="Times New Roman" panose="02020603050405020304" pitchFamily="18" charset="0"/>
                </a:endParaRPr>
              </a:p>
              <a:p>
                <a:pPr marL="342900" indent="-342900">
                  <a:lnSpc>
                    <a:spcPct val="120000"/>
                  </a:lnSpc>
                  <a:spcBef>
                    <a:spcPts val="600"/>
                  </a:spcBef>
                  <a:spcAft>
                    <a:spcPts val="600"/>
                  </a:spcAft>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Output: từ mã hệ thống của mã </a:t>
                </a:r>
                <a:r>
                  <a:rPr lang="vi-VN" sz="2400" dirty="0">
                    <a:latin typeface="Times New Roman" panose="02020603050405020304" pitchFamily="18" charset="0"/>
                    <a:cs typeface="Times New Roman" panose="02020603050405020304" pitchFamily="18" charset="0"/>
                    <a:sym typeface="Wingdings" panose="05000000000000000000" pitchFamily="2" charset="2"/>
                  </a:rPr>
                  <a:t>cyclic </a:t>
                </a:r>
                <a:r>
                  <a:rPr lang="vi-VN" sz="2400" dirty="0">
                    <a:latin typeface="Times New Roman" panose="02020603050405020304" pitchFamily="18" charset="0"/>
                    <a:cs typeface="Times New Roman" panose="02020603050405020304" pitchFamily="18" charset="0"/>
                  </a:rPr>
                  <a:t>(</a:t>
                </a:r>
                <a:r>
                  <a:rPr lang="vi-VN" sz="2400" i="1" dirty="0">
                    <a:latin typeface="Times New Roman" panose="02020603050405020304" pitchFamily="18" charset="0"/>
                    <a:cs typeface="Times New Roman" panose="02020603050405020304" pitchFamily="18" charset="0"/>
                  </a:rPr>
                  <a:t>n, k</a:t>
                </a:r>
                <a:r>
                  <a:rPr lang="vi-VN" sz="2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400" i="1" smtClean="0">
                        <a:solidFill>
                          <a:srgbClr val="66FF33"/>
                        </a:solidFill>
                        <a:latin typeface="Cambria Math" panose="02040503050406030204" pitchFamily="18" charset="0"/>
                      </a:rPr>
                      <m:t>𝑓</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r>
                      <a:rPr lang="en-US" sz="2400">
                        <a:solidFill>
                          <a:srgbClr val="66FF33"/>
                        </a:solidFill>
                        <a:latin typeface="Cambria Math" panose="02040503050406030204" pitchFamily="18" charset="0"/>
                      </a:rPr>
                      <m:t>=</m:t>
                    </m:r>
                    <m:nary>
                      <m:naryPr>
                        <m:chr m:val="∑"/>
                        <m:limLoc m:val="undOvr"/>
                        <m:grow m:val="on"/>
                        <m:ctrlPr>
                          <a:rPr lang="en-US" sz="2400" i="1">
                            <a:solidFill>
                              <a:srgbClr val="66FF33"/>
                            </a:solidFill>
                            <a:latin typeface="Cambria Math" panose="02040503050406030204" pitchFamily="18" charset="0"/>
                          </a:rPr>
                        </m:ctrlPr>
                      </m:naryPr>
                      <m:sub>
                        <m:r>
                          <a:rPr lang="en-US" sz="2400" i="1">
                            <a:solidFill>
                              <a:srgbClr val="66FF33"/>
                            </a:solidFill>
                            <a:latin typeface="Cambria Math" panose="02040503050406030204" pitchFamily="18" charset="0"/>
                          </a:rPr>
                          <m:t>𝑖</m:t>
                        </m:r>
                        <m:r>
                          <a:rPr lang="en-US" sz="2400">
                            <a:solidFill>
                              <a:srgbClr val="66FF33"/>
                            </a:solidFill>
                            <a:latin typeface="Cambria Math" panose="02040503050406030204" pitchFamily="18" charset="0"/>
                          </a:rPr>
                          <m:t>=</m:t>
                        </m:r>
                        <m:r>
                          <a:rPr lang="en-US" sz="2400" i="1">
                            <a:solidFill>
                              <a:srgbClr val="66FF33"/>
                            </a:solidFill>
                            <a:latin typeface="Cambria Math" panose="02040503050406030204" pitchFamily="18" charset="0"/>
                          </a:rPr>
                          <m:t>𝑟</m:t>
                        </m:r>
                      </m:sub>
                      <m:sup>
                        <m:r>
                          <a:rPr lang="en-US" sz="2400" i="1">
                            <a:solidFill>
                              <a:srgbClr val="66FF33"/>
                            </a:solidFill>
                            <a:latin typeface="Cambria Math" panose="02040503050406030204" pitchFamily="18" charset="0"/>
                          </a:rPr>
                          <m:t>𝑛</m:t>
                        </m:r>
                        <m:r>
                          <a:rPr lang="en-US" sz="2400">
                            <a:solidFill>
                              <a:srgbClr val="66FF33"/>
                            </a:solidFill>
                            <a:latin typeface="Cambria Math" panose="02040503050406030204" pitchFamily="18" charset="0"/>
                          </a:rPr>
                          <m:t>−1</m:t>
                        </m:r>
                      </m:sup>
                      <m:e>
                        <m:sSub>
                          <m:sSubPr>
                            <m:ctrlPr>
                              <a:rPr lang="en-US" sz="2400" i="1">
                                <a:solidFill>
                                  <a:srgbClr val="66FF33"/>
                                </a:solidFill>
                                <a:latin typeface="Cambria Math" panose="02040503050406030204" pitchFamily="18" charset="0"/>
                              </a:rPr>
                            </m:ctrlPr>
                          </m:sSubPr>
                          <m:e>
                            <m:r>
                              <a:rPr lang="en-US" sz="2400" i="1" smtClean="0">
                                <a:solidFill>
                                  <a:srgbClr val="66FF33"/>
                                </a:solidFill>
                                <a:latin typeface="Cambria Math" panose="02040503050406030204" pitchFamily="18" charset="0"/>
                              </a:rPr>
                              <m:t>𝑓</m:t>
                            </m:r>
                          </m:e>
                          <m:sub>
                            <m:r>
                              <a:rPr lang="en-US" sz="2400" i="1">
                                <a:solidFill>
                                  <a:srgbClr val="66FF33"/>
                                </a:solidFill>
                                <a:latin typeface="Cambria Math" panose="02040503050406030204" pitchFamily="18" charset="0"/>
                              </a:rPr>
                              <m:t>𝑖</m:t>
                            </m:r>
                          </m:sub>
                        </m:sSub>
                      </m:e>
                    </m:nary>
                    <m:sSup>
                      <m:sSupPr>
                        <m:ctrlPr>
                          <a:rPr lang="en-US" sz="2400" i="1">
                            <a:solidFill>
                              <a:srgbClr val="66FF33"/>
                            </a:solidFill>
                            <a:latin typeface="Cambria Math" panose="02040503050406030204" pitchFamily="18" charset="0"/>
                          </a:rPr>
                        </m:ctrlPr>
                      </m:sSupPr>
                      <m:e>
                        <m:r>
                          <a:rPr lang="en-US" sz="2400" i="1">
                            <a:solidFill>
                              <a:srgbClr val="66FF33"/>
                            </a:solidFill>
                            <a:latin typeface="Cambria Math" panose="02040503050406030204" pitchFamily="18" charset="0"/>
                          </a:rPr>
                          <m:t>𝑥</m:t>
                        </m:r>
                      </m:e>
                      <m:sup>
                        <m:r>
                          <a:rPr lang="en-US" sz="2400" i="1">
                            <a:solidFill>
                              <a:srgbClr val="66FF33"/>
                            </a:solidFill>
                            <a:latin typeface="Cambria Math" panose="02040503050406030204" pitchFamily="18" charset="0"/>
                          </a:rPr>
                          <m:t>𝑖</m:t>
                        </m:r>
                      </m:sup>
                    </m:sSup>
                  </m:oMath>
                </a14:m>
                <a:endParaRPr lang="vi-VN" sz="2400" b="1" dirty="0" smtClean="0">
                  <a:solidFill>
                    <a:srgbClr val="66FF33"/>
                  </a:solidFill>
                  <a:latin typeface="Times New Roman" panose="02020603050405020304" pitchFamily="18" charset="0"/>
                  <a:cs typeface="Times New Roman" panose="02020603050405020304" pitchFamily="18" charset="0"/>
                </a:endParaRPr>
              </a:p>
              <a:p>
                <a:pPr marL="0" indent="0">
                  <a:lnSpc>
                    <a:spcPct val="120000"/>
                  </a:lnSpc>
                  <a:spcBef>
                    <a:spcPts val="600"/>
                  </a:spcBef>
                  <a:spcAft>
                    <a:spcPts val="600"/>
                  </a:spcAft>
                  <a:buNone/>
                </a:pPr>
                <a:endParaRPr lang="vi-VN" sz="2400" dirty="0" smtClean="0">
                  <a:solidFill>
                    <a:srgbClr val="66FF33"/>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1011650"/>
                <a:ext cx="11664221" cy="2037900"/>
              </a:xfrm>
              <a:blipFill rotWithShape="0">
                <a:blip r:embed="rId9"/>
                <a:stretch>
                  <a:fillRect l="-784" t="-599"/>
                </a:stretch>
              </a:blipFill>
              <a:ln>
                <a:no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a:bodyPr>
          <a:lstStyle/>
          <a:p>
            <a:fld id="{A5965DA7-CFD0-4BBC-8CE4-76678E81AE32}" type="slidenum">
              <a:rPr lang="en-US" sz="2400" smtClean="0"/>
              <a:t>71</a:t>
            </a:fld>
            <a:endParaRPr lang="en-US" sz="2400" dirty="0"/>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3.5 Mã hóa cho các </a:t>
            </a:r>
            <a:r>
              <a:rPr lang="en-US" sz="3600" b="1" dirty="0" err="1" smtClean="0">
                <a:solidFill>
                  <a:srgbClr val="FFFF00"/>
                </a:solidFill>
                <a:latin typeface="Times New Roman" panose="02020603050405020304" pitchFamily="18" charset="0"/>
                <a:cs typeface="Times New Roman" panose="02020603050405020304" pitchFamily="18" charset="0"/>
              </a:rPr>
              <a:t>mã</a:t>
            </a:r>
            <a:r>
              <a:rPr lang="en-US" sz="3600" b="1" dirty="0" smtClean="0">
                <a:solidFill>
                  <a:srgbClr val="FFFF00"/>
                </a:solidFill>
                <a:latin typeface="Times New Roman" panose="02020603050405020304" pitchFamily="18" charset="0"/>
                <a:cs typeface="Times New Roman" panose="02020603050405020304" pitchFamily="18" charset="0"/>
              </a:rPr>
              <a:t> cyclic</a:t>
            </a:r>
            <a:r>
              <a:rPr lang="vi-VN" sz="3600" b="1" dirty="0" smtClean="0">
                <a:solidFill>
                  <a:srgbClr val="FFFF00"/>
                </a:solidFill>
                <a:latin typeface="Times New Roman" panose="02020603050405020304" pitchFamily="18" charset="0"/>
                <a:cs typeface="Times New Roman" panose="02020603050405020304" pitchFamily="18" charset="0"/>
              </a:rPr>
              <a:t> hệ thống</a:t>
            </a: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18311" y="3049549"/>
            <a:ext cx="2724291" cy="3244184"/>
            <a:chOff x="342899" y="3049549"/>
            <a:chExt cx="2724291" cy="3244184"/>
          </a:xfrm>
        </p:grpSpPr>
        <mc:AlternateContent xmlns:mc="http://schemas.openxmlformats.org/markup-compatibility/2006" xmlns:a14="http://schemas.microsoft.com/office/drawing/2010/main">
          <mc:Choice Requires="a14">
            <p:sp>
              <p:nvSpPr>
                <p:cNvPr id="5" name="Rectangle 4"/>
                <p:cNvSpPr/>
                <p:nvPr/>
              </p:nvSpPr>
              <p:spPr>
                <a:xfrm>
                  <a:off x="342899" y="5113666"/>
                  <a:ext cx="2348655"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FFFF00"/>
                            </a:solidFill>
                            <a:latin typeface="Cambria Math" panose="02040503050406030204" pitchFamily="18" charset="0"/>
                          </a:rPr>
                          <m:t>𝑎</m:t>
                        </m:r>
                        <m:d>
                          <m:dPr>
                            <m:ctrlPr>
                              <a:rPr lang="en-US" sz="2400" i="1">
                                <a:solidFill>
                                  <a:srgbClr val="FFFF00"/>
                                </a:solidFill>
                                <a:latin typeface="Cambria Math" panose="02040503050406030204" pitchFamily="18" charset="0"/>
                              </a:rPr>
                            </m:ctrlPr>
                          </m:dPr>
                          <m:e>
                            <m:r>
                              <a:rPr lang="en-US" sz="2400" i="1">
                                <a:solidFill>
                                  <a:srgbClr val="FFFF00"/>
                                </a:solidFill>
                                <a:latin typeface="Cambria Math" panose="02040503050406030204" pitchFamily="18" charset="0"/>
                              </a:rPr>
                              <m:t>𝑥</m:t>
                            </m:r>
                          </m:e>
                        </m:d>
                        <m:r>
                          <a:rPr lang="en-US" sz="2400" i="0">
                            <a:solidFill>
                              <a:srgbClr val="FFFF00"/>
                            </a:solidFill>
                            <a:latin typeface="Cambria Math" panose="02040503050406030204" pitchFamily="18" charset="0"/>
                          </a:rPr>
                          <m:t>=</m:t>
                        </m:r>
                        <m:nary>
                          <m:naryPr>
                            <m:chr m:val="∑"/>
                            <m:limLoc m:val="undOvr"/>
                            <m:grow m:val="on"/>
                            <m:ctrlPr>
                              <a:rPr lang="en-US" sz="2400" i="1">
                                <a:solidFill>
                                  <a:srgbClr val="FFFF00"/>
                                </a:solidFill>
                                <a:latin typeface="Cambria Math" panose="02040503050406030204" pitchFamily="18" charset="0"/>
                              </a:rPr>
                            </m:ctrlPr>
                          </m:naryPr>
                          <m:sub>
                            <m:r>
                              <a:rPr lang="en-US" sz="2400" i="1">
                                <a:solidFill>
                                  <a:srgbClr val="FFFF00"/>
                                </a:solidFill>
                                <a:latin typeface="Cambria Math" panose="02040503050406030204" pitchFamily="18" charset="0"/>
                              </a:rPr>
                              <m:t>𝑗</m:t>
                            </m:r>
                            <m:r>
                              <a:rPr lang="en-US" sz="2400" i="0">
                                <a:solidFill>
                                  <a:srgbClr val="FFFF00"/>
                                </a:solidFill>
                                <a:latin typeface="Cambria Math" panose="02040503050406030204" pitchFamily="18" charset="0"/>
                              </a:rPr>
                              <m:t>=0</m:t>
                            </m:r>
                          </m:sub>
                          <m:sup>
                            <m:r>
                              <a:rPr lang="en-US" sz="2400" i="1">
                                <a:solidFill>
                                  <a:srgbClr val="FFFF00"/>
                                </a:solidFill>
                                <a:latin typeface="Cambria Math" panose="02040503050406030204" pitchFamily="18" charset="0"/>
                              </a:rPr>
                              <m:t>𝑘</m:t>
                            </m:r>
                            <m:r>
                              <a:rPr lang="en-US" sz="2400" i="0">
                                <a:solidFill>
                                  <a:srgbClr val="FFFF00"/>
                                </a:solidFill>
                                <a:latin typeface="Cambria Math" panose="02040503050406030204" pitchFamily="18" charset="0"/>
                              </a:rPr>
                              <m:t>−1</m:t>
                            </m:r>
                          </m:sup>
                          <m:e>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𝑎</m:t>
                                </m:r>
                              </m:e>
                              <m:sub>
                                <m:r>
                                  <a:rPr lang="en-US" sz="2400" i="1">
                                    <a:solidFill>
                                      <a:srgbClr val="FFFF00"/>
                                    </a:solidFill>
                                    <a:latin typeface="Cambria Math" panose="02040503050406030204" pitchFamily="18" charset="0"/>
                                  </a:rPr>
                                  <m:t>𝑗</m:t>
                                </m:r>
                              </m:sub>
                            </m:sSub>
                            <m:sSup>
                              <m:sSupPr>
                                <m:ctrlPr>
                                  <a:rPr lang="en-US" sz="2400" i="1">
                                    <a:solidFill>
                                      <a:srgbClr val="FFFF00"/>
                                    </a:solidFill>
                                    <a:latin typeface="Cambria Math" panose="02040503050406030204" pitchFamily="18" charset="0"/>
                                  </a:rPr>
                                </m:ctrlPr>
                              </m:sSupPr>
                              <m:e>
                                <m:r>
                                  <a:rPr lang="en-US" sz="2400" i="1">
                                    <a:solidFill>
                                      <a:srgbClr val="FFFF00"/>
                                    </a:solidFill>
                                    <a:latin typeface="Cambria Math" panose="02040503050406030204" pitchFamily="18" charset="0"/>
                                  </a:rPr>
                                  <m:t>𝑥</m:t>
                                </m:r>
                              </m:e>
                              <m:sup>
                                <m:r>
                                  <a:rPr lang="en-US" sz="2400" i="1">
                                    <a:solidFill>
                                      <a:srgbClr val="FFFF00"/>
                                    </a:solidFill>
                                    <a:latin typeface="Cambria Math" panose="02040503050406030204" pitchFamily="18" charset="0"/>
                                  </a:rPr>
                                  <m:t>𝑗</m:t>
                                </m:r>
                              </m:sup>
                            </m:sSup>
                          </m:e>
                        </m:nary>
                      </m:oMath>
                    </m:oMathPara>
                  </a14:m>
                  <a:endParaRPr lang="en-US" sz="2400" dirty="0">
                    <a:solidFill>
                      <a:srgbClr val="FFFF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42899" y="5113666"/>
                  <a:ext cx="2348655" cy="1180067"/>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42899" y="3049549"/>
                  <a:ext cx="2724291" cy="1865126"/>
                </a:xfrm>
                <a:prstGeom prst="rect">
                  <a:avLst/>
                </a:prstGeom>
              </p:spPr>
              <p:txBody>
                <a:bodyPr wrap="square">
                  <a:spAutoFit/>
                </a:bodyPr>
                <a:lstStyle/>
                <a:p>
                  <a:pPr>
                    <a:lnSpc>
                      <a:spcPct val="120000"/>
                    </a:lnSpc>
                    <a:spcBef>
                      <a:spcPts val="600"/>
                    </a:spcBef>
                    <a:spcAft>
                      <a:spcPts val="600"/>
                    </a:spcAft>
                  </a:pPr>
                  <a:r>
                    <a:rPr lang="vi-VN" sz="2400" b="1" dirty="0">
                      <a:latin typeface="Times New Roman" panose="02020603050405020304" pitchFamily="18" charset="0"/>
                      <a:cs typeface="Times New Roman" panose="02020603050405020304" pitchFamily="18" charset="0"/>
                    </a:rPr>
                    <a:t>BƯỚC 1</a:t>
                  </a:r>
                  <a:r>
                    <a:rPr lang="vi-VN" sz="2400" dirty="0">
                      <a:latin typeface="Times New Roman" panose="02020603050405020304" pitchFamily="18" charset="0"/>
                      <a:cs typeface="Times New Roman" panose="02020603050405020304" pitchFamily="18" charset="0"/>
                    </a:rPr>
                    <a:t>: mã hóa tin </a:t>
                  </a:r>
                  <a14:m>
                    <m:oMath xmlns:m="http://schemas.openxmlformats.org/officeDocument/2006/math">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𝑎</m:t>
                          </m:r>
                        </m:e>
                        <m:sub>
                          <m:r>
                            <a:rPr lang="en-US" sz="2400" i="1">
                              <a:solidFill>
                                <a:srgbClr val="66FF33"/>
                              </a:solidFill>
                              <a:latin typeface="Cambria Math" panose="02040503050406030204" pitchFamily="18" charset="0"/>
                            </a:rPr>
                            <m:t>𝑖</m:t>
                          </m:r>
                        </m:sub>
                      </m:sSub>
                    </m:oMath>
                  </a14:m>
                  <a:r>
                    <a:rPr lang="vi-VN" sz="2400" dirty="0">
                      <a:latin typeface="Times New Roman" panose="02020603050405020304" pitchFamily="18" charset="0"/>
                      <a:cs typeface="Times New Roman" panose="02020603050405020304" pitchFamily="18" charset="0"/>
                    </a:rPr>
                    <a:t> bằng đa thức tin </a:t>
                  </a:r>
                  <a14:m>
                    <m:oMath xmlns:m="http://schemas.openxmlformats.org/officeDocument/2006/math">
                      <m:r>
                        <a:rPr lang="vi-VN" sz="2400" i="1">
                          <a:solidFill>
                            <a:srgbClr val="66FF33"/>
                          </a:solidFill>
                          <a:latin typeface="Cambria Math" panose="02040503050406030204" pitchFamily="18" charset="0"/>
                        </a:rPr>
                        <m:t>𝑎</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oMath>
                  </a14:m>
                  <a:r>
                    <a:rPr lang="vi-VN" sz="2400" dirty="0">
                      <a:latin typeface="Times New Roman" panose="02020603050405020304" pitchFamily="18" charset="0"/>
                      <a:cs typeface="Times New Roman" panose="02020603050405020304" pitchFamily="18" charset="0"/>
                    </a:rPr>
                    <a:t> với </a:t>
                  </a:r>
                  <a14:m>
                    <m:oMath xmlns:m="http://schemas.openxmlformats.org/officeDocument/2006/math">
                      <m:r>
                        <m:rPr>
                          <m:sty m:val="p"/>
                        </m:rPr>
                        <a:rPr lang="en-US" sz="2400">
                          <a:solidFill>
                            <a:srgbClr val="66FF33"/>
                          </a:solidFill>
                          <a:latin typeface="Cambria Math" panose="02040503050406030204" pitchFamily="18" charset="0"/>
                        </a:rPr>
                        <m:t>deg</m:t>
                      </m:r>
                      <m:r>
                        <m:rPr>
                          <m:nor/>
                        </m:rPr>
                        <a:rPr lang="en-US" sz="2400" i="1">
                          <a:solidFill>
                            <a:srgbClr val="66FF33"/>
                          </a:solidFill>
                          <a:latin typeface="Times New Roman" panose="02020603050405020304" pitchFamily="18" charset="0"/>
                          <a:cs typeface="Times New Roman" panose="02020603050405020304" pitchFamily="18" charset="0"/>
                        </a:rPr>
                        <m:t> </m:t>
                      </m:r>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𝑎</m:t>
                          </m:r>
                        </m:e>
                        <m:sub>
                          <m:r>
                            <a:rPr lang="en-US" sz="2400" i="1">
                              <a:solidFill>
                                <a:srgbClr val="66FF33"/>
                              </a:solidFill>
                              <a:latin typeface="Cambria Math" panose="02040503050406030204" pitchFamily="18" charset="0"/>
                            </a:rPr>
                            <m:t>𝑖</m:t>
                          </m:r>
                        </m:sub>
                      </m:sSub>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r>
                        <a:rPr lang="en-US" sz="2400">
                          <a:solidFill>
                            <a:srgbClr val="66FF33"/>
                          </a:solidFill>
                          <a:latin typeface="Cambria Math" panose="02040503050406030204" pitchFamily="18" charset="0"/>
                        </a:rPr>
                        <m:t>≤</m:t>
                      </m:r>
                      <m:r>
                        <a:rPr lang="en-US" sz="2400" i="1">
                          <a:solidFill>
                            <a:srgbClr val="66FF33"/>
                          </a:solidFill>
                          <a:latin typeface="Cambria Math" panose="02040503050406030204" pitchFamily="18" charset="0"/>
                        </a:rPr>
                        <m:t>𝑘</m:t>
                      </m:r>
                      <m:r>
                        <a:rPr lang="en-US" sz="2400">
                          <a:solidFill>
                            <a:srgbClr val="66FF33"/>
                          </a:solidFill>
                          <a:latin typeface="Cambria Math" panose="02040503050406030204" pitchFamily="18" charset="0"/>
                        </a:rPr>
                        <m:t>−1</m:t>
                      </m:r>
                    </m:oMath>
                  </a14:m>
                  <a:r>
                    <a:rPr lang="vi-VN" sz="2400" dirty="0">
                      <a:solidFill>
                        <a:srgbClr val="66FF33"/>
                      </a:solidFill>
                      <a:latin typeface="Times New Roman" panose="02020603050405020304" pitchFamily="18" charset="0"/>
                      <a:cs typeface="Times New Roman" panose="02020603050405020304" pitchFamily="18" charset="0"/>
                    </a:rPr>
                    <a:t>; </a:t>
                  </a:r>
                  <a:endParaRPr lang="vi-VN" sz="24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342899" y="3049549"/>
                  <a:ext cx="2724291" cy="1865126"/>
                </a:xfrm>
                <a:prstGeom prst="rect">
                  <a:avLst/>
                </a:prstGeom>
                <a:blipFill rotWithShape="0">
                  <a:blip r:embed="rId11"/>
                  <a:stretch>
                    <a:fillRect l="-3356" t="-654" r="-3132" b="-4575"/>
                  </a:stretch>
                </a:blipFill>
              </p:spPr>
              <p:txBody>
                <a:bodyPr/>
                <a:lstStyle/>
                <a:p>
                  <a:r>
                    <a:rPr lang="en-US">
                      <a:noFill/>
                    </a:rPr>
                    <a:t> </a:t>
                  </a:r>
                </a:p>
              </p:txBody>
            </p:sp>
          </mc:Fallback>
        </mc:AlternateContent>
      </p:grpSp>
      <p:grpSp>
        <p:nvGrpSpPr>
          <p:cNvPr id="15" name="Group 14"/>
          <p:cNvGrpSpPr/>
          <p:nvPr/>
        </p:nvGrpSpPr>
        <p:grpSpPr>
          <a:xfrm>
            <a:off x="2767824" y="3049549"/>
            <a:ext cx="3690113" cy="3519172"/>
            <a:chOff x="3361378" y="3033507"/>
            <a:chExt cx="3690113" cy="3519172"/>
          </a:xfrm>
        </p:grpSpPr>
        <mc:AlternateContent xmlns:mc="http://schemas.openxmlformats.org/markup-compatibility/2006" xmlns:a14="http://schemas.microsoft.com/office/drawing/2010/main">
          <mc:Choice Requires="a14">
            <p:sp>
              <p:nvSpPr>
                <p:cNvPr id="11" name="Rectangle 10"/>
                <p:cNvSpPr/>
                <p:nvPr/>
              </p:nvSpPr>
              <p:spPr>
                <a:xfrm>
                  <a:off x="3361378" y="3033507"/>
                  <a:ext cx="3491164" cy="951864"/>
                </a:xfrm>
                <a:prstGeom prst="rect">
                  <a:avLst/>
                </a:prstGeom>
              </p:spPr>
              <p:txBody>
                <a:bodyPr wrap="square">
                  <a:spAutoFit/>
                </a:bodyPr>
                <a:lstStyle/>
                <a:p>
                  <a:pPr>
                    <a:lnSpc>
                      <a:spcPct val="120000"/>
                    </a:lnSpc>
                    <a:spcBef>
                      <a:spcPts val="600"/>
                    </a:spcBef>
                    <a:spcAft>
                      <a:spcPts val="600"/>
                    </a:spcAft>
                  </a:pPr>
                  <a:r>
                    <a:rPr lang="vi-VN" sz="2400" b="1" dirty="0">
                      <a:latin typeface="Times New Roman" panose="02020603050405020304" pitchFamily="18" charset="0"/>
                      <a:cs typeface="Times New Roman" panose="02020603050405020304" pitchFamily="18" charset="0"/>
                    </a:rPr>
                    <a:t>BƯỚC </a:t>
                  </a:r>
                  <a:r>
                    <a:rPr lang="vi-VN" sz="2400" b="1" dirty="0" smtClean="0">
                      <a:latin typeface="Times New Roman" panose="02020603050405020304" pitchFamily="18" charset="0"/>
                      <a:cs typeface="Times New Roman" panose="02020603050405020304" pitchFamily="18" charset="0"/>
                    </a:rPr>
                    <a:t>2</a:t>
                  </a:r>
                  <a:r>
                    <a:rPr lang="vi-VN" sz="2400" dirty="0" smtClean="0">
                      <a:latin typeface="Times New Roman" panose="02020603050405020304" pitchFamily="18" charset="0"/>
                      <a:cs typeface="Times New Roman" panose="02020603050405020304" pitchFamily="18" charset="0"/>
                    </a:rPr>
                    <a:t>: Nhân </a:t>
                  </a:r>
                  <a14:m>
                    <m:oMath xmlns:m="http://schemas.openxmlformats.org/officeDocument/2006/math">
                      <m:r>
                        <a:rPr lang="vi-VN" sz="2400" i="1">
                          <a:solidFill>
                            <a:srgbClr val="66FF33"/>
                          </a:solidFill>
                          <a:latin typeface="Cambria Math" panose="02040503050406030204" pitchFamily="18" charset="0"/>
                        </a:rPr>
                        <m:t>𝑎</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oMath>
                  </a14:m>
                  <a:r>
                    <a:rPr lang="vi-VN" sz="2400" dirty="0" smtClean="0">
                      <a:latin typeface="Times New Roman" panose="02020603050405020304" pitchFamily="18" charset="0"/>
                      <a:cs typeface="Times New Roman" panose="02020603050405020304" pitchFamily="18" charset="0"/>
                    </a:rPr>
                    <a:t> với  </a:t>
                  </a:r>
                  <a14:m>
                    <m:oMath xmlns:m="http://schemas.openxmlformats.org/officeDocument/2006/math">
                      <m:sSup>
                        <m:sSupPr>
                          <m:ctrlPr>
                            <a:rPr lang="en-US" sz="2400" b="1" i="1">
                              <a:solidFill>
                                <a:srgbClr val="FFFF00"/>
                              </a:solidFill>
                              <a:latin typeface="Cambria Math" panose="02040503050406030204" pitchFamily="18" charset="0"/>
                            </a:rPr>
                          </m:ctrlPr>
                        </m:sSupPr>
                        <m:e>
                          <m:r>
                            <a:rPr lang="en-US" sz="2400" b="1" i="1">
                              <a:solidFill>
                                <a:srgbClr val="FFFF00"/>
                              </a:solidFill>
                              <a:latin typeface="Cambria Math" panose="02040503050406030204" pitchFamily="18" charset="0"/>
                            </a:rPr>
                            <m:t>𝒙</m:t>
                          </m:r>
                        </m:e>
                        <m:sup>
                          <m:r>
                            <a:rPr lang="en-US" sz="2400" b="1" i="1">
                              <a:solidFill>
                                <a:srgbClr val="FFFF00"/>
                              </a:solidFill>
                              <a:latin typeface="Cambria Math" panose="02040503050406030204" pitchFamily="18" charset="0"/>
                            </a:rPr>
                            <m:t>𝒏</m:t>
                          </m:r>
                          <m:r>
                            <a:rPr lang="en-US" sz="2400" b="1">
                              <a:solidFill>
                                <a:srgbClr val="FFFF00"/>
                              </a:solidFill>
                              <a:latin typeface="Cambria Math" panose="02040503050406030204" pitchFamily="18" charset="0"/>
                            </a:rPr>
                            <m:t>−</m:t>
                          </m:r>
                          <m:r>
                            <a:rPr lang="en-US" sz="2400" b="1" i="1">
                              <a:solidFill>
                                <a:srgbClr val="FFFF00"/>
                              </a:solidFill>
                              <a:latin typeface="Cambria Math" panose="02040503050406030204" pitchFamily="18" charset="0"/>
                            </a:rPr>
                            <m:t>𝒌</m:t>
                          </m:r>
                        </m:sup>
                      </m:sSup>
                    </m:oMath>
                  </a14:m>
                  <a:r>
                    <a:rPr lang="vi-VN" sz="2400" dirty="0" smtClean="0">
                      <a:latin typeface="Times New Roman" panose="02020603050405020304" pitchFamily="18" charset="0"/>
                      <a:cs typeface="Times New Roman" panose="02020603050405020304" pitchFamily="18" charset="0"/>
                    </a:rPr>
                    <a:t> </a:t>
                  </a:r>
                  <a:endParaRPr lang="vi-VN" sz="2400" dirty="0">
                    <a:latin typeface="Times New Roman" panose="02020603050405020304" pitchFamily="18"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3361378" y="3033507"/>
                  <a:ext cx="3491164" cy="951864"/>
                </a:xfrm>
                <a:prstGeom prst="rect">
                  <a:avLst/>
                </a:prstGeom>
                <a:blipFill rotWithShape="0">
                  <a:blip r:embed="rId12"/>
                  <a:stretch>
                    <a:fillRect l="-2618" t="-1282" r="-13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361378" y="4114061"/>
                  <a:ext cx="3690113"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0">
                            <a:latin typeface="Cambria Math" panose="02040503050406030204" pitchFamily="18" charset="0"/>
                          </a:rPr>
                          <m:t>.</m:t>
                        </m:r>
                        <m:sSup>
                          <m:sSupPr>
                            <m:ctrlPr>
                              <a:rPr lang="en-US" sz="2400" i="1" smtClean="0">
                                <a:solidFill>
                                  <a:srgbClr val="FFFF00"/>
                                </a:solidFill>
                                <a:latin typeface="Cambria Math" panose="02040503050406030204" pitchFamily="18" charset="0"/>
                              </a:rPr>
                            </m:ctrlPr>
                          </m:sSupPr>
                          <m:e>
                            <m:r>
                              <a:rPr lang="en-US" sz="2400" i="1">
                                <a:solidFill>
                                  <a:srgbClr val="FFFF00"/>
                                </a:solidFill>
                                <a:latin typeface="Cambria Math" panose="02040503050406030204" pitchFamily="18" charset="0"/>
                              </a:rPr>
                              <m:t>𝑥</m:t>
                            </m:r>
                          </m:e>
                          <m:sup>
                            <m:r>
                              <a:rPr lang="en-US" sz="2400" i="1">
                                <a:solidFill>
                                  <a:srgbClr val="FFFF00"/>
                                </a:solidFill>
                                <a:latin typeface="Cambria Math" panose="02040503050406030204" pitchFamily="18" charset="0"/>
                              </a:rPr>
                              <m:t>𝑛</m:t>
                            </m:r>
                            <m:r>
                              <a:rPr lang="en-US" sz="2400" i="0">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𝑘</m:t>
                            </m:r>
                          </m:sup>
                        </m:sSup>
                        <m:r>
                          <a:rPr lang="en-US" sz="2400" i="0">
                            <a:latin typeface="Cambria Math" panose="02040503050406030204" pitchFamily="18" charset="0"/>
                          </a:rPr>
                          <m:t>=</m:t>
                        </m:r>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0">
                                <a:latin typeface="Cambria Math" panose="02040503050406030204" pitchFamily="18" charset="0"/>
                              </a:rPr>
                              <m:t>=0</m:t>
                            </m:r>
                          </m:sub>
                          <m:sup>
                            <m:r>
                              <a:rPr lang="en-US" sz="2400" i="1">
                                <a:latin typeface="Cambria Math" panose="02040503050406030204" pitchFamily="18" charset="0"/>
                              </a:rPr>
                              <m:t>𝑘</m:t>
                            </m:r>
                            <m:r>
                              <a:rPr lang="en-US" sz="2400" i="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𝑗</m:t>
                                </m:r>
                                <m:r>
                                  <a:rPr lang="en-US" sz="2400" i="0">
                                    <a:latin typeface="Cambria Math" panose="02040503050406030204" pitchFamily="18" charset="0"/>
                                  </a:rPr>
                                  <m:t>+</m:t>
                                </m:r>
                                <m:r>
                                  <a:rPr lang="en-US" sz="2400" i="1">
                                    <a:latin typeface="Cambria Math" panose="02040503050406030204" pitchFamily="18" charset="0"/>
                                  </a:rPr>
                                  <m:t>𝑟</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𝑗</m:t>
                                </m:r>
                                <m:r>
                                  <a:rPr lang="en-US" sz="2400" i="0">
                                    <a:latin typeface="Cambria Math" panose="02040503050406030204" pitchFamily="18" charset="0"/>
                                  </a:rPr>
                                  <m:t>+</m:t>
                                </m:r>
                                <m:r>
                                  <a:rPr lang="en-US" sz="2400" i="1">
                                    <a:latin typeface="Cambria Math" panose="02040503050406030204" pitchFamily="18" charset="0"/>
                                  </a:rPr>
                                  <m:t>𝑟</m:t>
                                </m:r>
                              </m:sup>
                            </m:sSup>
                          </m:e>
                        </m:nary>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3361378" y="4114061"/>
                  <a:ext cx="3690113" cy="1180067"/>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838166" y="5422818"/>
                  <a:ext cx="1868075" cy="1129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smtClean="0">
                            <a:solidFill>
                              <a:srgbClr val="FFFF00"/>
                            </a:solidFill>
                            <a:latin typeface="Cambria Math" panose="02040503050406030204" pitchFamily="18" charset="0"/>
                          </a:rPr>
                          <m:t>=</m:t>
                        </m:r>
                        <m:nary>
                          <m:naryPr>
                            <m:chr m:val="∑"/>
                            <m:limLoc m:val="undOvr"/>
                            <m:grow m:val="on"/>
                            <m:ctrlPr>
                              <a:rPr lang="en-US" sz="2400" i="1">
                                <a:solidFill>
                                  <a:srgbClr val="FFFF00"/>
                                </a:solidFill>
                                <a:latin typeface="Cambria Math" panose="02040503050406030204" pitchFamily="18" charset="0"/>
                              </a:rPr>
                            </m:ctrlPr>
                          </m:naryPr>
                          <m:sub>
                            <m:r>
                              <a:rPr lang="en-US" sz="2400" i="1">
                                <a:solidFill>
                                  <a:srgbClr val="FFFF00"/>
                                </a:solidFill>
                                <a:latin typeface="Cambria Math" panose="02040503050406030204" pitchFamily="18" charset="0"/>
                              </a:rPr>
                              <m:t>𝑖</m:t>
                            </m:r>
                            <m:r>
                              <a:rPr lang="en-US" sz="2400" i="0">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𝑟</m:t>
                            </m:r>
                          </m:sub>
                          <m:sup>
                            <m:r>
                              <a:rPr lang="en-US" sz="2400" i="1">
                                <a:solidFill>
                                  <a:srgbClr val="FFFF00"/>
                                </a:solidFill>
                                <a:latin typeface="Cambria Math" panose="02040503050406030204" pitchFamily="18" charset="0"/>
                              </a:rPr>
                              <m:t>𝑛</m:t>
                            </m:r>
                            <m:r>
                              <a:rPr lang="en-US" sz="2400" i="0">
                                <a:solidFill>
                                  <a:srgbClr val="FFFF00"/>
                                </a:solidFill>
                                <a:latin typeface="Cambria Math" panose="02040503050406030204" pitchFamily="18" charset="0"/>
                              </a:rPr>
                              <m:t>−1</m:t>
                            </m:r>
                          </m:sup>
                          <m:e>
                            <m:sSub>
                              <m:sSubPr>
                                <m:ctrlPr>
                                  <a:rPr lang="en-US" sz="2400" i="1">
                                    <a:solidFill>
                                      <a:srgbClr val="FFFF00"/>
                                    </a:solidFill>
                                    <a:latin typeface="Cambria Math" panose="02040503050406030204" pitchFamily="18" charset="0"/>
                                  </a:rPr>
                                </m:ctrlPr>
                              </m:sSubPr>
                              <m:e>
                                <m:r>
                                  <a:rPr lang="en-US" sz="2400" i="1">
                                    <a:solidFill>
                                      <a:srgbClr val="FFFF00"/>
                                    </a:solidFill>
                                    <a:latin typeface="Cambria Math" panose="02040503050406030204" pitchFamily="18" charset="0"/>
                                  </a:rPr>
                                  <m:t>𝑓</m:t>
                                </m:r>
                              </m:e>
                              <m:sub>
                                <m:r>
                                  <a:rPr lang="en-US" sz="2400" i="1">
                                    <a:solidFill>
                                      <a:srgbClr val="FFFF00"/>
                                    </a:solidFill>
                                    <a:latin typeface="Cambria Math" panose="02040503050406030204" pitchFamily="18" charset="0"/>
                                  </a:rPr>
                                  <m:t>𝑖</m:t>
                                </m:r>
                                <m:r>
                                  <a:rPr lang="en-US" sz="2400" i="0">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𝑟</m:t>
                                </m:r>
                              </m:sub>
                            </m:sSub>
                            <m:sSup>
                              <m:sSupPr>
                                <m:ctrlPr>
                                  <a:rPr lang="en-US" sz="2400" i="1">
                                    <a:solidFill>
                                      <a:srgbClr val="FFFF00"/>
                                    </a:solidFill>
                                    <a:latin typeface="Cambria Math" panose="02040503050406030204" pitchFamily="18" charset="0"/>
                                  </a:rPr>
                                </m:ctrlPr>
                              </m:sSupPr>
                              <m:e>
                                <m:r>
                                  <a:rPr lang="en-US" sz="2400" i="1">
                                    <a:solidFill>
                                      <a:srgbClr val="FFFF00"/>
                                    </a:solidFill>
                                    <a:latin typeface="Cambria Math" panose="02040503050406030204" pitchFamily="18" charset="0"/>
                                  </a:rPr>
                                  <m:t>𝑥</m:t>
                                </m:r>
                              </m:e>
                              <m:sup>
                                <m:r>
                                  <a:rPr lang="en-US" sz="2400" i="1">
                                    <a:solidFill>
                                      <a:srgbClr val="FFFF00"/>
                                    </a:solidFill>
                                    <a:latin typeface="Cambria Math" panose="02040503050406030204" pitchFamily="18" charset="0"/>
                                  </a:rPr>
                                  <m:t>𝑖</m:t>
                                </m:r>
                              </m:sup>
                            </m:sSup>
                          </m:e>
                        </m:nary>
                      </m:oMath>
                    </m:oMathPara>
                  </a14:m>
                  <a:endParaRPr lang="en-US" sz="2400" dirty="0">
                    <a:solidFill>
                      <a:srgbClr val="FFFF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838166" y="5422818"/>
                  <a:ext cx="1868075" cy="1129861"/>
                </a:xfrm>
                <a:prstGeom prst="rect">
                  <a:avLst/>
                </a:prstGeom>
                <a:blipFill rotWithShape="0">
                  <a:blip r:embed="rId14"/>
                  <a:stretch>
                    <a:fillRect/>
                  </a:stretch>
                </a:blipFill>
              </p:spPr>
              <p:txBody>
                <a:bodyPr/>
                <a:lstStyle/>
                <a:p>
                  <a:r>
                    <a:rPr lang="en-US">
                      <a:noFill/>
                    </a:rPr>
                    <a:t> </a:t>
                  </a:r>
                </a:p>
              </p:txBody>
            </p:sp>
          </mc:Fallback>
        </mc:AlternateContent>
      </p:grpSp>
      <p:sp>
        <p:nvSpPr>
          <p:cNvPr id="17" name="Rectangle 16"/>
          <p:cNvSpPr/>
          <p:nvPr/>
        </p:nvSpPr>
        <p:spPr>
          <a:xfrm>
            <a:off x="6397736" y="3098118"/>
            <a:ext cx="3878819" cy="1569660"/>
          </a:xfrm>
          <a:prstGeom prst="rect">
            <a:avLst/>
          </a:prstGeom>
        </p:spPr>
        <p:txBody>
          <a:bodyPr wrap="none">
            <a:spAutoFit/>
          </a:bodyPr>
          <a:lstStyle/>
          <a:p>
            <a:r>
              <a:rPr lang="vi-VN" sz="2400" b="1" dirty="0" smtClean="0">
                <a:latin typeface="Times New Roman" panose="02020603050405020304" pitchFamily="18" charset="0"/>
                <a:cs typeface="Times New Roman" panose="02020603050405020304" pitchFamily="18" charset="0"/>
              </a:rPr>
              <a:t>BƯỚC 3</a:t>
            </a:r>
            <a:r>
              <a:rPr lang="vi-VN" sz="2400" dirty="0" smtClean="0">
                <a:latin typeface="Times New Roman" panose="02020603050405020304" pitchFamily="18" charset="0"/>
                <a:cs typeface="Times New Roman" panose="02020603050405020304" pitchFamily="18" charset="0"/>
              </a:rPr>
              <a:t>: Thực hiện vòng lặp</a:t>
            </a:r>
            <a:endParaRPr lang="vi-VN" sz="2400" dirty="0" smtClean="0"/>
          </a:p>
          <a:p>
            <a:endParaRPr lang="vi-VN" sz="2400" dirty="0">
              <a:latin typeface="Times New Roman" panose="02020603050405020304" pitchFamily="18" charset="0"/>
              <a:cs typeface="Times New Roman" panose="02020603050405020304" pitchFamily="18" charset="0"/>
            </a:endParaRPr>
          </a:p>
          <a:p>
            <a:r>
              <a:rPr lang="vi-VN" sz="2400" dirty="0" smtClean="0">
                <a:latin typeface="Times New Roman" panose="02020603050405020304" pitchFamily="18" charset="0"/>
                <a:cs typeface="Times New Roman" panose="02020603050405020304" pitchFamily="18" charset="0"/>
              </a:rPr>
              <a:t>for i =1 to </a:t>
            </a:r>
            <a:r>
              <a:rPr lang="vi-VN" sz="2400" i="1" dirty="0" smtClean="0">
                <a:latin typeface="Times New Roman" panose="02020603050405020304" pitchFamily="18" charset="0"/>
                <a:cs typeface="Times New Roman" panose="02020603050405020304" pitchFamily="18" charset="0"/>
              </a:rPr>
              <a:t>n</a:t>
            </a:r>
            <a:r>
              <a:rPr lang="vi-VN" sz="2400" dirty="0" smtClean="0">
                <a:latin typeface="Times New Roman" panose="02020603050405020304" pitchFamily="18" charset="0"/>
                <a:cs typeface="Times New Roman" panose="02020603050405020304" pitchFamily="18" charset="0"/>
              </a:rPr>
              <a:t> – </a:t>
            </a:r>
            <a:r>
              <a:rPr lang="vi-VN" sz="2400" i="1" dirty="0" smtClean="0">
                <a:latin typeface="Times New Roman" panose="02020603050405020304" pitchFamily="18" charset="0"/>
                <a:cs typeface="Times New Roman" panose="02020603050405020304" pitchFamily="18" charset="0"/>
              </a:rPr>
              <a:t>k</a:t>
            </a:r>
            <a:r>
              <a:rPr lang="vi-VN" sz="2400" dirty="0" smtClean="0">
                <a:latin typeface="Times New Roman" panose="02020603050405020304" pitchFamily="18" charset="0"/>
                <a:cs typeface="Times New Roman" panose="02020603050405020304" pitchFamily="18" charset="0"/>
              </a:rPr>
              <a:t> do</a:t>
            </a:r>
          </a:p>
          <a:p>
            <a:endParaRPr lang="vi-VN" sz="2400"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Rectangle 18"/>
              <p:cNvSpPr/>
              <p:nvPr/>
            </p:nvSpPr>
            <p:spPr>
              <a:xfrm>
                <a:off x="6396143" y="4378473"/>
                <a:ext cx="3192989"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𝑛</m:t>
                          </m:r>
                          <m:r>
                            <a:rPr lang="en-US" sz="2400" i="0">
                              <a:latin typeface="Cambria Math" panose="02040503050406030204" pitchFamily="18" charset="0"/>
                            </a:rPr>
                            <m:t>−</m:t>
                          </m:r>
                          <m:r>
                            <a:rPr lang="en-US" sz="2400" i="1">
                              <a:latin typeface="Cambria Math" panose="02040503050406030204" pitchFamily="18" charset="0"/>
                            </a:rPr>
                            <m:t>𝑘</m:t>
                          </m:r>
                          <m:r>
                            <a:rPr lang="en-US" sz="2400" i="0">
                              <a:latin typeface="Cambria Math" panose="02040503050406030204" pitchFamily="18" charset="0"/>
                            </a:rPr>
                            <m:t>−</m:t>
                          </m:r>
                          <m:r>
                            <a:rPr lang="en-US" sz="2400" i="1">
                              <a:latin typeface="Cambria Math" panose="02040503050406030204" pitchFamily="18" charset="0"/>
                            </a:rPr>
                            <m:t>𝑖</m:t>
                          </m:r>
                        </m:sub>
                      </m:sSub>
                      <m:r>
                        <a:rPr lang="en-US" sz="2400" i="0">
                          <a:latin typeface="Cambria Math" panose="02040503050406030204" pitchFamily="18" charset="0"/>
                        </a:rPr>
                        <m:t>=</m:t>
                      </m:r>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0">
                              <a:latin typeface="Cambria Math" panose="02040503050406030204" pitchFamily="18" charset="0"/>
                            </a:rPr>
                            <m:t>=0</m:t>
                          </m:r>
                        </m:sub>
                        <m:sup>
                          <m:r>
                            <a:rPr lang="en-US" sz="2400" i="1">
                              <a:latin typeface="Cambria Math" panose="02040503050406030204" pitchFamily="18" charset="0"/>
                            </a:rPr>
                            <m:t>𝑘</m:t>
                          </m:r>
                          <m:r>
                            <a:rPr lang="en-US" sz="2400" i="0">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𝑗</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𝑛</m:t>
                              </m:r>
                              <m:r>
                                <a:rPr lang="en-US" sz="2400" i="0">
                                  <a:latin typeface="Cambria Math" panose="02040503050406030204" pitchFamily="18" charset="0"/>
                                </a:rPr>
                                <m:t>−</m:t>
                              </m:r>
                              <m:r>
                                <a:rPr lang="en-US" sz="2400" i="1">
                                  <a:latin typeface="Cambria Math" panose="02040503050406030204" pitchFamily="18" charset="0"/>
                                </a:rPr>
                                <m:t>𝑗</m:t>
                              </m:r>
                              <m:r>
                                <a:rPr lang="en-US" sz="2400" i="0">
                                  <a:latin typeface="Cambria Math" panose="02040503050406030204" pitchFamily="18" charset="0"/>
                                </a:rPr>
                                <m:t>−</m:t>
                              </m:r>
                              <m:r>
                                <a:rPr lang="en-US" sz="2400" i="1">
                                  <a:latin typeface="Cambria Math" panose="02040503050406030204" pitchFamily="18" charset="0"/>
                                </a:rPr>
                                <m:t>𝑖</m:t>
                              </m:r>
                            </m:sub>
                          </m:sSub>
                        </m:e>
                      </m:nary>
                    </m:oMath>
                  </m:oMathPara>
                </a14:m>
                <a:endParaRPr lang="en-US" sz="2400" dirty="0"/>
              </a:p>
            </p:txBody>
          </p:sp>
        </mc:Choice>
        <mc:Fallback xmlns="">
          <p:sp>
            <p:nvSpPr>
              <p:cNvPr id="19" name="Rectangle 18"/>
              <p:cNvSpPr>
                <a:spLocks noRot="1" noChangeAspect="1" noMove="1" noResize="1" noEditPoints="1" noAdjustHandles="1" noChangeArrowheads="1" noChangeShapeType="1" noTextEdit="1"/>
              </p:cNvSpPr>
              <p:nvPr/>
            </p:nvSpPr>
            <p:spPr>
              <a:xfrm>
                <a:off x="6396143" y="4378473"/>
                <a:ext cx="3192989" cy="1180067"/>
              </a:xfrm>
              <a:prstGeom prst="rect">
                <a:avLst/>
              </a:prstGeom>
              <a:blipFill rotWithShape="0">
                <a:blip r:embed="rId15"/>
                <a:stretch>
                  <a:fillRect/>
                </a:stretch>
              </a:blipFill>
            </p:spPr>
            <p:txBody>
              <a:bodyPr/>
              <a:lstStyle/>
              <a:p>
                <a:r>
                  <a:rPr lang="en-US">
                    <a:noFill/>
                  </a:rPr>
                  <a:t> </a:t>
                </a:r>
              </a:p>
            </p:txBody>
          </p:sp>
        </mc:Fallback>
      </mc:AlternateContent>
      <p:cxnSp>
        <p:nvCxnSpPr>
          <p:cNvPr id="21" name="Straight Connector 20"/>
          <p:cNvCxnSpPr/>
          <p:nvPr/>
        </p:nvCxnSpPr>
        <p:spPr>
          <a:xfrm>
            <a:off x="2756736" y="3259281"/>
            <a:ext cx="0" cy="3568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371342" y="3320716"/>
            <a:ext cx="0" cy="344520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466793" y="5693568"/>
            <a:ext cx="2581957" cy="830997"/>
          </a:xfrm>
          <a:prstGeom prst="rect">
            <a:avLst/>
          </a:prstGeom>
        </p:spPr>
        <p:txBody>
          <a:bodyPr wrap="square">
            <a:spAutoFit/>
          </a:bodyPr>
          <a:lstStyle/>
          <a:p>
            <a:r>
              <a:rPr lang="vi-VN" sz="2400" b="1" dirty="0">
                <a:latin typeface="Times New Roman" panose="02020603050405020304" pitchFamily="18" charset="0"/>
                <a:cs typeface="Times New Roman" panose="02020603050405020304" pitchFamily="18" charset="0"/>
              </a:rPr>
              <a:t>BƯỚC </a:t>
            </a:r>
            <a:r>
              <a:rPr lang="vi-VN" sz="2400" b="1" dirty="0" smtClean="0">
                <a:latin typeface="Times New Roman" panose="02020603050405020304" pitchFamily="18" charset="0"/>
                <a:cs typeface="Times New Roman" panose="02020603050405020304" pitchFamily="18" charset="0"/>
              </a:rPr>
              <a:t>4: </a:t>
            </a:r>
            <a:r>
              <a:rPr lang="vi-VN" sz="2400" dirty="0" smtClean="0">
                <a:latin typeface="Times New Roman" panose="02020603050405020304" pitchFamily="18" charset="0"/>
                <a:cs typeface="Times New Roman" panose="02020603050405020304" pitchFamily="18" charset="0"/>
              </a:rPr>
              <a:t>thiết lập từ mã hệ thống</a:t>
            </a:r>
            <a:endParaRPr lang="vi-VN" sz="2400" dirty="0"/>
          </a:p>
        </p:txBody>
      </p:sp>
      <mc:AlternateContent xmlns:mc="http://schemas.openxmlformats.org/markup-compatibility/2006" xmlns:a14="http://schemas.microsoft.com/office/drawing/2010/main">
        <mc:Choice Requires="a14">
          <p:sp>
            <p:nvSpPr>
              <p:cNvPr id="8" name="Rectangle 7"/>
              <p:cNvSpPr/>
              <p:nvPr/>
            </p:nvSpPr>
            <p:spPr>
              <a:xfrm>
                <a:off x="9124230" y="5632358"/>
                <a:ext cx="2271519" cy="1130181"/>
              </a:xfrm>
              <a:prstGeom prst="rect">
                <a:avLst/>
              </a:prstGeom>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66FF33"/>
                          </a:solidFill>
                          <a:latin typeface="Cambria Math" panose="02040503050406030204" pitchFamily="18" charset="0"/>
                        </a:rPr>
                        <m:t>𝑓</m:t>
                      </m:r>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r>
                        <a:rPr lang="en-US" sz="2400" i="0">
                          <a:solidFill>
                            <a:srgbClr val="66FF33"/>
                          </a:solidFill>
                          <a:latin typeface="Cambria Math" panose="02040503050406030204" pitchFamily="18" charset="0"/>
                        </a:rPr>
                        <m:t>=</m:t>
                      </m:r>
                      <m:nary>
                        <m:naryPr>
                          <m:chr m:val="∑"/>
                          <m:limLoc m:val="undOvr"/>
                          <m:grow m:val="on"/>
                          <m:ctrlPr>
                            <a:rPr lang="en-US" sz="2400" i="1">
                              <a:solidFill>
                                <a:srgbClr val="66FF33"/>
                              </a:solidFill>
                              <a:latin typeface="Cambria Math" panose="02040503050406030204" pitchFamily="18" charset="0"/>
                            </a:rPr>
                          </m:ctrlPr>
                        </m:naryPr>
                        <m:sub>
                          <m:r>
                            <a:rPr lang="en-US" sz="2400" i="1">
                              <a:solidFill>
                                <a:srgbClr val="66FF33"/>
                              </a:solidFill>
                              <a:latin typeface="Cambria Math" panose="02040503050406030204" pitchFamily="18" charset="0"/>
                            </a:rPr>
                            <m:t>𝑖</m:t>
                          </m:r>
                          <m:r>
                            <a:rPr lang="en-US" sz="2400" i="0">
                              <a:solidFill>
                                <a:srgbClr val="66FF33"/>
                              </a:solidFill>
                              <a:latin typeface="Cambria Math" panose="02040503050406030204" pitchFamily="18" charset="0"/>
                            </a:rPr>
                            <m:t>=0</m:t>
                          </m:r>
                        </m:sub>
                        <m:sup>
                          <m:r>
                            <a:rPr lang="en-US" sz="2400" i="1">
                              <a:solidFill>
                                <a:srgbClr val="66FF33"/>
                              </a:solidFill>
                              <a:latin typeface="Cambria Math" panose="02040503050406030204" pitchFamily="18" charset="0"/>
                            </a:rPr>
                            <m:t>𝑛</m:t>
                          </m:r>
                          <m:r>
                            <a:rPr lang="en-US" sz="2400" i="0">
                              <a:solidFill>
                                <a:srgbClr val="66FF33"/>
                              </a:solidFill>
                              <a:latin typeface="Cambria Math" panose="02040503050406030204" pitchFamily="18" charset="0"/>
                            </a:rPr>
                            <m:t>−1</m:t>
                          </m:r>
                        </m:sup>
                        <m:e>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𝑓</m:t>
                              </m:r>
                            </m:e>
                            <m:sub>
                              <m:r>
                                <a:rPr lang="en-US" sz="2400" i="1">
                                  <a:solidFill>
                                    <a:srgbClr val="66FF33"/>
                                  </a:solidFill>
                                  <a:latin typeface="Cambria Math" panose="02040503050406030204" pitchFamily="18" charset="0"/>
                                </a:rPr>
                                <m:t>𝑖</m:t>
                              </m:r>
                            </m:sub>
                          </m:sSub>
                          <m:sSup>
                            <m:sSupPr>
                              <m:ctrlPr>
                                <a:rPr lang="en-US" sz="2400" i="1">
                                  <a:solidFill>
                                    <a:srgbClr val="66FF33"/>
                                  </a:solidFill>
                                  <a:latin typeface="Cambria Math" panose="02040503050406030204" pitchFamily="18" charset="0"/>
                                </a:rPr>
                              </m:ctrlPr>
                            </m:sSupPr>
                            <m:e>
                              <m:r>
                                <a:rPr lang="en-US" sz="2400" i="1">
                                  <a:solidFill>
                                    <a:srgbClr val="66FF33"/>
                                  </a:solidFill>
                                  <a:latin typeface="Cambria Math" panose="02040503050406030204" pitchFamily="18" charset="0"/>
                                </a:rPr>
                                <m:t>𝑥</m:t>
                              </m:r>
                            </m:e>
                            <m:sup>
                              <m:r>
                                <a:rPr lang="en-US" sz="2400" i="1">
                                  <a:solidFill>
                                    <a:srgbClr val="66FF33"/>
                                  </a:solidFill>
                                  <a:latin typeface="Cambria Math" panose="02040503050406030204" pitchFamily="18" charset="0"/>
                                </a:rPr>
                                <m:t>𝑖</m:t>
                              </m:r>
                            </m:sup>
                          </m:sSup>
                        </m:e>
                      </m:nary>
                    </m:oMath>
                  </m:oMathPara>
                </a14:m>
                <a:endParaRPr lang="en-US" sz="2400" dirty="0">
                  <a:solidFill>
                    <a:srgbClr val="66FF33"/>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124230" y="5632358"/>
                <a:ext cx="2271519" cy="1130181"/>
              </a:xfrm>
              <a:prstGeom prst="rect">
                <a:avLst/>
              </a:prstGeom>
              <a:blipFill rotWithShape="0">
                <a:blip r:embed="rId16"/>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9711242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72</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p:nvPr>
        </p:nvSpPr>
        <p:spPr>
          <a:xfrm>
            <a:off x="342900" y="1224366"/>
            <a:ext cx="11487150" cy="5319309"/>
          </a:xfrm>
        </p:spPr>
        <p:txBody>
          <a:bodyPr>
            <a:normAutofit/>
          </a:bodyPr>
          <a:lstStyle/>
          <a:p>
            <a:pPr marL="1022350" indent="-1022350">
              <a:spcBef>
                <a:spcPts val="1200"/>
              </a:spcBef>
              <a:spcAft>
                <a:spcPts val="600"/>
              </a:spcAft>
              <a:buNone/>
            </a:pPr>
            <a:r>
              <a:rPr lang="vi-VN" sz="2800" dirty="0">
                <a:latin typeface="Times New Roman" panose="02020603050405020304" pitchFamily="18" charset="0"/>
                <a:cs typeface="Times New Roman" panose="02020603050405020304" pitchFamily="18" charset="0"/>
              </a:rPr>
              <a:t>3.6.1 </a:t>
            </a:r>
            <a:r>
              <a:rPr lang="vi-VN" sz="2800" dirty="0" smtClean="0">
                <a:latin typeface="Times New Roman" panose="02020603050405020304" pitchFamily="18" charset="0"/>
                <a:cs typeface="Times New Roman" panose="02020603050405020304" pitchFamily="18" charset="0"/>
              </a:rPr>
              <a:t>	Giải </a:t>
            </a:r>
            <a:r>
              <a:rPr lang="vi-VN" sz="2800" dirty="0">
                <a:latin typeface="Times New Roman" panose="02020603050405020304" pitchFamily="18" charset="0"/>
                <a:cs typeface="Times New Roman" panose="02020603050405020304" pitchFamily="18" charset="0"/>
              </a:rPr>
              <a:t>mã hai thủ tục </a:t>
            </a:r>
            <a:endParaRPr lang="vi-VN" sz="2800" dirty="0" smtClean="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tabLst>
                <a:tab pos="1028700" algn="l"/>
              </a:tabLst>
            </a:pPr>
            <a:r>
              <a:rPr lang="vi-VN" sz="2800" dirty="0" smtClean="0">
                <a:latin typeface="Times New Roman" panose="02020603050405020304" pitchFamily="18" charset="0"/>
                <a:cs typeface="Times New Roman" panose="02020603050405020304" pitchFamily="18" charset="0"/>
              </a:rPr>
              <a:t>3.6.2	Giải </a:t>
            </a:r>
            <a:r>
              <a:rPr lang="vi-VN" sz="2800" dirty="0">
                <a:latin typeface="Times New Roman" panose="02020603050405020304" pitchFamily="18" charset="0"/>
                <a:cs typeface="Times New Roman" panose="02020603050405020304" pitchFamily="18" charset="0"/>
              </a:rPr>
              <a:t>mã theo Syndrome</a:t>
            </a:r>
            <a:endParaRPr lang="vi-VN" sz="2800" dirty="0" smtClean="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tabLst>
                <a:tab pos="1028700" algn="l"/>
              </a:tabLst>
            </a:pPr>
            <a:r>
              <a:rPr lang="vi-VN" sz="2800" dirty="0" smtClean="0">
                <a:latin typeface="Times New Roman" panose="02020603050405020304" pitchFamily="18" charset="0"/>
                <a:cs typeface="Times New Roman" panose="02020603050405020304" pitchFamily="18" charset="0"/>
              </a:rPr>
              <a:t>3.6.3	Hệ tổng kiểm tra trực giao và </a:t>
            </a:r>
            <a:r>
              <a:rPr lang="vi-VN" sz="2800" i="1" dirty="0" smtClean="0">
                <a:latin typeface="Times New Roman" panose="02020603050405020304" pitchFamily="18" charset="0"/>
                <a:cs typeface="Times New Roman" panose="02020603050405020304" pitchFamily="18" charset="0"/>
              </a:rPr>
              <a:t>có khả năng trực giao</a:t>
            </a:r>
          </a:p>
          <a:p>
            <a:pPr marL="1028700" indent="-1028700">
              <a:spcBef>
                <a:spcPts val="1200"/>
              </a:spcBef>
              <a:spcAft>
                <a:spcPts val="600"/>
              </a:spcAft>
              <a:buNone/>
              <a:tabLst>
                <a:tab pos="1028700" algn="l"/>
              </a:tabLst>
            </a:pPr>
            <a:r>
              <a:rPr lang="vi-VN" sz="2800" dirty="0" smtClean="0">
                <a:latin typeface="Times New Roman" panose="02020603050405020304" pitchFamily="18" charset="0"/>
                <a:cs typeface="Times New Roman" panose="02020603050405020304" pitchFamily="18" charset="0"/>
              </a:rPr>
              <a:t>3.6.4	Giải mã ngưỡng dựa trên hệ tổng kiểm tra trực giao</a:t>
            </a:r>
          </a:p>
          <a:p>
            <a:pPr marL="1028700" indent="-1028700">
              <a:spcBef>
                <a:spcPts val="1200"/>
              </a:spcBef>
              <a:spcAft>
                <a:spcPts val="600"/>
              </a:spcAft>
              <a:buNone/>
              <a:tabLst>
                <a:tab pos="1028700" algn="l"/>
              </a:tabLst>
            </a:pPr>
            <a:r>
              <a:rPr lang="vi-VN" sz="2800" dirty="0" smtClean="0">
                <a:latin typeface="Times New Roman" panose="02020603050405020304" pitchFamily="18" charset="0"/>
                <a:cs typeface="Times New Roman" panose="02020603050405020304" pitchFamily="18" charset="0"/>
              </a:rPr>
              <a:t>3.6.5	Giải mã ngưỡng dựa trên hệ tổng kiểm tra </a:t>
            </a:r>
            <a:r>
              <a:rPr lang="vi-VN" sz="2800" i="1" dirty="0" smtClean="0">
                <a:latin typeface="Times New Roman" panose="02020603050405020304" pitchFamily="18" charset="0"/>
                <a:cs typeface="Times New Roman" panose="02020603050405020304" pitchFamily="18" charset="0"/>
              </a:rPr>
              <a:t>có khả năng trực giao</a:t>
            </a:r>
          </a:p>
        </p:txBody>
      </p:sp>
    </p:spTree>
    <p:extLst>
      <p:ext uri="{BB962C8B-B14F-4D97-AF65-F5344CB8AC3E}">
        <p14:creationId xmlns:p14="http://schemas.microsoft.com/office/powerpoint/2010/main" val="30655059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11650"/>
            <a:ext cx="11487150" cy="5532026"/>
          </a:xfrm>
        </p:spPr>
        <p:txBody>
          <a:bodyPr>
            <a:normAutofit/>
          </a:bodyPr>
          <a:lstStyle/>
          <a:p>
            <a:pPr marL="1028700" indent="-1028700">
              <a:spcBef>
                <a:spcPts val="1200"/>
              </a:spcBef>
              <a:spcAft>
                <a:spcPts val="600"/>
              </a:spcAft>
              <a:buNone/>
              <a:tabLst>
                <a:tab pos="1028700" algn="l"/>
              </a:tabLst>
            </a:pPr>
            <a:r>
              <a:rPr lang="vi-VN" sz="2800" dirty="0">
                <a:latin typeface="Times New Roman" panose="02020603050405020304" pitchFamily="18" charset="0"/>
                <a:cs typeface="Times New Roman" panose="02020603050405020304" pitchFamily="18" charset="0"/>
              </a:rPr>
              <a:t>3.6.1 </a:t>
            </a:r>
            <a:r>
              <a:rPr lang="vi-VN" sz="2800" dirty="0">
                <a:solidFill>
                  <a:srgbClr val="66FF33"/>
                </a:solidFill>
                <a:latin typeface="Times New Roman" panose="02020603050405020304" pitchFamily="18" charset="0"/>
                <a:cs typeface="Times New Roman" panose="02020603050405020304" pitchFamily="18" charset="0"/>
              </a:rPr>
              <a:t>Giải mã hai thủ tục </a:t>
            </a:r>
            <a:endParaRPr lang="vi-VN" sz="2800" dirty="0" smtClean="0">
              <a:solidFill>
                <a:srgbClr val="66FF33"/>
              </a:solidFill>
              <a:latin typeface="Times New Roman" panose="02020603050405020304" pitchFamily="18" charset="0"/>
              <a:cs typeface="Times New Roman" panose="02020603050405020304" pitchFamily="18" charset="0"/>
            </a:endParaRPr>
          </a:p>
          <a:p>
            <a:pPr marL="457200" indent="-457200">
              <a:spcBef>
                <a:spcPts val="1200"/>
              </a:spcBef>
              <a:spcAft>
                <a:spcPts val="600"/>
              </a:spcAft>
              <a:buFont typeface="Wingdings" panose="05000000000000000000" pitchFamily="2" charset="2"/>
              <a:buChar char="§"/>
              <a:tabLst>
                <a:tab pos="1028700" algn="l"/>
              </a:tabLst>
            </a:pPr>
            <a:r>
              <a:rPr lang="vi-VN" sz="2800" dirty="0" smtClean="0">
                <a:latin typeface="Times New Roman" panose="02020603050405020304" pitchFamily="18" charset="0"/>
                <a:cs typeface="Times New Roman" panose="02020603050405020304" pitchFamily="18" charset="0"/>
              </a:rPr>
              <a:t>Dẫn ra </a:t>
            </a:r>
            <a:r>
              <a:rPr lang="vi-VN" sz="2800" dirty="0" smtClean="0">
                <a:solidFill>
                  <a:srgbClr val="FFFF00"/>
                </a:solidFill>
                <a:latin typeface="Times New Roman" panose="02020603050405020304" pitchFamily="18" charset="0"/>
                <a:cs typeface="Times New Roman" panose="02020603050405020304" pitchFamily="18" charset="0"/>
              </a:rPr>
              <a:t>bản tin</a:t>
            </a:r>
            <a:r>
              <a:rPr lang="vi-VN" sz="2800" dirty="0" smtClean="0">
                <a:latin typeface="Times New Roman" panose="02020603050405020304" pitchFamily="18" charset="0"/>
                <a:cs typeface="Times New Roman" panose="02020603050405020304" pitchFamily="18" charset="0"/>
              </a:rPr>
              <a:t> từ dãy bit nhận được</a:t>
            </a:r>
          </a:p>
          <a:p>
            <a:pPr marL="457200" indent="-457200">
              <a:spcBef>
                <a:spcPts val="1200"/>
              </a:spcBef>
              <a:spcAft>
                <a:spcPts val="600"/>
              </a:spcAft>
              <a:buFont typeface="Wingdings" panose="05000000000000000000" pitchFamily="2" charset="2"/>
              <a:buChar char="§"/>
              <a:tabLst>
                <a:tab pos="1028700" algn="l"/>
              </a:tabLst>
            </a:pPr>
            <a:endParaRPr lang="vi-VN" sz="2800" dirty="0">
              <a:latin typeface="Times New Roman" panose="02020603050405020304" pitchFamily="18" charset="0"/>
              <a:cs typeface="Times New Roman" panose="02020603050405020304" pitchFamily="18" charset="0"/>
            </a:endParaRPr>
          </a:p>
          <a:p>
            <a:pPr marL="457200" indent="-457200">
              <a:spcBef>
                <a:spcPts val="1200"/>
              </a:spcBef>
              <a:spcAft>
                <a:spcPts val="600"/>
              </a:spcAft>
              <a:buFont typeface="Wingdings" panose="05000000000000000000" pitchFamily="2" charset="2"/>
              <a:buChar char="§"/>
              <a:tabLst>
                <a:tab pos="1028700" algn="l"/>
              </a:tabLst>
            </a:pPr>
            <a:endParaRPr lang="vi-VN" sz="2800" dirty="0" smtClean="0">
              <a:latin typeface="Times New Roman" panose="02020603050405020304" pitchFamily="18" charset="0"/>
              <a:cs typeface="Times New Roman" panose="02020603050405020304" pitchFamily="18" charset="0"/>
            </a:endParaRPr>
          </a:p>
          <a:p>
            <a:pPr marL="457200" indent="-457200">
              <a:spcBef>
                <a:spcPts val="1200"/>
              </a:spcBef>
              <a:spcAft>
                <a:spcPts val="600"/>
              </a:spcAft>
              <a:buFont typeface="Wingdings" panose="05000000000000000000" pitchFamily="2" charset="2"/>
              <a:buChar char="§"/>
              <a:tabLst>
                <a:tab pos="1028700" algn="l"/>
              </a:tabLst>
            </a:pPr>
            <a:endParaRPr lang="vi-VN" sz="2800" dirty="0" smtClean="0">
              <a:latin typeface="Times New Roman" panose="02020603050405020304" pitchFamily="18" charset="0"/>
              <a:cs typeface="Times New Roman" panose="02020603050405020304" pitchFamily="18" charset="0"/>
            </a:endParaRPr>
          </a:p>
          <a:p>
            <a:pPr marL="457200" indent="-457200">
              <a:spcBef>
                <a:spcPts val="1200"/>
              </a:spcBef>
              <a:spcAft>
                <a:spcPts val="600"/>
              </a:spcAft>
              <a:buFont typeface="Wingdings" panose="05000000000000000000" pitchFamily="2" charset="2"/>
              <a:buChar char="§"/>
              <a:tabLst>
                <a:tab pos="1028700" algn="l"/>
              </a:tabLst>
            </a:pPr>
            <a:r>
              <a:rPr lang="vi-VN" sz="2800" dirty="0" smtClean="0">
                <a:latin typeface="Times New Roman" panose="02020603050405020304" pitchFamily="18" charset="0"/>
                <a:cs typeface="Times New Roman" panose="02020603050405020304" pitchFamily="18" charset="0"/>
              </a:rPr>
              <a:t>Dẫn ra </a:t>
            </a:r>
            <a:r>
              <a:rPr lang="vi-VN" sz="2800" dirty="0" smtClean="0">
                <a:solidFill>
                  <a:srgbClr val="FFFF00"/>
                </a:solidFill>
                <a:latin typeface="Times New Roman" panose="02020603050405020304" pitchFamily="18" charset="0"/>
                <a:cs typeface="Times New Roman" panose="02020603050405020304" pitchFamily="18" charset="0"/>
              </a:rPr>
              <a:t>vector sai </a:t>
            </a:r>
            <a:r>
              <a:rPr lang="vi-VN" sz="2800" dirty="0" smtClean="0">
                <a:latin typeface="Times New Roman" panose="02020603050405020304" pitchFamily="18" charset="0"/>
                <a:cs typeface="Times New Roman" panose="02020603050405020304" pitchFamily="18" charset="0"/>
              </a:rPr>
              <a:t>từ dãy bit nhận được</a:t>
            </a:r>
          </a:p>
          <a:p>
            <a:pPr marL="1028700" indent="-1028700">
              <a:spcBef>
                <a:spcPts val="1200"/>
              </a:spcBef>
              <a:spcAft>
                <a:spcPts val="600"/>
              </a:spcAft>
              <a:buNone/>
              <a:tabLst>
                <a:tab pos="1028700" algn="l"/>
              </a:tabLst>
            </a:pPr>
            <a:endParaRPr lang="vi-VN" sz="28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73</a:t>
            </a:fld>
            <a:endParaRPr lang="en-US"/>
          </a:p>
        </p:txBody>
      </p:sp>
      <p:pic>
        <p:nvPicPr>
          <p:cNvPr id="8" name="Picture 7"/>
          <p:cNvPicPr>
            <a:picLocks noChangeAspect="1"/>
          </p:cNvPicPr>
          <p:nvPr/>
        </p:nvPicPr>
        <p:blipFill>
          <a:blip r:embed="rId2"/>
          <a:stretch>
            <a:fillRect/>
          </a:stretch>
        </p:blipFill>
        <p:spPr>
          <a:xfrm>
            <a:off x="2554686" y="2306705"/>
            <a:ext cx="6768301" cy="1776500"/>
          </a:xfrm>
          <a:prstGeom prst="rect">
            <a:avLst/>
          </a:prstGeom>
        </p:spPr>
      </p:pic>
      <p:pic>
        <p:nvPicPr>
          <p:cNvPr id="9" name="Picture 8"/>
          <p:cNvPicPr>
            <a:picLocks noChangeAspect="1"/>
          </p:cNvPicPr>
          <p:nvPr/>
        </p:nvPicPr>
        <p:blipFill>
          <a:blip r:embed="rId3"/>
          <a:stretch>
            <a:fillRect/>
          </a:stretch>
        </p:blipFill>
        <p:spPr>
          <a:xfrm>
            <a:off x="2096549" y="4883500"/>
            <a:ext cx="7998901" cy="1974500"/>
          </a:xfrm>
          <a:prstGeom prst="rect">
            <a:avLst/>
          </a:prstGeom>
        </p:spPr>
      </p:pic>
      <p:sp>
        <p:nvSpPr>
          <p:cNvPr id="10"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cxnSp>
        <p:nvCxnSpPr>
          <p:cNvPr id="11" name="Straight Connector 10"/>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0944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900" y="1011650"/>
                <a:ext cx="11487150" cy="5532026"/>
              </a:xfrm>
            </p:spPr>
            <p:txBody>
              <a:bodyPr>
                <a:noAutofit/>
              </a:bodyPr>
              <a:lstStyle/>
              <a:p>
                <a:pPr marL="1028700" indent="-1028700">
                  <a:spcBef>
                    <a:spcPts val="1200"/>
                  </a:spcBef>
                  <a:spcAft>
                    <a:spcPts val="600"/>
                  </a:spcAft>
                  <a:buNone/>
                  <a:tabLst>
                    <a:tab pos="1028700" algn="l"/>
                  </a:tabLst>
                </a:pPr>
                <a:r>
                  <a:rPr lang="vi-VN" sz="2600" dirty="0" smtClean="0">
                    <a:solidFill>
                      <a:srgbClr val="66FF33"/>
                    </a:solidFill>
                    <a:latin typeface="Times New Roman" panose="02020603050405020304" pitchFamily="18" charset="0"/>
                    <a:cs typeface="Times New Roman" panose="02020603050405020304" pitchFamily="18" charset="0"/>
                  </a:rPr>
                  <a:t>3.6.2 </a:t>
                </a:r>
                <a:r>
                  <a:rPr lang="vi-VN" sz="2600" dirty="0">
                    <a:solidFill>
                      <a:srgbClr val="66FF33"/>
                    </a:solidFill>
                    <a:latin typeface="Times New Roman" panose="02020603050405020304" pitchFamily="18" charset="0"/>
                    <a:cs typeface="Times New Roman" panose="02020603050405020304" pitchFamily="18" charset="0"/>
                  </a:rPr>
                  <a:t>Giải mã </a:t>
                </a:r>
                <a:r>
                  <a:rPr lang="vi-VN" sz="2600" dirty="0" smtClean="0">
                    <a:solidFill>
                      <a:srgbClr val="66FF33"/>
                    </a:solidFill>
                    <a:latin typeface="Times New Roman" panose="02020603050405020304" pitchFamily="18" charset="0"/>
                    <a:cs typeface="Times New Roman" panose="02020603050405020304" pitchFamily="18" charset="0"/>
                  </a:rPr>
                  <a:t>theo syndrome</a:t>
                </a:r>
              </a:p>
              <a:p>
                <a:pPr marL="1028700" indent="-1028700">
                  <a:spcBef>
                    <a:spcPts val="1200"/>
                  </a:spcBef>
                  <a:spcAft>
                    <a:spcPts val="600"/>
                  </a:spcAft>
                  <a:buNone/>
                  <a:tabLst>
                    <a:tab pos="1028700" algn="l"/>
                  </a:tabLst>
                </a:pPr>
                <a:r>
                  <a:rPr lang="vi-VN" sz="2600" dirty="0" smtClean="0">
                    <a:latin typeface="Times New Roman" panose="02020603050405020304" pitchFamily="18" charset="0"/>
                    <a:cs typeface="Times New Roman" panose="02020603050405020304" pitchFamily="18" charset="0"/>
                  </a:rPr>
                  <a:t>Giả sử v = V của mã cyclic (</a:t>
                </a:r>
                <a:r>
                  <a:rPr lang="vi-VN" sz="2600" i="1" dirty="0" smtClean="0">
                    <a:latin typeface="Times New Roman" panose="02020603050405020304" pitchFamily="18" charset="0"/>
                    <a:cs typeface="Times New Roman" panose="02020603050405020304" pitchFamily="18" charset="0"/>
                  </a:rPr>
                  <a:t>n</a:t>
                </a:r>
                <a:r>
                  <a:rPr lang="vi-VN" sz="2600" dirty="0" smtClean="0">
                    <a:latin typeface="Times New Roman" panose="02020603050405020304" pitchFamily="18" charset="0"/>
                    <a:cs typeface="Times New Roman" panose="02020603050405020304" pitchFamily="18" charset="0"/>
                  </a:rPr>
                  <a:t>,</a:t>
                </a:r>
                <a:r>
                  <a:rPr lang="vi-VN" sz="2600" i="1" dirty="0" smtClean="0">
                    <a:latin typeface="Times New Roman" panose="02020603050405020304" pitchFamily="18" charset="0"/>
                    <a:cs typeface="Times New Roman" panose="02020603050405020304" pitchFamily="18" charset="0"/>
                  </a:rPr>
                  <a:t>k</a:t>
                </a:r>
                <a:r>
                  <a:rPr lang="vi-VN" sz="2600" dirty="0" smtClean="0">
                    <a:latin typeface="Times New Roman" panose="02020603050405020304" pitchFamily="18" charset="0"/>
                    <a:cs typeface="Times New Roman" panose="02020603050405020304" pitchFamily="18" charset="0"/>
                  </a:rPr>
                  <a:t>) có đa thức sinh </a:t>
                </a:r>
                <a:r>
                  <a:rPr lang="vi-VN" sz="2600" i="1" dirty="0" smtClean="0">
                    <a:latin typeface="Times New Roman" panose="02020603050405020304" pitchFamily="18" charset="0"/>
                    <a:cs typeface="Times New Roman" panose="02020603050405020304" pitchFamily="18" charset="0"/>
                  </a:rPr>
                  <a:t>g</a:t>
                </a:r>
                <a:r>
                  <a:rPr lang="vi-VN" sz="2600" dirty="0" smtClean="0">
                    <a:latin typeface="Times New Roman" panose="02020603050405020304" pitchFamily="18" charset="0"/>
                    <a:cs typeface="Times New Roman" panose="02020603050405020304" pitchFamily="18" charset="0"/>
                  </a:rPr>
                  <a:t>(</a:t>
                </a:r>
                <a:r>
                  <a:rPr lang="vi-VN" sz="2600" i="1" dirty="0" smtClean="0">
                    <a:latin typeface="Times New Roman" panose="02020603050405020304" pitchFamily="18" charset="0"/>
                    <a:cs typeface="Times New Roman" panose="02020603050405020304" pitchFamily="18" charset="0"/>
                  </a:rPr>
                  <a:t>x</a:t>
                </a:r>
                <a:r>
                  <a:rPr lang="vi-VN" sz="2600" dirty="0" smtClean="0">
                    <a:latin typeface="Times New Roman" panose="02020603050405020304" pitchFamily="18" charset="0"/>
                    <a:cs typeface="Times New Roman" panose="02020603050405020304" pitchFamily="18" charset="0"/>
                  </a:rPr>
                  <a:t>)</a:t>
                </a:r>
                <a:r>
                  <a:rPr lang="en-US" sz="2600" dirty="0" smtClean="0">
                    <a:latin typeface="Times New Roman" panose="02020603050405020304" pitchFamily="18" charset="0"/>
                    <a:cs typeface="Times New Roman" panose="02020603050405020304" pitchFamily="18" charset="0"/>
                  </a:rPr>
                  <a:t>, </a:t>
                </a:r>
                <a:endParaRPr lang="vi-VN" sz="2600" dirty="0" smtClean="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tabLst>
                    <a:tab pos="1028700" algn="l"/>
                  </a:tabLst>
                </a:pPr>
                <a:endParaRPr lang="vi-VN" sz="2600" dirty="0" smtClean="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tabLst>
                    <a:tab pos="1028700" algn="l"/>
                  </a:tabLst>
                </a:pPr>
                <a:r>
                  <a:rPr lang="vi-VN" sz="2600" dirty="0" smtClean="0">
                    <a:latin typeface="Times New Roman" panose="02020603050405020304" pitchFamily="18" charset="0"/>
                    <a:cs typeface="Times New Roman" panose="02020603050405020304" pitchFamily="18" charset="0"/>
                  </a:rPr>
                  <a:t>Ma trận kiểm tra: </a:t>
                </a:r>
                <a14:m>
                  <m:oMath xmlns:m="http://schemas.openxmlformats.org/officeDocument/2006/math">
                    <m:r>
                      <a:rPr lang="en-US" sz="2600" i="1">
                        <a:latin typeface="Cambria Math" panose="02040503050406030204" pitchFamily="18" charset="0"/>
                      </a:rPr>
                      <m:t>h</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a:latin typeface="Cambria Math" panose="02040503050406030204" pitchFamily="18" charset="0"/>
                      </a:rPr>
                      <m:t>=</m:t>
                    </m:r>
                    <m:f>
                      <m:fPr>
                        <m:ctrlPr>
                          <a:rPr lang="en-US" sz="2600" i="1">
                            <a:latin typeface="Cambria Math" panose="02040503050406030204" pitchFamily="18" charset="0"/>
                          </a:rPr>
                        </m:ctrlPr>
                      </m:fPr>
                      <m:num>
                        <m:sSup>
                          <m:sSupPr>
                            <m:ctrlPr>
                              <a:rPr lang="en-US" sz="2600" i="1">
                                <a:latin typeface="Cambria Math" panose="02040503050406030204" pitchFamily="18" charset="0"/>
                              </a:rPr>
                            </m:ctrlPr>
                          </m:sSupPr>
                          <m:e>
                            <m:r>
                              <a:rPr lang="en-US" sz="2600" i="1">
                                <a:latin typeface="Cambria Math" panose="02040503050406030204" pitchFamily="18" charset="0"/>
                              </a:rPr>
                              <m:t>𝑥</m:t>
                            </m:r>
                          </m:e>
                          <m:sup>
                            <m:r>
                              <a:rPr lang="en-US" sz="2600" i="1">
                                <a:latin typeface="Cambria Math" panose="02040503050406030204" pitchFamily="18" charset="0"/>
                              </a:rPr>
                              <m:t>𝑛</m:t>
                            </m:r>
                          </m:sup>
                        </m:sSup>
                        <m:r>
                          <a:rPr lang="en-US" sz="2600" i="1">
                            <a:latin typeface="Cambria Math" panose="02040503050406030204" pitchFamily="18" charset="0"/>
                          </a:rPr>
                          <m:t>𝐻</m:t>
                        </m:r>
                      </m:num>
                      <m:den>
                        <m:d>
                          <m:dPr>
                            <m:begChr m:val=""/>
                            <m:ctrlPr>
                              <a:rPr lang="en-US" sz="2600" i="1">
                                <a:latin typeface="Cambria Math" panose="02040503050406030204" pitchFamily="18" charset="0"/>
                              </a:rPr>
                            </m:ctrlPr>
                          </m:dPr>
                          <m:e>
                            <m:r>
                              <a:rPr lang="en-US" sz="2600" i="1">
                                <a:latin typeface="Cambria Math" panose="02040503050406030204" pitchFamily="18" charset="0"/>
                              </a:rPr>
                              <m:t>𝑔</m:t>
                            </m:r>
                            <m:r>
                              <a:rPr lang="en-US" sz="2600">
                                <a:latin typeface="Cambria Math" panose="02040503050406030204" pitchFamily="18" charset="0"/>
                              </a:rPr>
                              <m:t>(</m:t>
                            </m:r>
                            <m:r>
                              <a:rPr lang="en-US" sz="2600" i="1">
                                <a:latin typeface="Cambria Math" panose="02040503050406030204" pitchFamily="18" charset="0"/>
                              </a:rPr>
                              <m:t>𝑥</m:t>
                            </m:r>
                          </m:e>
                        </m:d>
                      </m:den>
                    </m:f>
                  </m:oMath>
                </a14:m>
                <a:r>
                  <a:rPr lang="vi-VN" sz="2600" dirty="0" smtClean="0">
                    <a:latin typeface="Times New Roman" panose="02020603050405020304" pitchFamily="18" charset="0"/>
                    <a:cs typeface="Times New Roman" panose="02020603050405020304" pitchFamily="18" charset="0"/>
                  </a:rPr>
                  <a:t> , </a:t>
                </a:r>
                <a14:m>
                  <m:oMath xmlns:m="http://schemas.openxmlformats.org/officeDocument/2006/math">
                    <m:r>
                      <m:rPr>
                        <m:sty m:val="p"/>
                      </m:rPr>
                      <a:rPr lang="en-US" sz="2600">
                        <a:solidFill>
                          <a:srgbClr val="FFFF00"/>
                        </a:solidFill>
                        <a:latin typeface="Cambria Math" panose="02040503050406030204" pitchFamily="18" charset="0"/>
                      </a:rPr>
                      <m:t>deg</m:t>
                    </m:r>
                    <m:r>
                      <m:rPr>
                        <m:nor/>
                      </m:rPr>
                      <a:rPr lang="en-US" sz="2600" i="1">
                        <a:solidFill>
                          <a:srgbClr val="FFFF00"/>
                        </a:solidFill>
                        <a:latin typeface="Times New Roman" panose="02020603050405020304" pitchFamily="18" charset="0"/>
                        <a:cs typeface="Times New Roman" panose="02020603050405020304" pitchFamily="18" charset="0"/>
                      </a:rPr>
                      <m:t> </m:t>
                    </m:r>
                    <m:r>
                      <a:rPr lang="en-US" sz="2600" i="1">
                        <a:solidFill>
                          <a:srgbClr val="FFFF00"/>
                        </a:solidFill>
                        <a:latin typeface="Cambria Math" panose="02040503050406030204" pitchFamily="18" charset="0"/>
                      </a:rPr>
                      <m:t>𝑔</m:t>
                    </m:r>
                    <m:d>
                      <m:dPr>
                        <m:ctrlPr>
                          <a:rPr lang="en-US" sz="2600" i="1">
                            <a:solidFill>
                              <a:srgbClr val="FFFF00"/>
                            </a:solidFill>
                            <a:latin typeface="Cambria Math" panose="02040503050406030204" pitchFamily="18" charset="0"/>
                          </a:rPr>
                        </m:ctrlPr>
                      </m:dPr>
                      <m:e>
                        <m:r>
                          <a:rPr lang="en-US" sz="2600" i="1">
                            <a:solidFill>
                              <a:srgbClr val="FFFF00"/>
                            </a:solidFill>
                            <a:latin typeface="Cambria Math" panose="02040503050406030204" pitchFamily="18" charset="0"/>
                          </a:rPr>
                          <m:t>𝑥</m:t>
                        </m:r>
                      </m:e>
                    </m:d>
                    <m:r>
                      <a:rPr lang="en-US" sz="2600">
                        <a:solidFill>
                          <a:srgbClr val="FFFF00"/>
                        </a:solidFill>
                        <a:latin typeface="Cambria Math" panose="02040503050406030204" pitchFamily="18" charset="0"/>
                      </a:rPr>
                      <m:t>=</m:t>
                    </m:r>
                    <m:r>
                      <a:rPr lang="en-US" sz="2600" i="1">
                        <a:solidFill>
                          <a:srgbClr val="FFFF00"/>
                        </a:solidFill>
                        <a:latin typeface="Cambria Math" panose="02040503050406030204" pitchFamily="18" charset="0"/>
                      </a:rPr>
                      <m:t>𝑟</m:t>
                    </m:r>
                  </m:oMath>
                </a14:m>
                <a:r>
                  <a:rPr lang="vi-VN" sz="2600" dirty="0" smtClean="0">
                    <a:solidFill>
                      <a:srgbClr val="FFFF00"/>
                    </a:solidFill>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600">
                        <a:latin typeface="Cambria Math" panose="02040503050406030204" pitchFamily="18" charset="0"/>
                      </a:rPr>
                      <m:t>deg</m:t>
                    </m:r>
                    <m:r>
                      <m:rPr>
                        <m:nor/>
                      </m:rPr>
                      <a:rPr lang="en-US" sz="2600" i="1">
                        <a:latin typeface="Times New Roman" panose="02020603050405020304" pitchFamily="18" charset="0"/>
                        <a:cs typeface="Times New Roman" panose="02020603050405020304" pitchFamily="18" charset="0"/>
                      </a:rPr>
                      <m:t> </m:t>
                    </m:r>
                    <m:r>
                      <a:rPr lang="en-US" sz="2600" i="1">
                        <a:latin typeface="Cambria Math" panose="02040503050406030204" pitchFamily="18" charset="0"/>
                      </a:rPr>
                      <m:t>h</m:t>
                    </m:r>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a:latin typeface="Cambria Math" panose="02040503050406030204" pitchFamily="18" charset="0"/>
                      </a:rPr>
                      <m:t>=</m:t>
                    </m:r>
                    <m:r>
                      <a:rPr lang="en-US" sz="2600" i="1">
                        <a:latin typeface="Cambria Math" panose="02040503050406030204" pitchFamily="18" charset="0"/>
                      </a:rPr>
                      <m:t>𝑘</m:t>
                    </m:r>
                  </m:oMath>
                </a14:m>
                <a:endParaRPr lang="vi-VN" sz="2600" dirty="0" smtClean="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tabLst>
                    <a:tab pos="1028700" algn="l"/>
                  </a:tabLst>
                </a:pPr>
                <a:r>
                  <a:rPr lang="vi-VN" sz="2600" dirty="0" smtClean="0">
                    <a:latin typeface="Times New Roman" panose="02020603050405020304" pitchFamily="18" charset="0"/>
                    <a:cs typeface="Times New Roman" panose="02020603050405020304" pitchFamily="18" charset="0"/>
                  </a:rPr>
                  <a:t>Đa thức đối ngẫu của </a:t>
                </a:r>
                <a:r>
                  <a:rPr lang="vi-VN" sz="2600" i="1" dirty="0" smtClean="0">
                    <a:latin typeface="Times New Roman" panose="02020603050405020304" pitchFamily="18" charset="0"/>
                    <a:cs typeface="Times New Roman" panose="02020603050405020304" pitchFamily="18" charset="0"/>
                  </a:rPr>
                  <a:t>h</a:t>
                </a:r>
                <a:r>
                  <a:rPr lang="vi-VN" sz="2600" dirty="0" smtClean="0">
                    <a:latin typeface="Times New Roman" panose="02020603050405020304" pitchFamily="18" charset="0"/>
                    <a:cs typeface="Times New Roman" panose="02020603050405020304" pitchFamily="18" charset="0"/>
                  </a:rPr>
                  <a:t>(</a:t>
                </a:r>
                <a:r>
                  <a:rPr lang="vi-VN" sz="2600" i="1" dirty="0" smtClean="0">
                    <a:latin typeface="Times New Roman" panose="02020603050405020304" pitchFamily="18" charset="0"/>
                    <a:cs typeface="Times New Roman" panose="02020603050405020304" pitchFamily="18" charset="0"/>
                  </a:rPr>
                  <a:t>x</a:t>
                </a:r>
                <a:r>
                  <a:rPr lang="vi-VN" sz="2600" dirty="0" smtClean="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rPr>
                          <m:t>h</m:t>
                        </m:r>
                      </m:e>
                      <m:sup>
                        <m:r>
                          <a:rPr lang="en-US" sz="2600">
                            <a:latin typeface="Cambria Math" panose="02040503050406030204" pitchFamily="18" charset="0"/>
                          </a:rPr>
                          <m:t>∗</m:t>
                        </m:r>
                      </m:sup>
                    </m:sSup>
                    <m:d>
                      <m:dPr>
                        <m:ctrlPr>
                          <a:rPr lang="en-US" sz="2600" i="1">
                            <a:latin typeface="Cambria Math" panose="02040503050406030204" pitchFamily="18" charset="0"/>
                          </a:rPr>
                        </m:ctrlPr>
                      </m:dPr>
                      <m:e>
                        <m:r>
                          <a:rPr lang="en-US" sz="2600" i="1">
                            <a:latin typeface="Cambria Math" panose="02040503050406030204" pitchFamily="18" charset="0"/>
                          </a:rPr>
                          <m:t>𝑥</m:t>
                        </m:r>
                      </m:e>
                    </m:d>
                    <m:r>
                      <a:rPr lang="en-US" sz="2600">
                        <a:latin typeface="Cambria Math" panose="02040503050406030204" pitchFamily="18" charset="0"/>
                      </a:rPr>
                      <m:t>=</m:t>
                    </m:r>
                    <m:sSup>
                      <m:sSupPr>
                        <m:ctrlPr>
                          <a:rPr lang="en-US" sz="2600" i="1">
                            <a:latin typeface="Cambria Math" panose="02040503050406030204" pitchFamily="18" charset="0"/>
                          </a:rPr>
                        </m:ctrlPr>
                      </m:sSupPr>
                      <m:e>
                        <m:r>
                          <a:rPr lang="vi-VN" sz="2600" i="1">
                            <a:latin typeface="Cambria Math" panose="02040503050406030204" pitchFamily="18" charset="0"/>
                          </a:rPr>
                          <m:t>𝑥</m:t>
                        </m:r>
                      </m:e>
                      <m:sup>
                        <m:r>
                          <m:rPr>
                            <m:sty m:val="p"/>
                          </m:rPr>
                          <a:rPr lang="vi-VN" sz="2600" i="1">
                            <a:latin typeface="Cambria Math" panose="02040503050406030204" pitchFamily="18" charset="0"/>
                          </a:rPr>
                          <m:t>deg</m:t>
                        </m:r>
                        <m:r>
                          <a:rPr lang="vi-VN" sz="2600" b="0" i="1" smtClean="0">
                            <a:latin typeface="Cambria Math" panose="02040503050406030204" pitchFamily="18" charset="0"/>
                          </a:rPr>
                          <m:t> </m:t>
                        </m:r>
                        <m:r>
                          <a:rPr lang="en-US" sz="2600" i="1">
                            <a:latin typeface="Cambria Math" panose="02040503050406030204" pitchFamily="18" charset="0"/>
                          </a:rPr>
                          <m:t>h</m:t>
                        </m:r>
                        <m:d>
                          <m:dPr>
                            <m:ctrlPr>
                              <a:rPr lang="en-US" sz="2600" i="1">
                                <a:latin typeface="Cambria Math" panose="02040503050406030204" pitchFamily="18" charset="0"/>
                              </a:rPr>
                            </m:ctrlPr>
                          </m:dPr>
                          <m:e>
                            <m:r>
                              <a:rPr lang="en-US" sz="2600" i="1">
                                <a:latin typeface="Cambria Math" panose="02040503050406030204" pitchFamily="18" charset="0"/>
                              </a:rPr>
                              <m:t>𝑥</m:t>
                            </m:r>
                          </m:e>
                        </m:d>
                      </m:sup>
                    </m:sSup>
                    <m:r>
                      <a:rPr lang="en-US" sz="2600">
                        <a:latin typeface="Cambria Math" panose="02040503050406030204" pitchFamily="18" charset="0"/>
                      </a:rPr>
                      <m:t>.</m:t>
                    </m:r>
                    <m:r>
                      <a:rPr lang="en-US" sz="2600" i="1">
                        <a:latin typeface="Cambria Math" panose="02040503050406030204" pitchFamily="18" charset="0"/>
                      </a:rPr>
                      <m:t>h</m:t>
                    </m:r>
                    <m:d>
                      <m:dPr>
                        <m:ctrlPr>
                          <a:rPr lang="en-US" sz="2600" i="1">
                            <a:latin typeface="Cambria Math" panose="02040503050406030204" pitchFamily="18" charset="0"/>
                          </a:rPr>
                        </m:ctrlPr>
                      </m:dPr>
                      <m:e>
                        <m:sSup>
                          <m:sSupPr>
                            <m:ctrlPr>
                              <a:rPr lang="en-US" sz="2600" i="1">
                                <a:latin typeface="Cambria Math" panose="02040503050406030204" pitchFamily="18" charset="0"/>
                              </a:rPr>
                            </m:ctrlPr>
                          </m:sSupPr>
                          <m:e>
                            <m:r>
                              <a:rPr lang="en-US" sz="2600" i="1">
                                <a:latin typeface="Cambria Math" panose="02040503050406030204" pitchFamily="18" charset="0"/>
                              </a:rPr>
                              <m:t>𝑥</m:t>
                            </m:r>
                          </m:e>
                          <m:sup>
                            <m:r>
                              <a:rPr lang="en-US" sz="2600">
                                <a:latin typeface="Cambria Math" panose="02040503050406030204" pitchFamily="18" charset="0"/>
                              </a:rPr>
                              <m:t>−1</m:t>
                            </m:r>
                          </m:sup>
                        </m:sSup>
                      </m:e>
                    </m:d>
                  </m:oMath>
                </a14:m>
                <a:r>
                  <a:rPr lang="vi-VN" sz="2600" dirty="0" smtClean="0">
                    <a:solidFill>
                      <a:srgbClr val="FFFF00"/>
                    </a:solidFill>
                    <a:latin typeface="Times New Roman" panose="02020603050405020304" pitchFamily="18" charset="0"/>
                    <a:cs typeface="Times New Roman" panose="02020603050405020304" pitchFamily="18" charset="0"/>
                  </a:rPr>
                  <a:t> </a:t>
                </a:r>
                <a:endParaRPr lang="en-US" sz="2600" dirty="0">
                  <a:solidFill>
                    <a:srgbClr val="FFFF00"/>
                  </a:solidFill>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tabLst>
                    <a:tab pos="1028700" algn="l"/>
                  </a:tabLst>
                </a:pPr>
                <a:r>
                  <a:rPr lang="vi-VN" sz="2600" dirty="0" smtClean="0">
                    <a:latin typeface="Times New Roman" panose="02020603050405020304" pitchFamily="18" charset="0"/>
                    <a:cs typeface="Times New Roman" panose="02020603050405020304" pitchFamily="18" charset="0"/>
                  </a:rPr>
                  <a:t>Ma trận kiểm tra của mã có dạng: </a:t>
                </a:r>
                <a14:m>
                  <m:oMath xmlns:m="http://schemas.openxmlformats.org/officeDocument/2006/math">
                    <m:r>
                      <a:rPr lang="en-US" sz="2600" i="1">
                        <a:latin typeface="Cambria Math" panose="02040503050406030204" pitchFamily="18" charset="0"/>
                      </a:rPr>
                      <m:t>𝐻</m:t>
                    </m:r>
                    <m:r>
                      <a:rPr lang="en-US" sz="2600">
                        <a:latin typeface="Cambria Math" panose="02040503050406030204" pitchFamily="18" charset="0"/>
                      </a:rPr>
                      <m:t>=</m:t>
                    </m:r>
                    <m:d>
                      <m:dPr>
                        <m:begChr m:val="["/>
                        <m:endChr m:val="]"/>
                        <m:ctrlPr>
                          <a:rPr lang="en-US" sz="2600" i="1">
                            <a:latin typeface="Cambria Math" panose="02040503050406030204" pitchFamily="18" charset="0"/>
                          </a:rPr>
                        </m:ctrlPr>
                      </m:dPr>
                      <m:e>
                        <m:m>
                          <m:mPr>
                            <m:mcs>
                              <m:mc>
                                <m:mcPr>
                                  <m:count m:val="1"/>
                                  <m:mcJc m:val="center"/>
                                </m:mcPr>
                              </m:mc>
                            </m:mcs>
                            <m:ctrlPr>
                              <a:rPr lang="en-US" sz="2600" i="1">
                                <a:latin typeface="Cambria Math" panose="02040503050406030204" pitchFamily="18" charset="0"/>
                              </a:rPr>
                            </m:ctrlPr>
                          </m:mPr>
                          <m:mr>
                            <m:e>
                              <m:sSup>
                                <m:sSupPr>
                                  <m:ctrlPr>
                                    <a:rPr lang="en-US" sz="2600" i="1">
                                      <a:latin typeface="Cambria Math" panose="02040503050406030204" pitchFamily="18" charset="0"/>
                                    </a:rPr>
                                  </m:ctrlPr>
                                </m:sSupPr>
                                <m:e>
                                  <m:r>
                                    <a:rPr lang="en-US" sz="2600" i="1">
                                      <a:latin typeface="Cambria Math" panose="02040503050406030204" pitchFamily="18" charset="0"/>
                                    </a:rPr>
                                    <m:t>h</m:t>
                                  </m:r>
                                </m:e>
                                <m:sup>
                                  <m:r>
                                    <a:rPr lang="en-US" sz="2600">
                                      <a:latin typeface="Cambria Math" panose="02040503050406030204" pitchFamily="18" charset="0"/>
                                    </a:rPr>
                                    <m:t>∗</m:t>
                                  </m:r>
                                </m:sup>
                              </m:sSup>
                              <m:d>
                                <m:dPr>
                                  <m:ctrlPr>
                                    <a:rPr lang="en-US" sz="2600" i="1">
                                      <a:latin typeface="Cambria Math" panose="02040503050406030204" pitchFamily="18" charset="0"/>
                                    </a:rPr>
                                  </m:ctrlPr>
                                </m:dPr>
                                <m:e>
                                  <m:r>
                                    <a:rPr lang="en-US" sz="2600" i="1">
                                      <a:latin typeface="Cambria Math" panose="02040503050406030204" pitchFamily="18" charset="0"/>
                                    </a:rPr>
                                    <m:t>𝑥</m:t>
                                  </m:r>
                                </m:e>
                              </m:d>
                            </m:e>
                          </m:mr>
                          <m:mr>
                            <m:e>
                              <m:r>
                                <a:rPr lang="en-US" sz="2600" i="1">
                                  <a:latin typeface="Cambria Math" panose="02040503050406030204" pitchFamily="18" charset="0"/>
                                </a:rPr>
                                <m:t>𝑥</m:t>
                              </m:r>
                              <m:r>
                                <a:rPr lang="en-US" sz="2600">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h</m:t>
                                  </m:r>
                                </m:e>
                                <m:sup>
                                  <m:r>
                                    <a:rPr lang="en-US" sz="2600">
                                      <a:latin typeface="Cambria Math" panose="02040503050406030204" pitchFamily="18" charset="0"/>
                                    </a:rPr>
                                    <m:t>∗</m:t>
                                  </m:r>
                                </m:sup>
                              </m:sSup>
                              <m:d>
                                <m:dPr>
                                  <m:ctrlPr>
                                    <a:rPr lang="en-US" sz="2600" i="1">
                                      <a:latin typeface="Cambria Math" panose="02040503050406030204" pitchFamily="18" charset="0"/>
                                    </a:rPr>
                                  </m:ctrlPr>
                                </m:dPr>
                                <m:e>
                                  <m:r>
                                    <a:rPr lang="en-US" sz="2600" i="1">
                                      <a:latin typeface="Cambria Math" panose="02040503050406030204" pitchFamily="18" charset="0"/>
                                    </a:rPr>
                                    <m:t>𝑥</m:t>
                                  </m:r>
                                </m:e>
                              </m:d>
                            </m:e>
                          </m:mr>
                          <m:mr>
                            <m:e>
                              <m:r>
                                <a:rPr lang="en-US" sz="2600">
                                  <a:latin typeface="Cambria Math" panose="02040503050406030204" pitchFamily="18" charset="0"/>
                                </a:rPr>
                                <m:t>⋯</m:t>
                              </m:r>
                            </m:e>
                          </m:mr>
                          <m:mr>
                            <m:e>
                              <m:sSup>
                                <m:sSupPr>
                                  <m:ctrlPr>
                                    <a:rPr lang="en-US" sz="2600" i="1">
                                      <a:latin typeface="Cambria Math" panose="02040503050406030204" pitchFamily="18" charset="0"/>
                                    </a:rPr>
                                  </m:ctrlPr>
                                </m:sSupPr>
                                <m:e>
                                  <m:r>
                                    <a:rPr lang="en-US" sz="2600" i="1">
                                      <a:latin typeface="Cambria Math" panose="02040503050406030204" pitchFamily="18" charset="0"/>
                                    </a:rPr>
                                    <m:t>𝑥</m:t>
                                  </m:r>
                                </m:e>
                                <m:sup>
                                  <m:r>
                                    <a:rPr lang="en-US" sz="2600" i="1">
                                      <a:latin typeface="Cambria Math" panose="02040503050406030204" pitchFamily="18" charset="0"/>
                                    </a:rPr>
                                    <m:t>𝑟</m:t>
                                  </m:r>
                                  <m:r>
                                    <a:rPr lang="en-US" sz="2600">
                                      <a:latin typeface="Cambria Math" panose="02040503050406030204" pitchFamily="18" charset="0"/>
                                    </a:rPr>
                                    <m:t>−1</m:t>
                                  </m:r>
                                </m:sup>
                              </m:sSup>
                              <m:sSup>
                                <m:sSupPr>
                                  <m:ctrlPr>
                                    <a:rPr lang="en-US" sz="2600" i="1">
                                      <a:latin typeface="Cambria Math" panose="02040503050406030204" pitchFamily="18" charset="0"/>
                                    </a:rPr>
                                  </m:ctrlPr>
                                </m:sSupPr>
                                <m:e>
                                  <m:r>
                                    <a:rPr lang="en-US" sz="2600" i="1">
                                      <a:latin typeface="Cambria Math" panose="02040503050406030204" pitchFamily="18" charset="0"/>
                                    </a:rPr>
                                    <m:t>h</m:t>
                                  </m:r>
                                </m:e>
                                <m:sup>
                                  <m:r>
                                    <a:rPr lang="en-US" sz="2600">
                                      <a:latin typeface="Cambria Math" panose="02040503050406030204" pitchFamily="18" charset="0"/>
                                    </a:rPr>
                                    <m:t>∗</m:t>
                                  </m:r>
                                </m:sup>
                              </m:sSup>
                              <m:d>
                                <m:dPr>
                                  <m:ctrlPr>
                                    <a:rPr lang="en-US" sz="2600" i="1">
                                      <a:latin typeface="Cambria Math" panose="02040503050406030204" pitchFamily="18" charset="0"/>
                                    </a:rPr>
                                  </m:ctrlPr>
                                </m:dPr>
                                <m:e>
                                  <m:r>
                                    <a:rPr lang="en-US" sz="2600" i="1">
                                      <a:latin typeface="Cambria Math" panose="02040503050406030204" pitchFamily="18" charset="0"/>
                                    </a:rPr>
                                    <m:t>𝑥</m:t>
                                  </m:r>
                                </m:e>
                              </m:d>
                            </m:e>
                          </m:mr>
                        </m:m>
                      </m:e>
                    </m:d>
                  </m:oMath>
                </a14:m>
                <a:endParaRPr lang="vi-VN" sz="26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900" y="1011650"/>
                <a:ext cx="11487150" cy="5532026"/>
              </a:xfrm>
              <a:blipFill rotWithShape="0">
                <a:blip r:embed="rId2"/>
                <a:stretch>
                  <a:fillRect l="-955" t="-13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74</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7511146" y="1011649"/>
                <a:ext cx="2650021" cy="16770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𝐺</m:t>
                      </m:r>
                      <m:r>
                        <a:rPr lang="en-US" sz="2600" i="0">
                          <a:latin typeface="Cambria Math" panose="02040503050406030204" pitchFamily="18" charset="0"/>
                        </a:rPr>
                        <m:t>=</m:t>
                      </m:r>
                      <m:d>
                        <m:dPr>
                          <m:begChr m:val="["/>
                          <m:endChr m:val="]"/>
                          <m:ctrlPr>
                            <a:rPr lang="en-US" sz="2600" i="1">
                              <a:latin typeface="Cambria Math" panose="02040503050406030204" pitchFamily="18" charset="0"/>
                            </a:rPr>
                          </m:ctrlPr>
                        </m:dPr>
                        <m:e>
                          <m:m>
                            <m:mPr>
                              <m:mcs>
                                <m:mc>
                                  <m:mcPr>
                                    <m:count m:val="1"/>
                                    <m:mcJc m:val="center"/>
                                  </m:mcPr>
                                </m:mc>
                              </m:mcs>
                              <m:ctrlPr>
                                <a:rPr lang="en-US" sz="2600" i="1">
                                  <a:latin typeface="Cambria Math" panose="02040503050406030204" pitchFamily="18" charset="0"/>
                                </a:rPr>
                              </m:ctrlPr>
                            </m:mPr>
                            <m:mr>
                              <m:e>
                                <m:r>
                                  <a:rPr lang="en-US" sz="2600" i="1">
                                    <a:latin typeface="Cambria Math" panose="02040503050406030204" pitchFamily="18" charset="0"/>
                                  </a:rPr>
                                  <m:t>𝑔</m:t>
                                </m:r>
                                <m:d>
                                  <m:dPr>
                                    <m:ctrlPr>
                                      <a:rPr lang="en-US" sz="2600" i="1">
                                        <a:latin typeface="Cambria Math" panose="02040503050406030204" pitchFamily="18" charset="0"/>
                                      </a:rPr>
                                    </m:ctrlPr>
                                  </m:dPr>
                                  <m:e>
                                    <m:r>
                                      <a:rPr lang="en-US" sz="2600" i="1">
                                        <a:latin typeface="Cambria Math" panose="02040503050406030204" pitchFamily="18" charset="0"/>
                                      </a:rPr>
                                      <m:t>𝑥</m:t>
                                    </m:r>
                                  </m:e>
                                </m:d>
                              </m:e>
                            </m:mr>
                            <m:mr>
                              <m:e>
                                <m:r>
                                  <a:rPr lang="en-US" sz="2600" i="1">
                                    <a:latin typeface="Cambria Math" panose="02040503050406030204" pitchFamily="18" charset="0"/>
                                  </a:rPr>
                                  <m:t>𝑥</m:t>
                                </m:r>
                                <m:r>
                                  <a:rPr lang="en-US" sz="2600" i="0">
                                    <a:latin typeface="Cambria Math" panose="02040503050406030204" pitchFamily="18" charset="0"/>
                                  </a:rPr>
                                  <m:t>.</m:t>
                                </m:r>
                                <m:r>
                                  <a:rPr lang="en-US" sz="2600" i="1">
                                    <a:latin typeface="Cambria Math" panose="02040503050406030204" pitchFamily="18" charset="0"/>
                                  </a:rPr>
                                  <m:t>𝑔</m:t>
                                </m:r>
                                <m:d>
                                  <m:dPr>
                                    <m:ctrlPr>
                                      <a:rPr lang="en-US" sz="2600" i="1">
                                        <a:latin typeface="Cambria Math" panose="02040503050406030204" pitchFamily="18" charset="0"/>
                                      </a:rPr>
                                    </m:ctrlPr>
                                  </m:dPr>
                                  <m:e>
                                    <m:r>
                                      <a:rPr lang="en-US" sz="2600" i="1">
                                        <a:latin typeface="Cambria Math" panose="02040503050406030204" pitchFamily="18" charset="0"/>
                                      </a:rPr>
                                      <m:t>𝑥</m:t>
                                    </m:r>
                                  </m:e>
                                </m:d>
                              </m:e>
                            </m:mr>
                            <m:mr>
                              <m:e>
                                <m:r>
                                  <a:rPr lang="en-US" sz="2600" i="0">
                                    <a:latin typeface="Cambria Math" panose="02040503050406030204" pitchFamily="18" charset="0"/>
                                  </a:rPr>
                                  <m:t>⋮</m:t>
                                </m:r>
                              </m:e>
                            </m:mr>
                            <m:mr>
                              <m:e>
                                <m:sSup>
                                  <m:sSupPr>
                                    <m:ctrlPr>
                                      <a:rPr lang="en-US" sz="2600" i="1">
                                        <a:latin typeface="Cambria Math" panose="02040503050406030204" pitchFamily="18" charset="0"/>
                                      </a:rPr>
                                    </m:ctrlPr>
                                  </m:sSupPr>
                                  <m:e>
                                    <m:r>
                                      <a:rPr lang="en-US" sz="2600" i="1">
                                        <a:latin typeface="Cambria Math" panose="02040503050406030204" pitchFamily="18" charset="0"/>
                                      </a:rPr>
                                      <m:t>𝑥</m:t>
                                    </m:r>
                                  </m:e>
                                  <m:sup>
                                    <m:r>
                                      <a:rPr lang="en-US" sz="2600" i="1">
                                        <a:latin typeface="Cambria Math" panose="02040503050406030204" pitchFamily="18" charset="0"/>
                                      </a:rPr>
                                      <m:t>𝑘</m:t>
                                    </m:r>
                                    <m:r>
                                      <a:rPr lang="en-US" sz="2600" i="0">
                                        <a:latin typeface="Cambria Math" panose="02040503050406030204" pitchFamily="18" charset="0"/>
                                      </a:rPr>
                                      <m:t>−1</m:t>
                                    </m:r>
                                  </m:sup>
                                </m:sSup>
                                <m:r>
                                  <a:rPr lang="en-US" sz="2600" i="0">
                                    <a:latin typeface="Cambria Math" panose="02040503050406030204" pitchFamily="18" charset="0"/>
                                  </a:rPr>
                                  <m:t>.</m:t>
                                </m:r>
                                <m:r>
                                  <a:rPr lang="en-US" sz="2600" i="1">
                                    <a:latin typeface="Cambria Math" panose="02040503050406030204" pitchFamily="18" charset="0"/>
                                  </a:rPr>
                                  <m:t>𝑔</m:t>
                                </m:r>
                                <m:d>
                                  <m:dPr>
                                    <m:ctrlPr>
                                      <a:rPr lang="en-US" sz="2600" i="1">
                                        <a:latin typeface="Cambria Math" panose="02040503050406030204" pitchFamily="18" charset="0"/>
                                      </a:rPr>
                                    </m:ctrlPr>
                                  </m:dPr>
                                  <m:e>
                                    <m:r>
                                      <a:rPr lang="en-US" sz="2600" i="1">
                                        <a:latin typeface="Cambria Math" panose="02040503050406030204" pitchFamily="18" charset="0"/>
                                      </a:rPr>
                                      <m:t>𝑥</m:t>
                                    </m:r>
                                  </m:e>
                                </m:d>
                              </m:e>
                            </m:mr>
                          </m:m>
                        </m:e>
                      </m:d>
                    </m:oMath>
                  </m:oMathPara>
                </a14:m>
                <a:endParaRPr lang="en-US" sz="2600" dirty="0"/>
              </a:p>
            </p:txBody>
          </p:sp>
        </mc:Choice>
        <mc:Fallback xmlns="">
          <p:sp>
            <p:nvSpPr>
              <p:cNvPr id="9" name="Rectangle 8"/>
              <p:cNvSpPr>
                <a:spLocks noRot="1" noChangeAspect="1" noMove="1" noResize="1" noEditPoints="1" noAdjustHandles="1" noChangeArrowheads="1" noChangeShapeType="1" noTextEdit="1"/>
              </p:cNvSpPr>
              <p:nvPr/>
            </p:nvSpPr>
            <p:spPr>
              <a:xfrm>
                <a:off x="7511146" y="1011649"/>
                <a:ext cx="2650021" cy="167706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14136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2900" y="1011650"/>
                <a:ext cx="11487150" cy="5532026"/>
              </a:xfrm>
            </p:spPr>
            <p:txBody>
              <a:bodyPr>
                <a:normAutofit/>
              </a:bodyPr>
              <a:lstStyle/>
              <a:p>
                <a:pPr marL="1028700" indent="-1028700">
                  <a:spcBef>
                    <a:spcPts val="1200"/>
                  </a:spcBef>
                  <a:spcAft>
                    <a:spcPts val="600"/>
                  </a:spcAft>
                  <a:buNone/>
                  <a:tabLst>
                    <a:tab pos="1028700" algn="l"/>
                  </a:tabLst>
                </a:pPr>
                <a:r>
                  <a:rPr lang="vi-VN" sz="2400" dirty="0" smtClean="0">
                    <a:solidFill>
                      <a:srgbClr val="66FF33"/>
                    </a:solidFill>
                  </a:rPr>
                  <a:t>3.6.2 </a:t>
                </a:r>
                <a:r>
                  <a:rPr lang="vi-VN" sz="2400" dirty="0">
                    <a:solidFill>
                      <a:srgbClr val="66FF33"/>
                    </a:solidFill>
                  </a:rPr>
                  <a:t>Giải mã </a:t>
                </a:r>
                <a:r>
                  <a:rPr lang="vi-VN" sz="2400" dirty="0" smtClean="0">
                    <a:solidFill>
                      <a:srgbClr val="66FF33"/>
                    </a:solidFill>
                  </a:rPr>
                  <a:t>theo syndrome</a:t>
                </a:r>
              </a:p>
              <a:p>
                <a:pPr marL="1028700" indent="-1028700">
                  <a:spcBef>
                    <a:spcPts val="1200"/>
                  </a:spcBef>
                  <a:spcAft>
                    <a:spcPts val="600"/>
                  </a:spcAft>
                  <a:buNone/>
                  <a:tabLst>
                    <a:tab pos="1028700" algn="l"/>
                  </a:tabLst>
                </a:pPr>
                <a:r>
                  <a:rPr lang="vi-VN" sz="2400" dirty="0" smtClean="0"/>
                  <a:t>Ta có: </a:t>
                </a:r>
                <a:r>
                  <a:rPr lang="vi-VN" sz="2400" dirty="0" smtClean="0">
                    <a:solidFill>
                      <a:srgbClr val="66FF33"/>
                    </a:solidFill>
                  </a:rPr>
                  <a:t>G.H</a:t>
                </a:r>
                <a:r>
                  <a:rPr lang="vi-VN" sz="2400" baseline="30000" dirty="0" smtClean="0">
                    <a:solidFill>
                      <a:srgbClr val="66FF33"/>
                    </a:solidFill>
                  </a:rPr>
                  <a:t>T</a:t>
                </a:r>
                <a:r>
                  <a:rPr lang="vi-VN" sz="2400" dirty="0" smtClean="0">
                    <a:solidFill>
                      <a:srgbClr val="66FF33"/>
                    </a:solidFill>
                  </a:rPr>
                  <a:t> = 0</a:t>
                </a:r>
              </a:p>
              <a:p>
                <a:pPr marL="1028700" indent="-1028700">
                  <a:spcBef>
                    <a:spcPts val="1200"/>
                  </a:spcBef>
                  <a:spcAft>
                    <a:spcPts val="600"/>
                  </a:spcAft>
                  <a:buNone/>
                  <a:tabLst>
                    <a:tab pos="1028700" algn="l"/>
                  </a:tabLst>
                </a:pPr>
                <a:r>
                  <a:rPr lang="vi-VN" sz="2400" dirty="0" smtClean="0"/>
                  <a:t>Với </a:t>
                </a:r>
                <a14:m>
                  <m:oMath xmlns:m="http://schemas.openxmlformats.org/officeDocument/2006/math">
                    <m:r>
                      <a:rPr lang="en-US" sz="2400" i="1">
                        <a:latin typeface="Cambria Math" panose="02040503050406030204" pitchFamily="18" charset="0"/>
                      </a:rPr>
                      <m:t>𝑣</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𝐻</m:t>
                        </m:r>
                      </m:e>
                      <m:sup>
                        <m:r>
                          <a:rPr lang="en-US" sz="2400" i="1">
                            <a:latin typeface="Cambria Math" panose="02040503050406030204" pitchFamily="18" charset="0"/>
                          </a:rPr>
                          <m:t>𝑇</m:t>
                        </m:r>
                      </m:sup>
                    </m:sSup>
                    <m:r>
                      <a:rPr lang="en-US" sz="2400">
                        <a:latin typeface="Cambria Math" panose="02040503050406030204" pitchFamily="18" charset="0"/>
                      </a:rPr>
                      <m:t>=0,</m:t>
                    </m:r>
                    <m:r>
                      <a:rPr lang="en-US" sz="2400" i="1">
                        <a:latin typeface="Cambria Math" panose="02040503050406030204" pitchFamily="18" charset="0"/>
                      </a:rPr>
                      <m:t>𝑣</m:t>
                    </m:r>
                    <m:r>
                      <a:rPr lang="en-US" sz="2400">
                        <a:latin typeface="Cambria Math" panose="02040503050406030204" pitchFamily="18" charset="0"/>
                      </a:rPr>
                      <m:t>∈</m:t>
                    </m:r>
                    <m:r>
                      <a:rPr lang="en-US" sz="2400" i="1">
                        <a:latin typeface="Cambria Math" panose="02040503050406030204" pitchFamily="18" charset="0"/>
                      </a:rPr>
                      <m:t>𝑉</m:t>
                    </m:r>
                    <m:r>
                      <a:rPr lang="en-US" sz="2400">
                        <a:latin typeface="Cambria Math" panose="02040503050406030204" pitchFamily="18" charset="0"/>
                      </a:rPr>
                      <m:t>,∀</m:t>
                    </m:r>
                    <m:r>
                      <a:rPr lang="en-US" sz="2400" i="1">
                        <a:latin typeface="Cambria Math" panose="02040503050406030204" pitchFamily="18" charset="0"/>
                      </a:rPr>
                      <m:t>𝑣</m:t>
                    </m:r>
                  </m:oMath>
                </a14:m>
                <a:r>
                  <a:rPr lang="vi-VN" sz="2400" dirty="0" smtClean="0"/>
                  <a:t>. Xét mô hình kênh truyền sau:</a:t>
                </a:r>
              </a:p>
              <a:p>
                <a:pPr marL="1028700" indent="-1028700">
                  <a:spcBef>
                    <a:spcPts val="1200"/>
                  </a:spcBef>
                  <a:spcAft>
                    <a:spcPts val="600"/>
                  </a:spcAft>
                  <a:buNone/>
                  <a:tabLst>
                    <a:tab pos="1028700" algn="l"/>
                  </a:tabLst>
                </a:pPr>
                <a:endParaRPr lang="vi-VN" sz="2400" dirty="0"/>
              </a:p>
              <a:p>
                <a:pPr marL="1028700" indent="-1028700">
                  <a:spcBef>
                    <a:spcPts val="1200"/>
                  </a:spcBef>
                  <a:spcAft>
                    <a:spcPts val="600"/>
                  </a:spcAft>
                  <a:buNone/>
                  <a:tabLst>
                    <a:tab pos="1028700" algn="l"/>
                  </a:tabLst>
                </a:pPr>
                <a:endParaRPr lang="vi-VN" sz="2400" dirty="0" smtClean="0"/>
              </a:p>
              <a:p>
                <a:pPr marL="1028700" indent="-1028700">
                  <a:spcBef>
                    <a:spcPts val="1200"/>
                  </a:spcBef>
                  <a:spcAft>
                    <a:spcPts val="600"/>
                  </a:spcAft>
                  <a:buNone/>
                  <a:tabLst>
                    <a:tab pos="1028700" algn="l"/>
                  </a:tabLst>
                </a:pPr>
                <a:endParaRPr lang="vi-VN" sz="2400" dirty="0"/>
              </a:p>
              <a:p>
                <a:pPr marL="1028700" indent="-1028700">
                  <a:spcBef>
                    <a:spcPts val="1200"/>
                  </a:spcBef>
                  <a:spcAft>
                    <a:spcPts val="600"/>
                  </a:spcAft>
                  <a:buNone/>
                  <a:tabLst>
                    <a:tab pos="1028700" algn="l"/>
                  </a:tabLst>
                </a:pPr>
                <a:r>
                  <a:rPr lang="vi-VN" sz="2400" dirty="0" smtClean="0"/>
                  <a:t>Gọi s(u) là syndrome của vector nhận </a:t>
                </a:r>
                <a:r>
                  <a:rPr lang="vi-VN" sz="2400" dirty="0" smtClean="0"/>
                  <a:t>u</a:t>
                </a:r>
                <a:r>
                  <a:rPr lang="vi-VN" sz="2400" i="1" dirty="0" smtClean="0"/>
                  <a:t>, </a:t>
                </a:r>
                <a:r>
                  <a:rPr lang="vi-VN" sz="2400" dirty="0" smtClean="0"/>
                  <a:t>ta có:</a:t>
                </a:r>
                <a:r>
                  <a:rPr lang="vi-VN" sz="2400" dirty="0"/>
                  <a:t> </a:t>
                </a:r>
                <a:r>
                  <a:rPr lang="vi-VN" sz="2400" dirty="0" smtClean="0"/>
                  <a:t>		</a:t>
                </a:r>
                <a:endParaRPr lang="en-US" sz="2400" dirty="0"/>
              </a:p>
              <a:p>
                <a:pPr marL="1028700" indent="-1028700">
                  <a:spcBef>
                    <a:spcPts val="1200"/>
                  </a:spcBef>
                  <a:spcAft>
                    <a:spcPts val="600"/>
                  </a:spcAft>
                  <a:buNone/>
                  <a:tabLst>
                    <a:tab pos="1028700" algn="l"/>
                  </a:tabLst>
                </a:pPr>
                <a:endParaRPr lang="vi-VN" sz="24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2900" y="1011650"/>
                <a:ext cx="11487150" cy="5532026"/>
              </a:xfrm>
              <a:blipFill rotWithShape="0">
                <a:blip r:embed="rId2"/>
                <a:stretch>
                  <a:fillRect l="-796" t="-1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75</a:t>
            </a:fld>
            <a:endParaRPr lang="en-US"/>
          </a:p>
        </p:txBody>
      </p:sp>
      <mc:AlternateContent xmlns:mc="http://schemas.openxmlformats.org/markup-compatibility/2006">
        <mc:Choice xmlns:a14="http://schemas.microsoft.com/office/drawing/2010/main" Requires="a14">
          <p:sp>
            <p:nvSpPr>
              <p:cNvPr id="9" name="Rectangle 8"/>
              <p:cNvSpPr/>
              <p:nvPr/>
            </p:nvSpPr>
            <p:spPr>
              <a:xfrm>
                <a:off x="6415590" y="3489021"/>
                <a:ext cx="17692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vi-VN" sz="2800" i="1">
                          <a:latin typeface="Cambria Math" panose="02040503050406030204" pitchFamily="18" charset="0"/>
                        </a:rPr>
                        <m:t>u</m:t>
                      </m:r>
                      <m:r>
                        <a:rPr lang="en-US" sz="2800" i="0">
                          <a:latin typeface="Cambria Math" panose="02040503050406030204" pitchFamily="18" charset="0"/>
                        </a:rPr>
                        <m:t>=</m:t>
                      </m:r>
                      <m:r>
                        <a:rPr lang="en-US" sz="2800" i="1">
                          <a:latin typeface="Cambria Math" panose="02040503050406030204" pitchFamily="18" charset="0"/>
                        </a:rPr>
                        <m:t>𝑣</m:t>
                      </m:r>
                      <m:r>
                        <a:rPr lang="en-US" sz="2800" i="0">
                          <a:latin typeface="Cambria Math" panose="02040503050406030204" pitchFamily="18" charset="0"/>
                        </a:rPr>
                        <m:t>+</m:t>
                      </m:r>
                      <m:r>
                        <a:rPr lang="en-US" sz="2800" i="1">
                          <a:latin typeface="Cambria Math" panose="02040503050406030204" pitchFamily="18" charset="0"/>
                        </a:rPr>
                        <m:t>𝑒</m:t>
                      </m:r>
                    </m:oMath>
                  </m:oMathPara>
                </a14:m>
                <a:endParaRPr lang="en-US" sz="2800" dirty="0"/>
              </a:p>
            </p:txBody>
          </p:sp>
        </mc:Choice>
        <mc:Fallback>
          <p:sp>
            <p:nvSpPr>
              <p:cNvPr id="9" name="Rectangle 8"/>
              <p:cNvSpPr>
                <a:spLocks noRot="1" noChangeAspect="1" noMove="1" noResize="1" noEditPoints="1" noAdjustHandles="1" noChangeArrowheads="1" noChangeShapeType="1" noTextEdit="1"/>
              </p:cNvSpPr>
              <p:nvPr/>
            </p:nvSpPr>
            <p:spPr>
              <a:xfrm>
                <a:off x="6415590" y="3489021"/>
                <a:ext cx="1769202"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342900" y="5544049"/>
                <a:ext cx="66910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66FF33"/>
                          </a:solidFill>
                          <a:latin typeface="Cambria Math" panose="02040503050406030204" pitchFamily="18" charset="0"/>
                        </a:rPr>
                        <m:t>𝑠</m:t>
                      </m:r>
                      <m:r>
                        <a:rPr lang="en-US" sz="2800" i="0">
                          <a:solidFill>
                            <a:srgbClr val="66FF33"/>
                          </a:solidFill>
                          <a:latin typeface="Cambria Math" panose="02040503050406030204" pitchFamily="18" charset="0"/>
                        </a:rPr>
                        <m:t>(</m:t>
                      </m:r>
                      <m:r>
                        <m:rPr>
                          <m:sty m:val="p"/>
                        </m:rPr>
                        <a:rPr lang="vi-VN" sz="2800" i="1">
                          <a:solidFill>
                            <a:srgbClr val="66FF33"/>
                          </a:solidFill>
                          <a:latin typeface="Cambria Math" panose="02040503050406030204" pitchFamily="18" charset="0"/>
                        </a:rPr>
                        <m:t>u</m:t>
                      </m:r>
                      <m:r>
                        <a:rPr lang="en-US" sz="2800" i="0">
                          <a:solidFill>
                            <a:srgbClr val="66FF33"/>
                          </a:solidFill>
                          <a:latin typeface="Cambria Math" panose="02040503050406030204" pitchFamily="18" charset="0"/>
                        </a:rPr>
                        <m:t>)=</m:t>
                      </m:r>
                      <m:r>
                        <m:rPr>
                          <m:sty m:val="p"/>
                        </m:rPr>
                        <a:rPr lang="vi-VN" sz="2800" i="1">
                          <a:solidFill>
                            <a:srgbClr val="66FF33"/>
                          </a:solidFill>
                          <a:latin typeface="Cambria Math" panose="02040503050406030204" pitchFamily="18" charset="0"/>
                        </a:rPr>
                        <m:t>u</m:t>
                      </m:r>
                      <m:r>
                        <a:rPr lang="en-US" sz="2800" i="0">
                          <a:solidFill>
                            <a:srgbClr val="66FF33"/>
                          </a:solidFill>
                          <a:latin typeface="Cambria Math" panose="02040503050406030204" pitchFamily="18" charset="0"/>
                        </a:rPr>
                        <m:t>.</m:t>
                      </m:r>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𝐻</m:t>
                          </m:r>
                        </m:e>
                        <m:sup>
                          <m:r>
                            <a:rPr lang="en-US" sz="2800" i="1">
                              <a:solidFill>
                                <a:srgbClr val="66FF33"/>
                              </a:solidFill>
                              <a:latin typeface="Cambria Math" panose="02040503050406030204" pitchFamily="18" charset="0"/>
                            </a:rPr>
                            <m:t>𝑇</m:t>
                          </m:r>
                        </m:sup>
                      </m:sSup>
                      <m:r>
                        <a:rPr lang="en-US" sz="2800" i="0">
                          <a:solidFill>
                            <a:srgbClr val="66FF33"/>
                          </a:solidFill>
                          <a:latin typeface="Cambria Math" panose="02040503050406030204" pitchFamily="18" charset="0"/>
                        </a:rPr>
                        <m:t>=</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𝑣</m:t>
                          </m:r>
                          <m:r>
                            <a:rPr lang="en-US" sz="2800" i="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𝑟</m:t>
                          </m:r>
                        </m:e>
                      </m:d>
                      <m:r>
                        <a:rPr lang="en-US" sz="2800" i="0">
                          <a:solidFill>
                            <a:srgbClr val="66FF33"/>
                          </a:solidFill>
                          <a:latin typeface="Cambria Math" panose="02040503050406030204" pitchFamily="18" charset="0"/>
                        </a:rPr>
                        <m:t>.</m:t>
                      </m:r>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𝐻</m:t>
                          </m:r>
                        </m:e>
                        <m:sup>
                          <m:r>
                            <a:rPr lang="en-US" sz="2800" i="1">
                              <a:solidFill>
                                <a:srgbClr val="66FF33"/>
                              </a:solidFill>
                              <a:latin typeface="Cambria Math" panose="02040503050406030204" pitchFamily="18" charset="0"/>
                            </a:rPr>
                            <m:t>𝑇</m:t>
                          </m:r>
                        </m:sup>
                      </m:sSup>
                      <m:r>
                        <a:rPr lang="en-US" sz="2800" i="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𝑒</m:t>
                      </m:r>
                      <m:r>
                        <a:rPr lang="en-US" sz="2800" i="0">
                          <a:solidFill>
                            <a:srgbClr val="66FF33"/>
                          </a:solidFill>
                          <a:latin typeface="Cambria Math" panose="02040503050406030204" pitchFamily="18" charset="0"/>
                        </a:rPr>
                        <m:t>.</m:t>
                      </m:r>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𝐻</m:t>
                          </m:r>
                        </m:e>
                        <m:sup>
                          <m:r>
                            <a:rPr lang="en-US" sz="2800" i="1">
                              <a:solidFill>
                                <a:srgbClr val="66FF33"/>
                              </a:solidFill>
                              <a:latin typeface="Cambria Math" panose="02040503050406030204" pitchFamily="18" charset="0"/>
                            </a:rPr>
                            <m:t>𝑇</m:t>
                          </m:r>
                        </m:sup>
                      </m:sSup>
                      <m:r>
                        <a:rPr lang="en-US" sz="2800" i="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𝑠</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𝑒</m:t>
                          </m:r>
                        </m:e>
                      </m:d>
                    </m:oMath>
                  </m:oMathPara>
                </a14:m>
                <a:endParaRPr lang="en-US" sz="2800" dirty="0">
                  <a:solidFill>
                    <a:srgbClr val="66FF33"/>
                  </a:solidFill>
                </a:endParaRPr>
              </a:p>
            </p:txBody>
          </p:sp>
        </mc:Choice>
        <mc:Fallback>
          <p:sp>
            <p:nvSpPr>
              <p:cNvPr id="11" name="Rectangle 10"/>
              <p:cNvSpPr>
                <a:spLocks noRot="1" noChangeAspect="1" noMove="1" noResize="1" noEditPoints="1" noAdjustHandles="1" noChangeArrowheads="1" noChangeShapeType="1" noTextEdit="1"/>
              </p:cNvSpPr>
              <p:nvPr/>
            </p:nvSpPr>
            <p:spPr>
              <a:xfrm>
                <a:off x="342900" y="5544049"/>
                <a:ext cx="6691062"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7670378" y="5077231"/>
                <a:ext cx="1997663" cy="523220"/>
              </a:xfrm>
              <a:prstGeom prst="rect">
                <a:avLst/>
              </a:prstGeom>
            </p:spPr>
            <p:txBody>
              <a:bodyPr wrap="none">
                <a:spAutoFit/>
              </a:bodyPr>
              <a:lstStyle/>
              <a:p>
                <a14:m>
                  <m:oMath xmlns:m="http://schemas.openxmlformats.org/officeDocument/2006/math">
                    <m:r>
                      <a:rPr lang="en-US" sz="2800" i="1" smtClean="0">
                        <a:latin typeface="Cambria Math" panose="02040503050406030204" pitchFamily="18" charset="0"/>
                      </a:rPr>
                      <m:t>𝑠</m:t>
                    </m:r>
                    <m:d>
                      <m:dPr>
                        <m:ctrlPr>
                          <a:rPr lang="en-US" sz="2800" i="1">
                            <a:latin typeface="Cambria Math" panose="02040503050406030204" pitchFamily="18" charset="0"/>
                          </a:rPr>
                        </m:ctrlPr>
                      </m:dPr>
                      <m:e>
                        <m:r>
                          <m:rPr>
                            <m:sty m:val="p"/>
                          </m:rPr>
                          <a:rPr lang="vi-VN" sz="2800" i="1">
                            <a:latin typeface="Cambria Math" panose="02040503050406030204" pitchFamily="18" charset="0"/>
                          </a:rPr>
                          <m:t>u</m:t>
                        </m:r>
                      </m:e>
                    </m:d>
                    <m:r>
                      <a:rPr lang="en-US" sz="2800" i="0">
                        <a:latin typeface="Cambria Math" panose="02040503050406030204" pitchFamily="18" charset="0"/>
                      </a:rPr>
                      <m:t>=0</m:t>
                    </m:r>
                  </m:oMath>
                </a14:m>
                <a:r>
                  <a:rPr lang="vi-VN" sz="2800" dirty="0" smtClean="0"/>
                  <a:t> </a:t>
                </a:r>
                <a:r>
                  <a:rPr lang="vi-VN" sz="2800" dirty="0" smtClean="0">
                    <a:sym typeface="Wingdings" panose="05000000000000000000" pitchFamily="2" charset="2"/>
                  </a:rPr>
                  <a:t></a:t>
                </a:r>
                <a:endParaRPr lang="en-US" sz="2800" dirty="0"/>
              </a:p>
            </p:txBody>
          </p:sp>
        </mc:Choice>
        <mc:Fallback>
          <p:sp>
            <p:nvSpPr>
              <p:cNvPr id="12" name="Rectangle 11"/>
              <p:cNvSpPr>
                <a:spLocks noRot="1" noChangeAspect="1" noMove="1" noResize="1" noEditPoints="1" noAdjustHandles="1" noChangeArrowheads="1" noChangeShapeType="1" noTextEdit="1"/>
              </p:cNvSpPr>
              <p:nvPr/>
            </p:nvSpPr>
            <p:spPr>
              <a:xfrm>
                <a:off x="7670378" y="5077231"/>
                <a:ext cx="1997663" cy="523220"/>
              </a:xfrm>
              <a:prstGeom prst="rect">
                <a:avLst/>
              </a:prstGeom>
              <a:blipFill rotWithShape="0">
                <a:blip r:embed="rId5"/>
                <a:stretch>
                  <a:fillRect t="-12791" r="-5488"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p:cNvSpPr/>
              <p:nvPr/>
            </p:nvSpPr>
            <p:spPr>
              <a:xfrm>
                <a:off x="7670378" y="5910590"/>
                <a:ext cx="1997791" cy="523220"/>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rPr>
                      <m:t>𝑠</m:t>
                    </m:r>
                    <m:r>
                      <a:rPr lang="en-US" sz="2800" i="0">
                        <a:latin typeface="Cambria Math" panose="02040503050406030204" pitchFamily="18" charset="0"/>
                      </a:rPr>
                      <m:t>(</m:t>
                    </m:r>
                    <m:r>
                      <m:rPr>
                        <m:sty m:val="p"/>
                      </m:rPr>
                      <a:rPr lang="vi-VN" sz="2800" i="1">
                        <a:latin typeface="Cambria Math" panose="02040503050406030204" pitchFamily="18" charset="0"/>
                      </a:rPr>
                      <m:t>u</m:t>
                    </m:r>
                    <m:r>
                      <a:rPr lang="en-US" sz="2800" i="0">
                        <a:latin typeface="Cambria Math" panose="02040503050406030204" pitchFamily="18" charset="0"/>
                      </a:rPr>
                      <m:t>)≠0</m:t>
                    </m:r>
                  </m:oMath>
                </a14:m>
                <a:r>
                  <a:rPr lang="vi-VN" sz="2800" dirty="0" smtClean="0"/>
                  <a:t> </a:t>
                </a:r>
                <a:r>
                  <a:rPr lang="vi-VN" sz="2800" dirty="0" smtClean="0">
                    <a:sym typeface="Wingdings" panose="05000000000000000000" pitchFamily="2" charset="2"/>
                  </a:rPr>
                  <a:t></a:t>
                </a:r>
                <a:endParaRPr lang="en-US" sz="2800" dirty="0"/>
              </a:p>
            </p:txBody>
          </p:sp>
        </mc:Choice>
        <mc:Fallback>
          <p:sp>
            <p:nvSpPr>
              <p:cNvPr id="13" name="Rectangle 12"/>
              <p:cNvSpPr>
                <a:spLocks noRot="1" noChangeAspect="1" noMove="1" noResize="1" noEditPoints="1" noAdjustHandles="1" noChangeArrowheads="1" noChangeShapeType="1" noTextEdit="1"/>
              </p:cNvSpPr>
              <p:nvPr/>
            </p:nvSpPr>
            <p:spPr>
              <a:xfrm>
                <a:off x="7670378" y="5910590"/>
                <a:ext cx="1997791" cy="523220"/>
              </a:xfrm>
              <a:prstGeom prst="rect">
                <a:avLst/>
              </a:prstGeom>
              <a:blipFill rotWithShape="0">
                <a:blip r:embed="rId6"/>
                <a:stretch>
                  <a:fillRect t="-12941" r="-5488" b="-32941"/>
                </a:stretch>
              </a:blipFill>
            </p:spPr>
            <p:txBody>
              <a:bodyPr/>
              <a:lstStyle/>
              <a:p>
                <a:r>
                  <a:rPr lang="en-US">
                    <a:noFill/>
                  </a:rPr>
                  <a:t> </a:t>
                </a:r>
              </a:p>
            </p:txBody>
          </p:sp>
        </mc:Fallback>
      </mc:AlternateContent>
      <p:sp>
        <p:nvSpPr>
          <p:cNvPr id="14" name="Rectangle 13"/>
          <p:cNvSpPr/>
          <p:nvPr/>
        </p:nvSpPr>
        <p:spPr>
          <a:xfrm>
            <a:off x="9623662" y="5910590"/>
            <a:ext cx="1071127" cy="523220"/>
          </a:xfrm>
          <a:prstGeom prst="rect">
            <a:avLst/>
          </a:prstGeom>
        </p:spPr>
        <p:txBody>
          <a:bodyPr wrap="none">
            <a:spAutoFit/>
          </a:bodyPr>
          <a:lstStyle/>
          <a:p>
            <a:r>
              <a:rPr lang="vi-VN" sz="2800" i="1" dirty="0" smtClean="0">
                <a:latin typeface="Times New Roman" panose="02020603050405020304" pitchFamily="18" charset="0"/>
                <a:cs typeface="Times New Roman" panose="02020603050405020304" pitchFamily="18" charset="0"/>
              </a:rPr>
              <a:t>Có lỗi</a:t>
            </a:r>
            <a:endParaRPr lang="en-US" sz="2800" i="1" dirty="0">
              <a:latin typeface="Times New Roman" panose="02020603050405020304" pitchFamily="18" charset="0"/>
              <a:cs typeface="Times New Roman" panose="02020603050405020304" pitchFamily="18" charset="0"/>
            </a:endParaRPr>
          </a:p>
        </p:txBody>
      </p:sp>
      <p:sp>
        <p:nvSpPr>
          <p:cNvPr id="15" name="Rectangle 14"/>
          <p:cNvSpPr/>
          <p:nvPr/>
        </p:nvSpPr>
        <p:spPr>
          <a:xfrm>
            <a:off x="9653806" y="5033805"/>
            <a:ext cx="1609736" cy="523220"/>
          </a:xfrm>
          <a:prstGeom prst="rect">
            <a:avLst/>
          </a:prstGeom>
        </p:spPr>
        <p:txBody>
          <a:bodyPr wrap="none">
            <a:spAutoFit/>
          </a:bodyPr>
          <a:lstStyle/>
          <a:p>
            <a:r>
              <a:rPr lang="vi-VN" sz="2800" i="1" dirty="0" smtClean="0">
                <a:latin typeface="Times New Roman" panose="02020603050405020304" pitchFamily="18" charset="0"/>
                <a:cs typeface="Times New Roman" panose="02020603050405020304" pitchFamily="18" charset="0"/>
              </a:rPr>
              <a:t>Không lỗi</a:t>
            </a:r>
            <a:endParaRPr lang="en-US" sz="2800" i="1" dirty="0">
              <a:latin typeface="Times New Roman" panose="02020603050405020304" pitchFamily="18" charset="0"/>
              <a:cs typeface="Times New Roman" panose="02020603050405020304" pitchFamily="18" charset="0"/>
            </a:endParaRPr>
          </a:p>
        </p:txBody>
      </p:sp>
      <p:sp>
        <p:nvSpPr>
          <p:cNvPr id="16" name="Right Arrow 15"/>
          <p:cNvSpPr/>
          <p:nvPr/>
        </p:nvSpPr>
        <p:spPr>
          <a:xfrm rot="19577684">
            <a:off x="7059503" y="5423425"/>
            <a:ext cx="552558" cy="259437"/>
          </a:xfrm>
          <a:prstGeom prst="rightArrow">
            <a:avLst>
              <a:gd name="adj1" fmla="val 50000"/>
              <a:gd name="adj2" fmla="val 385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70487">
            <a:off x="7084072" y="5937550"/>
            <a:ext cx="552558" cy="259437"/>
          </a:xfrm>
          <a:prstGeom prst="rightArrow">
            <a:avLst>
              <a:gd name="adj1" fmla="val 50000"/>
              <a:gd name="adj2" fmla="val 385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2519233" y="2710499"/>
            <a:ext cx="6691766" cy="1836341"/>
          </a:xfrm>
          <a:prstGeom prst="rect">
            <a:avLst/>
          </a:prstGeom>
        </p:spPr>
      </p:pic>
    </p:spTree>
    <p:extLst>
      <p:ext uri="{BB962C8B-B14F-4D97-AF65-F5344CB8AC3E}">
        <p14:creationId xmlns:p14="http://schemas.microsoft.com/office/powerpoint/2010/main" val="344864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P spid="1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981075"/>
                <a:ext cx="11683785" cy="5562600"/>
              </a:xfrm>
            </p:spPr>
            <p:txBody>
              <a:bodyPr>
                <a:normAutofit lnSpcReduction="10000"/>
              </a:bodyPr>
              <a:lstStyle/>
              <a:p>
                <a:pPr marL="0" indent="0">
                  <a:spcBef>
                    <a:spcPts val="300"/>
                  </a:spcBef>
                  <a:spcAft>
                    <a:spcPts val="300"/>
                  </a:spcAft>
                  <a:buNone/>
                </a:pPr>
                <a:r>
                  <a:rPr lang="vi-VN" sz="2600" dirty="0">
                    <a:solidFill>
                      <a:srgbClr val="66FF33"/>
                    </a:solidFill>
                    <a:latin typeface="Times New Roman" panose="02020603050405020304" pitchFamily="18" charset="0"/>
                    <a:cs typeface="Times New Roman" panose="02020603050405020304" pitchFamily="18" charset="0"/>
                  </a:rPr>
                  <a:t>3.6.3	Hệ tổng kiểm tra </a:t>
                </a:r>
                <a:r>
                  <a:rPr lang="vi-VN" sz="2600" i="1" dirty="0">
                    <a:solidFill>
                      <a:srgbClr val="FFC000"/>
                    </a:solidFill>
                    <a:latin typeface="Times New Roman" panose="02020603050405020304" pitchFamily="18" charset="0"/>
                    <a:cs typeface="Times New Roman" panose="02020603050405020304" pitchFamily="18" charset="0"/>
                  </a:rPr>
                  <a:t>trực giao </a:t>
                </a:r>
                <a:r>
                  <a:rPr lang="vi-VN" sz="2600" dirty="0">
                    <a:solidFill>
                      <a:srgbClr val="66FF33"/>
                    </a:solidFill>
                    <a:latin typeface="Times New Roman" panose="02020603050405020304" pitchFamily="18" charset="0"/>
                    <a:cs typeface="Times New Roman" panose="02020603050405020304" pitchFamily="18" charset="0"/>
                  </a:rPr>
                  <a:t>và có khả năng trực </a:t>
                </a:r>
                <a:r>
                  <a:rPr lang="vi-VN" sz="2600" dirty="0" smtClean="0">
                    <a:solidFill>
                      <a:srgbClr val="66FF33"/>
                    </a:solidFill>
                    <a:latin typeface="Times New Roman" panose="02020603050405020304" pitchFamily="18" charset="0"/>
                    <a:cs typeface="Times New Roman" panose="02020603050405020304" pitchFamily="18" charset="0"/>
                  </a:rPr>
                  <a:t>giao</a:t>
                </a:r>
              </a:p>
              <a:p>
                <a:pPr marL="0" indent="0">
                  <a:spcBef>
                    <a:spcPts val="300"/>
                  </a:spcBef>
                  <a:spcAft>
                    <a:spcPts val="300"/>
                  </a:spcAft>
                  <a:buNone/>
                </a:pPr>
                <a:r>
                  <a:rPr lang="vi-VN" sz="2600" dirty="0" smtClean="0">
                    <a:latin typeface="Times New Roman" panose="02020603050405020304" pitchFamily="18" charset="0"/>
                    <a:cs typeface="Times New Roman" panose="02020603050405020304" pitchFamily="18" charset="0"/>
                  </a:rPr>
                  <a:t>Tập </a:t>
                </a:r>
                <a:r>
                  <a:rPr lang="vi-VN" sz="2600" i="1" dirty="0" smtClean="0">
                    <a:latin typeface="Times New Roman" panose="02020603050405020304" pitchFamily="18" charset="0"/>
                    <a:cs typeface="Times New Roman" panose="02020603050405020304" pitchFamily="18" charset="0"/>
                  </a:rPr>
                  <a:t>r</a:t>
                </a:r>
                <a:r>
                  <a:rPr lang="vi-VN" sz="2600" dirty="0" smtClean="0">
                    <a:latin typeface="Times New Roman" panose="02020603050405020304" pitchFamily="18" charset="0"/>
                    <a:cs typeface="Times New Roman" panose="02020603050405020304" pitchFamily="18" charset="0"/>
                  </a:rPr>
                  <a:t> tổng kiểm tra trong </a:t>
                </a:r>
                <a:r>
                  <a:rPr lang="vi-VN" sz="2600" i="1" dirty="0" smtClean="0">
                    <a:latin typeface="Times New Roman" panose="02020603050405020304" pitchFamily="18" charset="0"/>
                    <a:cs typeface="Times New Roman" panose="02020603050405020304" pitchFamily="18" charset="0"/>
                  </a:rPr>
                  <a:t>s(u</a:t>
                </a:r>
                <a:r>
                  <a:rPr lang="vi-VN" sz="2600" dirty="0" smtClean="0">
                    <a:latin typeface="Times New Roman" panose="02020603050405020304" pitchFamily="18" charset="0"/>
                    <a:cs typeface="Times New Roman" panose="02020603050405020304" pitchFamily="18" charset="0"/>
                  </a:rPr>
                  <a:t>) tạo nên hệ tổng kiểm tra. Mỗi tổng kiểm tra trong hệ sẽ chứa một thông tin nhất định về bit cần giải mã </a:t>
                </a:r>
                <a:r>
                  <a:rPr lang="vi-VN" sz="2600" i="1" dirty="0" smtClean="0">
                    <a:solidFill>
                      <a:srgbClr val="66FF33"/>
                    </a:solidFill>
                    <a:latin typeface="Times New Roman" panose="02020603050405020304" pitchFamily="18" charset="0"/>
                    <a:cs typeface="Times New Roman" panose="02020603050405020304" pitchFamily="18" charset="0"/>
                  </a:rPr>
                  <a:t>u</a:t>
                </a:r>
                <a:r>
                  <a:rPr lang="vi-VN" sz="2600" i="1" baseline="-25000" dirty="0" smtClean="0">
                    <a:solidFill>
                      <a:srgbClr val="66FF33"/>
                    </a:solidFill>
                    <a:latin typeface="Times New Roman" panose="02020603050405020304" pitchFamily="18" charset="0"/>
                    <a:cs typeface="Times New Roman" panose="02020603050405020304" pitchFamily="18" charset="0"/>
                  </a:rPr>
                  <a:t>i</a:t>
                </a:r>
                <a:r>
                  <a:rPr lang="vi-VN" sz="2600" dirty="0" smtClean="0">
                    <a:latin typeface="Times New Roman" panose="02020603050405020304" pitchFamily="18" charset="0"/>
                    <a:cs typeface="Times New Roman" panose="02020603050405020304" pitchFamily="18" charset="0"/>
                  </a:rPr>
                  <a:t>. Ngoài ra, mỗi tổng kiểm tra còn chứa thông tin về các bit mã </a:t>
                </a:r>
                <a:r>
                  <a:rPr lang="vi-VN" sz="2600" i="1" dirty="0" smtClean="0">
                    <a:solidFill>
                      <a:srgbClr val="66FF33"/>
                    </a:solidFill>
                    <a:latin typeface="Times New Roman" panose="02020603050405020304" pitchFamily="18" charset="0"/>
                    <a:cs typeface="Times New Roman" panose="02020603050405020304" pitchFamily="18" charset="0"/>
                  </a:rPr>
                  <a:t>u</a:t>
                </a:r>
                <a:r>
                  <a:rPr lang="vi-VN" sz="2600" i="1" baseline="-25000" dirty="0" smtClean="0">
                    <a:solidFill>
                      <a:srgbClr val="66FF33"/>
                    </a:solidFill>
                    <a:latin typeface="Times New Roman" panose="02020603050405020304" pitchFamily="18" charset="0"/>
                    <a:cs typeface="Times New Roman" panose="02020603050405020304" pitchFamily="18" charset="0"/>
                  </a:rPr>
                  <a:t>j </a:t>
                </a:r>
                <a:r>
                  <a:rPr lang="vi-VN" sz="2600" dirty="0" smtClean="0">
                    <a:latin typeface="Times New Roman" panose="02020603050405020304" pitchFamily="18" charset="0"/>
                    <a:cs typeface="Times New Roman" panose="02020603050405020304" pitchFamily="18" charset="0"/>
                  </a:rPr>
                  <a:t> khác.</a:t>
                </a:r>
              </a:p>
              <a:p>
                <a:pPr marL="0" indent="0">
                  <a:spcBef>
                    <a:spcPts val="300"/>
                  </a:spcBef>
                  <a:spcAft>
                    <a:spcPts val="300"/>
                  </a:spcAft>
                  <a:buNone/>
                </a:pPr>
                <a:r>
                  <a:rPr lang="vi-VN" sz="2600" i="1" dirty="0" smtClean="0">
                    <a:latin typeface="Times New Roman" panose="02020603050405020304" pitchFamily="18" charset="0"/>
                    <a:cs typeface="Times New Roman" panose="02020603050405020304" pitchFamily="18" charset="0"/>
                  </a:rPr>
                  <a:t>Định nghĩa</a:t>
                </a:r>
                <a:r>
                  <a:rPr lang="vi-VN" sz="2600" dirty="0" smtClean="0">
                    <a:latin typeface="Times New Roman" panose="02020603050405020304" pitchFamily="18" charset="0"/>
                    <a:cs typeface="Times New Roman" panose="02020603050405020304" pitchFamily="18" charset="0"/>
                  </a:rPr>
                  <a:t>: Hệ </a:t>
                </a:r>
                <a:r>
                  <a:rPr lang="vi-VN" sz="2600" i="1" dirty="0" smtClean="0">
                    <a:latin typeface="Times New Roman" panose="02020603050405020304" pitchFamily="18" charset="0"/>
                    <a:cs typeface="Times New Roman" panose="02020603050405020304" pitchFamily="18" charset="0"/>
                  </a:rPr>
                  <a:t>J</a:t>
                </a:r>
                <a:r>
                  <a:rPr lang="vi-VN" sz="2600" dirty="0" smtClean="0">
                    <a:latin typeface="Times New Roman" panose="02020603050405020304" pitchFamily="18" charset="0"/>
                    <a:cs typeface="Times New Roman" panose="02020603050405020304" pitchFamily="18" charset="0"/>
                  </a:rPr>
                  <a:t> tổng kiểm tra được gọi là trực giao với </a:t>
                </a:r>
                <a:r>
                  <a:rPr lang="vi-VN" sz="2600" i="1" dirty="0">
                    <a:solidFill>
                      <a:srgbClr val="66FF33"/>
                    </a:solidFill>
                    <a:latin typeface="Times New Roman" panose="02020603050405020304" pitchFamily="18" charset="0"/>
                    <a:cs typeface="Times New Roman" panose="02020603050405020304" pitchFamily="18" charset="0"/>
                  </a:rPr>
                  <a:t>u</a:t>
                </a:r>
                <a:r>
                  <a:rPr lang="vi-VN" sz="2600" i="1" baseline="-25000" dirty="0">
                    <a:solidFill>
                      <a:srgbClr val="66FF33"/>
                    </a:solidFill>
                    <a:latin typeface="Times New Roman" panose="02020603050405020304" pitchFamily="18" charset="0"/>
                    <a:cs typeface="Times New Roman" panose="02020603050405020304" pitchFamily="18" charset="0"/>
                  </a:rPr>
                  <a:t>i</a:t>
                </a:r>
                <a:r>
                  <a:rPr lang="vi-VN" sz="2600" dirty="0" smtClean="0">
                    <a:latin typeface="Times New Roman" panose="02020603050405020304" pitchFamily="18" charset="0"/>
                    <a:cs typeface="Times New Roman" panose="02020603050405020304" pitchFamily="18" charset="0"/>
                  </a:rPr>
                  <a:t> nếu:</a:t>
                </a:r>
              </a:p>
              <a:p>
                <a:pPr marL="571500" indent="-571500">
                  <a:spcBef>
                    <a:spcPts val="300"/>
                  </a:spcBef>
                  <a:spcAft>
                    <a:spcPts val="300"/>
                  </a:spcAft>
                  <a:buAutoNum type="romanLcParenBoth"/>
                </a:pPr>
                <a:r>
                  <a:rPr lang="vi-VN" sz="2600" dirty="0" smtClean="0">
                    <a:latin typeface="Times New Roman" panose="02020603050405020304" pitchFamily="18" charset="0"/>
                    <a:cs typeface="Times New Roman" panose="02020603050405020304" pitchFamily="18" charset="0"/>
                  </a:rPr>
                  <a:t>Mỗi tổng kiểm tra trong hệ đều chứa </a:t>
                </a:r>
                <a:r>
                  <a:rPr lang="vi-VN" sz="2600" i="1" dirty="0">
                    <a:solidFill>
                      <a:srgbClr val="66FF33"/>
                    </a:solidFill>
                    <a:latin typeface="Times New Roman" panose="02020603050405020304" pitchFamily="18" charset="0"/>
                    <a:cs typeface="Times New Roman" panose="02020603050405020304" pitchFamily="18" charset="0"/>
                  </a:rPr>
                  <a:t>u</a:t>
                </a:r>
                <a:r>
                  <a:rPr lang="vi-VN" sz="2600" i="1" baseline="-25000" dirty="0">
                    <a:solidFill>
                      <a:srgbClr val="66FF33"/>
                    </a:solidFill>
                    <a:latin typeface="Times New Roman" panose="02020603050405020304" pitchFamily="18" charset="0"/>
                    <a:cs typeface="Times New Roman" panose="02020603050405020304" pitchFamily="18" charset="0"/>
                  </a:rPr>
                  <a:t>i</a:t>
                </a:r>
                <a:r>
                  <a:rPr lang="vi-VN" sz="2600" dirty="0" smtClean="0">
                    <a:latin typeface="Times New Roman" panose="02020603050405020304" pitchFamily="18" charset="0"/>
                    <a:cs typeface="Times New Roman" panose="02020603050405020304" pitchFamily="18" charset="0"/>
                  </a:rPr>
                  <a:t>.</a:t>
                </a:r>
              </a:p>
              <a:p>
                <a:pPr marL="571500" indent="-571500">
                  <a:spcBef>
                    <a:spcPts val="300"/>
                  </a:spcBef>
                  <a:spcAft>
                    <a:spcPts val="300"/>
                  </a:spcAft>
                  <a:buFont typeface="Arial" pitchFamily="34" charset="0"/>
                  <a:buAutoNum type="romanLcParenBoth"/>
                </a:pPr>
                <a:r>
                  <a:rPr lang="vi-VN" sz="2600" dirty="0" smtClean="0">
                    <a:latin typeface="Times New Roman" panose="02020603050405020304" pitchFamily="18" charset="0"/>
                    <a:cs typeface="Times New Roman" panose="02020603050405020304" pitchFamily="18" charset="0"/>
                  </a:rPr>
                  <a:t>Bit mã </a:t>
                </a:r>
                <a:r>
                  <a:rPr lang="vi-VN" sz="2600" i="1" dirty="0">
                    <a:solidFill>
                      <a:srgbClr val="66FF33"/>
                    </a:solidFill>
                    <a:latin typeface="Times New Roman" panose="02020603050405020304" pitchFamily="18" charset="0"/>
                    <a:cs typeface="Times New Roman" panose="02020603050405020304" pitchFamily="18" charset="0"/>
                  </a:rPr>
                  <a:t>u</a:t>
                </a:r>
                <a:r>
                  <a:rPr lang="vi-VN" sz="2600" i="1" baseline="-25000" dirty="0">
                    <a:solidFill>
                      <a:srgbClr val="66FF33"/>
                    </a:solidFill>
                    <a:latin typeface="Times New Roman" panose="02020603050405020304" pitchFamily="18" charset="0"/>
                    <a:cs typeface="Times New Roman" panose="02020603050405020304" pitchFamily="18" charset="0"/>
                  </a:rPr>
                  <a:t>i</a:t>
                </a:r>
                <a:r>
                  <a:rPr lang="vi-VN" sz="26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600" i="1">
                        <a:latin typeface="Cambria Math" panose="02040503050406030204" pitchFamily="18" charset="0"/>
                      </a:rPr>
                      <m:t>𝑗</m:t>
                    </m:r>
                    <m:r>
                      <a:rPr lang="en-US" sz="2600">
                        <a:latin typeface="Cambria Math" panose="02040503050406030204" pitchFamily="18" charset="0"/>
                      </a:rPr>
                      <m:t>≠</m:t>
                    </m:r>
                    <m:r>
                      <a:rPr lang="en-US" sz="2600" i="1">
                        <a:latin typeface="Cambria Math" panose="02040503050406030204" pitchFamily="18" charset="0"/>
                      </a:rPr>
                      <m:t>𝑖</m:t>
                    </m:r>
                  </m:oMath>
                </a14:m>
                <a:r>
                  <a:rPr lang="vi-VN" sz="2600" dirty="0" smtClean="0">
                    <a:latin typeface="Times New Roman" panose="02020603050405020304" pitchFamily="18" charset="0"/>
                    <a:cs typeface="Times New Roman" panose="02020603050405020304" pitchFamily="18" charset="0"/>
                  </a:rPr>
                  <a:t>) chỉ nằm tối đa trong một tổng kiểm tra.</a:t>
                </a:r>
              </a:p>
              <a:p>
                <a:pPr marL="0" indent="0">
                  <a:spcBef>
                    <a:spcPts val="300"/>
                  </a:spcBef>
                  <a:spcAft>
                    <a:spcPts val="300"/>
                  </a:spcAft>
                  <a:buNone/>
                </a:pPr>
                <a:r>
                  <a:rPr lang="vi-VN" sz="2600" i="1" dirty="0" smtClean="0">
                    <a:latin typeface="Times New Roman" panose="02020603050405020304" pitchFamily="18" charset="0"/>
                    <a:cs typeface="Times New Roman" panose="02020603050405020304" pitchFamily="18" charset="0"/>
                  </a:rPr>
                  <a:t>Nhận xét</a:t>
                </a:r>
                <a:r>
                  <a:rPr lang="vi-VN" sz="2600" dirty="0" smtClean="0">
                    <a:latin typeface="Times New Roman" panose="02020603050405020304" pitchFamily="18" charset="0"/>
                    <a:cs typeface="Times New Roman" panose="02020603050405020304" pitchFamily="18" charset="0"/>
                  </a:rPr>
                  <a:t>: </a:t>
                </a:r>
              </a:p>
              <a:p>
                <a:pPr marL="465138" indent="-465138">
                  <a:spcBef>
                    <a:spcPts val="300"/>
                  </a:spcBef>
                  <a:spcAft>
                    <a:spcPts val="3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Hệ tổng kiểm tra trực giao chứa nhiều thông tin về  và ít thông tin về bit mã khác</a:t>
                </a:r>
              </a:p>
              <a:p>
                <a:pPr marL="465138" indent="-465138">
                  <a:spcBef>
                    <a:spcPts val="300"/>
                  </a:spcBef>
                  <a:spcAft>
                    <a:spcPts val="3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Sai ở một bit mã </a:t>
                </a:r>
                <a:r>
                  <a:rPr lang="vi-VN" sz="2600" i="1" dirty="0">
                    <a:solidFill>
                      <a:srgbClr val="66FF33"/>
                    </a:solidFill>
                    <a:latin typeface="Times New Roman" panose="02020603050405020304" pitchFamily="18" charset="0"/>
                    <a:cs typeface="Times New Roman" panose="02020603050405020304" pitchFamily="18" charset="0"/>
                  </a:rPr>
                  <a:t>u</a:t>
                </a:r>
                <a:r>
                  <a:rPr lang="vi-VN" sz="2600" i="1" baseline="-25000" dirty="0">
                    <a:solidFill>
                      <a:srgbClr val="66FF33"/>
                    </a:solidFill>
                    <a:latin typeface="Times New Roman" panose="02020603050405020304" pitchFamily="18" charset="0"/>
                    <a:cs typeface="Times New Roman" panose="02020603050405020304" pitchFamily="18" charset="0"/>
                  </a:rPr>
                  <a:t>j</a:t>
                </a:r>
                <a:r>
                  <a:rPr lang="vi-VN" sz="2600" dirty="0" smtClean="0">
                    <a:latin typeface="Times New Roman" panose="02020603050405020304" pitchFamily="18" charset="0"/>
                    <a:cs typeface="Times New Roman" panose="02020603050405020304" pitchFamily="18" charset="0"/>
                  </a:rPr>
                  <a:t> chỉ làm ảnh hưởng tới nhiều nhất là một tổng kiểm tra trong hệ</a:t>
                </a:r>
              </a:p>
              <a:p>
                <a:pPr marL="465138" indent="-465138">
                  <a:spcBef>
                    <a:spcPts val="300"/>
                  </a:spcBef>
                  <a:spcAft>
                    <a:spcPts val="3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Sai ở ui sẽ làm thay đổi tất cả các giá trị của các tổng kiểm tra trong hệ</a:t>
                </a:r>
              </a:p>
              <a:p>
                <a:pPr marL="465138" indent="-465138">
                  <a:spcBef>
                    <a:spcPts val="300"/>
                  </a:spcBef>
                  <a:spcAft>
                    <a:spcPts val="3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Có thể sửa được sai cho bit </a:t>
                </a:r>
                <a:r>
                  <a:rPr lang="vi-VN" sz="2600" i="1" dirty="0">
                    <a:solidFill>
                      <a:srgbClr val="66FF33"/>
                    </a:solidFill>
                    <a:latin typeface="Times New Roman" panose="02020603050405020304" pitchFamily="18" charset="0"/>
                    <a:cs typeface="Times New Roman" panose="02020603050405020304" pitchFamily="18" charset="0"/>
                  </a:rPr>
                  <a:t>u</a:t>
                </a:r>
                <a:r>
                  <a:rPr lang="vi-VN" sz="2600" i="1" baseline="-25000" dirty="0">
                    <a:solidFill>
                      <a:srgbClr val="66FF33"/>
                    </a:solidFill>
                    <a:latin typeface="Times New Roman" panose="02020603050405020304" pitchFamily="18" charset="0"/>
                    <a:cs typeface="Times New Roman" panose="02020603050405020304" pitchFamily="18" charset="0"/>
                  </a:rPr>
                  <a:t>i</a:t>
                </a:r>
                <a:r>
                  <a:rPr lang="vi-VN" sz="2600" dirty="0" smtClean="0">
                    <a:solidFill>
                      <a:srgbClr val="66FF33"/>
                    </a:solidFill>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dựa trên thông tin về giá trị của các tổng kiểm tra bằng giải mã ngưỡng theo đa số. Khi đó, khoảng cách Hamming đạt được theo phương pháp này sẽ thỏa điều kiện: </a:t>
                </a:r>
                <a14:m>
                  <m:oMath xmlns:m="http://schemas.openxmlformats.org/officeDocument/2006/math">
                    <m:sSub>
                      <m:sSubPr>
                        <m:ctrlPr>
                          <a:rPr lang="en-US" sz="2800" i="1" smtClean="0">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𝑑</m:t>
                        </m:r>
                      </m:e>
                      <m:sub>
                        <m:r>
                          <a:rPr lang="en-US" sz="2800">
                            <a:solidFill>
                              <a:srgbClr val="66FF33"/>
                            </a:solidFill>
                            <a:latin typeface="Cambria Math" panose="02040503050406030204" pitchFamily="18" charset="0"/>
                          </a:rPr>
                          <m:t>0</m:t>
                        </m:r>
                      </m:sub>
                    </m:sSub>
                    <m:r>
                      <a:rPr lang="en-US" sz="280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𝐽</m:t>
                    </m:r>
                    <m:r>
                      <a:rPr lang="en-US" sz="2800">
                        <a:solidFill>
                          <a:srgbClr val="66FF33"/>
                        </a:solidFill>
                        <a:latin typeface="Cambria Math" panose="02040503050406030204" pitchFamily="18" charset="0"/>
                      </a:rPr>
                      <m:t>+1</m:t>
                    </m:r>
                  </m:oMath>
                </a14:m>
                <a:endParaRPr lang="en-US" sz="2800" dirty="0"/>
              </a:p>
              <a:p>
                <a:pPr marL="465138" indent="-465138">
                  <a:spcBef>
                    <a:spcPts val="300"/>
                  </a:spcBef>
                  <a:spcAft>
                    <a:spcPts val="300"/>
                  </a:spcAft>
                  <a:buFont typeface="Wingdings" panose="05000000000000000000" pitchFamily="2" charset="2"/>
                  <a:buChar char="Ø"/>
                </a:pPr>
                <a:endParaRPr lang="vi-VN" sz="26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981075"/>
                <a:ext cx="11683785" cy="5562600"/>
              </a:xfrm>
              <a:blipFill rotWithShape="0">
                <a:blip r:embed="rId4"/>
                <a:stretch>
                  <a:fillRect l="-939" t="-1974" r="-939" b="-1974"/>
                </a:stretch>
              </a:blipFill>
            </p:spPr>
            <p:txBody>
              <a:bodyPr/>
              <a:lstStyle/>
              <a:p>
                <a:r>
                  <a:rPr lang="en-US">
                    <a:noFill/>
                  </a:rPr>
                  <a:t> </a:t>
                </a:r>
              </a:p>
            </p:txBody>
          </p:sp>
        </mc:Fallback>
      </mc:AlternateContent>
      <p:cxnSp>
        <p:nvCxnSpPr>
          <p:cNvPr id="5" name="Straight Connector 4"/>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76</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3328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2899" y="981075"/>
                <a:ext cx="11683785" cy="5562600"/>
              </a:xfrm>
            </p:spPr>
            <p:txBody>
              <a:bodyPr>
                <a:noAutofit/>
              </a:bodyPr>
              <a:lstStyle/>
              <a:p>
                <a:pPr marL="0" indent="0">
                  <a:spcBef>
                    <a:spcPts val="300"/>
                  </a:spcBef>
                  <a:spcAft>
                    <a:spcPts val="300"/>
                  </a:spcAft>
                  <a:buNone/>
                </a:pPr>
                <a:r>
                  <a:rPr lang="vi-VN" sz="2600" dirty="0" smtClean="0">
                    <a:solidFill>
                      <a:srgbClr val="66FF33"/>
                    </a:solidFill>
                    <a:latin typeface="Times New Roman" panose="02020603050405020304" pitchFamily="18" charset="0"/>
                    <a:cs typeface="Times New Roman" panose="02020603050405020304" pitchFamily="18" charset="0"/>
                  </a:rPr>
                  <a:t>3.6.3	Hệ tổng kiểm tra </a:t>
                </a:r>
                <a:r>
                  <a:rPr lang="vi-VN" sz="2600" i="1" dirty="0" smtClean="0">
                    <a:solidFill>
                      <a:srgbClr val="FF9900"/>
                    </a:solidFill>
                    <a:latin typeface="Times New Roman" panose="02020603050405020304" pitchFamily="18" charset="0"/>
                    <a:cs typeface="Times New Roman" panose="02020603050405020304" pitchFamily="18" charset="0"/>
                  </a:rPr>
                  <a:t>có </a:t>
                </a:r>
                <a:r>
                  <a:rPr lang="vi-VN" sz="2600" i="1" dirty="0">
                    <a:solidFill>
                      <a:srgbClr val="FF9900"/>
                    </a:solidFill>
                    <a:latin typeface="Times New Roman" panose="02020603050405020304" pitchFamily="18" charset="0"/>
                    <a:cs typeface="Times New Roman" panose="02020603050405020304" pitchFamily="18" charset="0"/>
                  </a:rPr>
                  <a:t>khả năng </a:t>
                </a:r>
                <a:r>
                  <a:rPr lang="vi-VN" sz="2600" dirty="0">
                    <a:solidFill>
                      <a:srgbClr val="66FF33"/>
                    </a:solidFill>
                    <a:latin typeface="Times New Roman" panose="02020603050405020304" pitchFamily="18" charset="0"/>
                    <a:cs typeface="Times New Roman" panose="02020603050405020304" pitchFamily="18" charset="0"/>
                  </a:rPr>
                  <a:t>trực </a:t>
                </a:r>
                <a:r>
                  <a:rPr lang="vi-VN" sz="2600" dirty="0" smtClean="0">
                    <a:solidFill>
                      <a:srgbClr val="66FF33"/>
                    </a:solidFill>
                    <a:latin typeface="Times New Roman" panose="02020603050405020304" pitchFamily="18" charset="0"/>
                    <a:cs typeface="Times New Roman" panose="02020603050405020304" pitchFamily="18" charset="0"/>
                  </a:rPr>
                  <a:t>giao</a:t>
                </a:r>
              </a:p>
              <a:p>
                <a:pPr marL="0" indent="0">
                  <a:spcBef>
                    <a:spcPts val="300"/>
                  </a:spcBef>
                  <a:spcAft>
                    <a:spcPts val="300"/>
                  </a:spcAft>
                  <a:buNone/>
                </a:pPr>
                <a:r>
                  <a:rPr lang="vi-VN" sz="2600" dirty="0" smtClean="0">
                    <a:latin typeface="Times New Roman" panose="02020603050405020304" pitchFamily="18" charset="0"/>
                    <a:cs typeface="Times New Roman" panose="02020603050405020304" pitchFamily="18" charset="0"/>
                  </a:rPr>
                  <a:t>Định nghĩa: hệ tổng kiểm tra được gọi là có khả năng trực giao nếu nó là hệ tổng kiểm tra trực giao với một tổ hợp tuyến tính nào đó các bit mã.</a:t>
                </a:r>
              </a:p>
              <a:p>
                <a:pPr marL="0" indent="0">
                  <a:spcBef>
                    <a:spcPts val="300"/>
                  </a:spcBef>
                  <a:spcAft>
                    <a:spcPts val="300"/>
                  </a:spcAft>
                  <a:buNone/>
                </a:pPr>
                <a:r>
                  <a:rPr lang="vi-VN" sz="2600" dirty="0" smtClean="0">
                    <a:latin typeface="Times New Roman" panose="02020603050405020304" pitchFamily="18" charset="0"/>
                    <a:cs typeface="Times New Roman" panose="02020603050405020304" pitchFamily="18" charset="0"/>
                  </a:rPr>
                  <a:t>Xét tổ hợp tuyến tính các bit mã sau: </a:t>
                </a:r>
                <a14:m>
                  <m:oMath xmlns:m="http://schemas.openxmlformats.org/officeDocument/2006/math">
                    <m:r>
                      <a:rPr lang="en-US" sz="2600" i="1">
                        <a:latin typeface="Cambria Math" panose="02040503050406030204" pitchFamily="18" charset="0"/>
                      </a:rPr>
                      <m:t>𝛼</m:t>
                    </m:r>
                    <m:r>
                      <a:rPr lang="en-US" sz="260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𝑢</m:t>
                        </m:r>
                      </m:e>
                      <m:sub>
                        <m:sSub>
                          <m:sSubPr>
                            <m:ctrlPr>
                              <a:rPr lang="en-US" sz="2600" i="1">
                                <a:latin typeface="Cambria Math" panose="02040503050406030204" pitchFamily="18" charset="0"/>
                              </a:rPr>
                            </m:ctrlPr>
                          </m:sSubPr>
                          <m:e>
                            <m:r>
                              <a:rPr lang="en-US" sz="2600" i="1">
                                <a:latin typeface="Cambria Math" panose="02040503050406030204" pitchFamily="18" charset="0"/>
                              </a:rPr>
                              <m:t>𝑖</m:t>
                            </m:r>
                          </m:e>
                          <m:sub>
                            <m:r>
                              <a:rPr lang="en-US" sz="2600">
                                <a:latin typeface="Cambria Math" panose="02040503050406030204" pitchFamily="18" charset="0"/>
                              </a:rPr>
                              <m:t>1</m:t>
                            </m:r>
                          </m:sub>
                        </m:sSub>
                      </m:sub>
                    </m:sSub>
                    <m:r>
                      <a:rPr lang="en-US" sz="260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𝑢</m:t>
                        </m:r>
                      </m:e>
                      <m:sub>
                        <m:sSub>
                          <m:sSubPr>
                            <m:ctrlPr>
                              <a:rPr lang="en-US" sz="2600" i="1">
                                <a:latin typeface="Cambria Math" panose="02040503050406030204" pitchFamily="18" charset="0"/>
                              </a:rPr>
                            </m:ctrlPr>
                          </m:sSubPr>
                          <m:e>
                            <m:r>
                              <a:rPr lang="en-US" sz="2600" i="1">
                                <a:latin typeface="Cambria Math" panose="02040503050406030204" pitchFamily="18" charset="0"/>
                              </a:rPr>
                              <m:t>𝑖</m:t>
                            </m:r>
                          </m:e>
                          <m:sub>
                            <m:r>
                              <a:rPr lang="en-US" sz="2600">
                                <a:latin typeface="Cambria Math" panose="02040503050406030204" pitchFamily="18" charset="0"/>
                              </a:rPr>
                              <m:t>2</m:t>
                            </m:r>
                          </m:sub>
                        </m:sSub>
                      </m:sub>
                    </m:sSub>
                    <m:r>
                      <a:rPr lang="en-US" sz="260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𝑢</m:t>
                        </m:r>
                      </m:e>
                      <m:sub>
                        <m:sSub>
                          <m:sSubPr>
                            <m:ctrlPr>
                              <a:rPr lang="en-US" sz="2600" i="1">
                                <a:latin typeface="Cambria Math" panose="02040503050406030204" pitchFamily="18" charset="0"/>
                              </a:rPr>
                            </m:ctrlPr>
                          </m:sSubPr>
                          <m:e>
                            <m:r>
                              <a:rPr lang="en-US" sz="2600" i="1">
                                <a:latin typeface="Cambria Math" panose="02040503050406030204" pitchFamily="18" charset="0"/>
                              </a:rPr>
                              <m:t>𝑖</m:t>
                            </m:r>
                          </m:e>
                          <m:sub>
                            <m:r>
                              <a:rPr lang="en-US" sz="2600" i="1">
                                <a:latin typeface="Cambria Math" panose="02040503050406030204" pitchFamily="18" charset="0"/>
                              </a:rPr>
                              <m:t>𝑚</m:t>
                            </m:r>
                          </m:sub>
                        </m:sSub>
                      </m:sub>
                    </m:sSub>
                  </m:oMath>
                </a14:m>
                <a:r>
                  <a:rPr lang="vi-VN" sz="2600" dirty="0" smtClean="0">
                    <a:latin typeface="Times New Roman" panose="02020603050405020304" pitchFamily="18" charset="0"/>
                    <a:cs typeface="Times New Roman" panose="02020603050405020304" pitchFamily="18" charset="0"/>
                  </a:rPr>
                  <a:t>. Khi đó, hệ thống kiểm tra có khả năng trực giao sẽ gồm các tổng kiểm tra thỏa mãn điều kiện sau:</a:t>
                </a:r>
              </a:p>
              <a:p>
                <a:pPr marL="571500" indent="-571500">
                  <a:spcBef>
                    <a:spcPts val="300"/>
                  </a:spcBef>
                  <a:spcAft>
                    <a:spcPts val="300"/>
                  </a:spcAft>
                  <a:buFont typeface="Arial" pitchFamily="34" charset="0"/>
                  <a:buAutoNum type="romanLcParenBoth"/>
                </a:pPr>
                <a14:m>
                  <m:oMath xmlns:m="http://schemas.openxmlformats.org/officeDocument/2006/math">
                    <m:r>
                      <a:rPr lang="en-US" sz="2600" i="1">
                        <a:latin typeface="Cambria Math" panose="02040503050406030204" pitchFamily="18" charset="0"/>
                      </a:rPr>
                      <m:t>𝛼</m:t>
                    </m:r>
                  </m:oMath>
                </a14:m>
                <a:r>
                  <a:rPr lang="vi-VN" sz="2600" dirty="0" smtClean="0">
                    <a:latin typeface="Times New Roman" panose="02020603050405020304" pitchFamily="18" charset="0"/>
                    <a:cs typeface="Times New Roman" panose="02020603050405020304" pitchFamily="18" charset="0"/>
                  </a:rPr>
                  <a:t> nằm trong tất cả các tổng kiểm tra trong hệ.</a:t>
                </a:r>
              </a:p>
              <a:p>
                <a:pPr marL="571500" indent="-571500">
                  <a:spcBef>
                    <a:spcPts val="300"/>
                  </a:spcBef>
                  <a:spcAft>
                    <a:spcPts val="300"/>
                  </a:spcAft>
                  <a:buFont typeface="Arial" pitchFamily="34" charset="0"/>
                  <a:buAutoNum type="romanLcParenBoth"/>
                </a:pPr>
                <a:r>
                  <a:rPr lang="vi-VN" sz="2600" i="1" dirty="0" smtClean="0">
                    <a:solidFill>
                      <a:srgbClr val="66FF33"/>
                    </a:solidFill>
                    <a:latin typeface="Times New Roman" panose="02020603050405020304" pitchFamily="18" charset="0"/>
                    <a:cs typeface="Times New Roman" panose="02020603050405020304" pitchFamily="18" charset="0"/>
                  </a:rPr>
                  <a:t>u</a:t>
                </a:r>
                <a:r>
                  <a:rPr lang="vi-VN" sz="2600" i="1" baseline="-25000" dirty="0" smtClean="0">
                    <a:solidFill>
                      <a:srgbClr val="66FF33"/>
                    </a:solidFill>
                    <a:latin typeface="Times New Roman" panose="02020603050405020304" pitchFamily="18" charset="0"/>
                    <a:cs typeface="Times New Roman" panose="02020603050405020304" pitchFamily="18" charset="0"/>
                  </a:rPr>
                  <a:t>j </a:t>
                </a:r>
                <a:r>
                  <a:rPr lang="vi-VN" sz="2600" dirty="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𝑗</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𝑖</m:t>
                        </m:r>
                      </m:e>
                      <m:sub>
                        <m:r>
                          <a:rPr lang="en-US" sz="2800" i="1">
                            <a:latin typeface="Cambria Math" panose="02040503050406030204" pitchFamily="18" charset="0"/>
                          </a:rPr>
                          <m:t>𝑘</m:t>
                        </m:r>
                      </m:sub>
                    </m:sSub>
                  </m:oMath>
                </a14:m>
                <a:r>
                  <a:rPr lang="vi-VN" sz="2800" dirty="0" smtClean="0"/>
                  <a:t>, với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sSub>
                          <m:sSubPr>
                            <m:ctrlPr>
                              <a:rPr lang="en-US" sz="2800" i="1">
                                <a:latin typeface="Cambria Math" panose="02040503050406030204" pitchFamily="18" charset="0"/>
                              </a:rPr>
                            </m:ctrlPr>
                          </m:sSubPr>
                          <m:e>
                            <m:r>
                              <a:rPr lang="en-US" sz="2800" i="1">
                                <a:latin typeface="Cambria Math" panose="02040503050406030204" pitchFamily="18" charset="0"/>
                              </a:rPr>
                              <m:t>𝑖</m:t>
                            </m:r>
                          </m:e>
                          <m:sub>
                            <m:r>
                              <a:rPr lang="en-US" sz="2800" i="1">
                                <a:latin typeface="Cambria Math" panose="02040503050406030204" pitchFamily="18" charset="0"/>
                              </a:rPr>
                              <m:t>𝑘</m:t>
                            </m:r>
                          </m:sub>
                        </m:sSub>
                      </m:sub>
                    </m:sSub>
                    <m:r>
                      <a:rPr lang="en-US" sz="2800">
                        <a:latin typeface="Cambria Math" panose="02040503050406030204" pitchFamily="18" charset="0"/>
                      </a:rPr>
                      <m:t>∈</m:t>
                    </m:r>
                    <m:r>
                      <a:rPr lang="en-US" sz="2800" i="1">
                        <a:latin typeface="Cambria Math" panose="02040503050406030204" pitchFamily="18" charset="0"/>
                      </a:rPr>
                      <m:t>𝛼</m:t>
                    </m:r>
                  </m:oMath>
                </a14:m>
                <a:r>
                  <a:rPr lang="vi-VN" sz="2600" dirty="0" smtClean="0">
                    <a:latin typeface="Times New Roman" panose="02020603050405020304" pitchFamily="18" charset="0"/>
                    <a:cs typeface="Times New Roman" panose="02020603050405020304" pitchFamily="18" charset="0"/>
                  </a:rPr>
                  <a:t>) chỉ nằm trong nhiều nhất là một tổng kiểm tra trong hệ</a:t>
                </a:r>
              </a:p>
              <a:p>
                <a:pPr marL="0" indent="0">
                  <a:spcBef>
                    <a:spcPts val="300"/>
                  </a:spcBef>
                  <a:spcAft>
                    <a:spcPts val="300"/>
                  </a:spcAft>
                  <a:buNone/>
                </a:pPr>
                <a:r>
                  <a:rPr lang="vi-VN" sz="2600" i="1" dirty="0" smtClean="0">
                    <a:latin typeface="Times New Roman" panose="02020603050405020304" pitchFamily="18" charset="0"/>
                    <a:cs typeface="Times New Roman" panose="02020603050405020304" pitchFamily="18" charset="0"/>
                  </a:rPr>
                  <a:t>Nhận xét</a:t>
                </a:r>
                <a:r>
                  <a:rPr lang="vi-VN" sz="2600" dirty="0" smtClean="0">
                    <a:latin typeface="Times New Roman" panose="02020603050405020304" pitchFamily="18" charset="0"/>
                    <a:cs typeface="Times New Roman" panose="02020603050405020304" pitchFamily="18" charset="0"/>
                  </a:rPr>
                  <a:t>: </a:t>
                </a:r>
              </a:p>
              <a:p>
                <a:pPr marL="465138" indent="-465138">
                  <a:spcBef>
                    <a:spcPts val="300"/>
                  </a:spcBef>
                  <a:spcAft>
                    <a:spcPts val="3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Dựa trên hệ tổng kiểm tra có khả năng trực giao ta có thể giải mã được cho giá trị </a:t>
                </a:r>
                <a14:m>
                  <m:oMath xmlns:m="http://schemas.openxmlformats.org/officeDocument/2006/math">
                    <m:r>
                      <a:rPr lang="en-US" sz="2600" i="1" smtClean="0">
                        <a:solidFill>
                          <a:srgbClr val="66FF33"/>
                        </a:solidFill>
                        <a:latin typeface="Cambria Math" panose="02040503050406030204" pitchFamily="18" charset="0"/>
                      </a:rPr>
                      <m:t>𝛼</m:t>
                    </m:r>
                  </m:oMath>
                </a14:m>
                <a:r>
                  <a:rPr lang="vi-VN" sz="2600" dirty="0" smtClean="0">
                    <a:solidFill>
                      <a:srgbClr val="66FF33"/>
                    </a:solidFill>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 của bằng phương pháp ngưỡng.</a:t>
                </a:r>
              </a:p>
              <a:p>
                <a:pPr marL="465138" indent="-465138">
                  <a:spcBef>
                    <a:spcPts val="300"/>
                  </a:spcBef>
                  <a:spcAft>
                    <a:spcPts val="300"/>
                  </a:spcAft>
                  <a:buFont typeface="Wingdings" panose="05000000000000000000" pitchFamily="2" charset="2"/>
                  <a:buChar char="Ø"/>
                </a:pPr>
                <a:r>
                  <a:rPr lang="vi-VN" sz="2600" dirty="0" smtClean="0">
                    <a:latin typeface="Times New Roman" panose="02020603050405020304" pitchFamily="18" charset="0"/>
                    <a:cs typeface="Times New Roman" panose="02020603050405020304" pitchFamily="18" charset="0"/>
                  </a:rPr>
                  <a:t>Để giải mã cho một bit mã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𝑘</m:t>
                            </m:r>
                          </m:sub>
                        </m:sSub>
                      </m:sub>
                    </m:sSub>
                    <m:r>
                      <a:rPr lang="vi-VN" sz="2400" b="0" i="0">
                        <a:latin typeface="Cambria Math" panose="02040503050406030204" pitchFamily="18" charset="0"/>
                      </a:rPr>
                      <m:t> </m:t>
                    </m:r>
                    <m:r>
                      <m:rPr>
                        <m:sty m:val="p"/>
                      </m:rPr>
                      <a:rPr lang="vi-VN" sz="2400" i="1">
                        <a:latin typeface="Cambria Math" panose="02040503050406030204" pitchFamily="18" charset="0"/>
                      </a:rPr>
                      <m:t>c</m:t>
                    </m:r>
                    <m:r>
                      <a:rPr lang="vi-VN" sz="2400" i="1">
                        <a:latin typeface="Cambria Math" panose="02040503050406030204" pitchFamily="18" charset="0"/>
                      </a:rPr>
                      <m:t>ụ</m:t>
                    </m:r>
                  </m:oMath>
                </a14:m>
                <a:r>
                  <a:rPr lang="vi-VN" sz="2600" dirty="0" smtClean="0">
                    <a:solidFill>
                      <a:srgbClr val="66FF33"/>
                    </a:solidFill>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thể, ta sử dụng nhiều bước (nhiều cấp ngưỡng).</a:t>
                </a:r>
                <a:endParaRPr lang="en-US" sz="2600" dirty="0">
                  <a:latin typeface="Times New Roman" panose="02020603050405020304" pitchFamily="18" charset="0"/>
                  <a:cs typeface="Times New Roman" panose="02020603050405020304" pitchFamily="18" charset="0"/>
                </a:endParaRPr>
              </a:p>
              <a:p>
                <a:pPr marL="465138" indent="-465138">
                  <a:spcBef>
                    <a:spcPts val="300"/>
                  </a:spcBef>
                  <a:spcAft>
                    <a:spcPts val="300"/>
                  </a:spcAft>
                  <a:buFont typeface="Wingdings" panose="05000000000000000000" pitchFamily="2" charset="2"/>
                  <a:buChar char="Ø"/>
                </a:pPr>
                <a:endParaRPr lang="vi-VN" sz="26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2899" y="981075"/>
                <a:ext cx="11683785" cy="5562600"/>
              </a:xfrm>
              <a:blipFill rotWithShape="0">
                <a:blip r:embed="rId5"/>
                <a:stretch>
                  <a:fillRect l="-939" t="-1316" r="-730"/>
                </a:stretch>
              </a:blipFill>
            </p:spPr>
            <p:txBody>
              <a:bodyPr/>
              <a:lstStyle/>
              <a:p>
                <a:r>
                  <a:rPr lang="en-US">
                    <a:noFill/>
                  </a:rPr>
                  <a:t> </a:t>
                </a:r>
              </a:p>
            </p:txBody>
          </p:sp>
        </mc:Fallback>
      </mc:AlternateContent>
      <p:cxnSp>
        <p:nvCxnSpPr>
          <p:cNvPr id="5" name="Straight Connector 4"/>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77</a:t>
            </a:fld>
            <a:endParaRPr lang="en-US"/>
          </a:p>
        </p:txBody>
      </p:sp>
      <p:sp>
        <p:nvSpPr>
          <p:cNvPr id="9"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p:cNvSpPr/>
              <p:nvPr/>
            </p:nvSpPr>
            <p:spPr>
              <a:xfrm>
                <a:off x="5899183" y="3244334"/>
                <a:ext cx="393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899183" y="3244334"/>
                <a:ext cx="393634" cy="36933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24725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2900" y="990600"/>
                <a:ext cx="11487150" cy="5553075"/>
              </a:xfrm>
            </p:spPr>
            <p:txBody>
              <a:bodyPr>
                <a:normAutofit/>
              </a:bodyPr>
              <a:lstStyle/>
              <a:p>
                <a:pPr marL="0" indent="0">
                  <a:spcBef>
                    <a:spcPts val="1200"/>
                  </a:spcBef>
                  <a:spcAft>
                    <a:spcPts val="600"/>
                  </a:spcAft>
                  <a:buNone/>
                </a:pPr>
                <a:r>
                  <a:rPr lang="vi-VN" sz="2800" dirty="0" smtClean="0">
                    <a:solidFill>
                      <a:srgbClr val="66FF33"/>
                    </a:solidFill>
                    <a:latin typeface="Times New Roman" panose="02020603050405020304" pitchFamily="18" charset="0"/>
                    <a:cs typeface="Times New Roman" panose="02020603050405020304" pitchFamily="18" charset="0"/>
                  </a:rPr>
                  <a:t>3.6.4</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rPr>
                  <a:t>Giải mã ngưỡng dựa trên hệ tổng </a:t>
                </a:r>
                <a:r>
                  <a:rPr lang="vi-VN" sz="2800" i="1" dirty="0" smtClean="0">
                    <a:solidFill>
                      <a:srgbClr val="FFC000"/>
                    </a:solidFill>
                    <a:latin typeface="Times New Roman" panose="02020603050405020304" pitchFamily="18" charset="0"/>
                    <a:cs typeface="Times New Roman" panose="02020603050405020304" pitchFamily="18" charset="0"/>
                  </a:rPr>
                  <a:t>kiểm tra trực giao</a:t>
                </a:r>
              </a:p>
              <a:p>
                <a:pPr marL="0" indent="0">
                  <a:spcBef>
                    <a:spcPts val="1200"/>
                  </a:spcBef>
                  <a:spcAft>
                    <a:spcPts val="600"/>
                  </a:spcAft>
                  <a:buNone/>
                </a:pPr>
                <a:r>
                  <a:rPr lang="vi-VN" sz="2800" u="sng" dirty="0" smtClean="0">
                    <a:latin typeface="Times New Roman" panose="02020603050405020304" pitchFamily="18" charset="0"/>
                    <a:cs typeface="Times New Roman" panose="02020603050405020304" pitchFamily="18" charset="0"/>
                  </a:rPr>
                  <a:t>Ví dụ</a:t>
                </a:r>
                <a:r>
                  <a:rPr lang="vi-VN" sz="2800" dirty="0" smtClean="0">
                    <a:latin typeface="Times New Roman" panose="02020603050405020304" pitchFamily="18" charset="0"/>
                    <a:cs typeface="Times New Roman" panose="02020603050405020304" pitchFamily="18" charset="0"/>
                  </a:rPr>
                  <a:t>: Xét mã (7,4) có đa thức sinh: </a:t>
                </a:r>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=1+</m:t>
                    </m:r>
                    <m:r>
                      <a:rPr lang="en-US" sz="2800" i="1">
                        <a:latin typeface="Cambria Math" panose="02040503050406030204" pitchFamily="18" charset="0"/>
                      </a:rPr>
                      <m:t>𝑥</m:t>
                    </m:r>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2</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4</m:t>
                        </m:r>
                      </m:sup>
                    </m:sSup>
                  </m:oMath>
                </a14:m>
                <a:r>
                  <a:rPr lang="vi-VN" sz="2800" dirty="0" smtClean="0"/>
                  <a:t>.</a:t>
                </a:r>
              </a:p>
              <a:p>
                <a:pPr marL="465138" indent="-465138">
                  <a:spcBef>
                    <a:spcPts val="1200"/>
                  </a:spcBef>
                  <a:spcAft>
                    <a:spcPts val="6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rPr>
                  <a:t>Đa thức kiểm tra:</a:t>
                </a:r>
              </a:p>
              <a:p>
                <a:pPr marL="0" indent="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7</m:t>
                            </m:r>
                          </m:sup>
                        </m:sSup>
                        <m:r>
                          <a:rPr lang="en-US" sz="2800">
                            <a:latin typeface="Cambria Math" panose="02040503050406030204" pitchFamily="18" charset="0"/>
                          </a:rPr>
                          <m:t>+1</m:t>
                        </m:r>
                      </m:num>
                      <m:den>
                        <m:d>
                          <m:dPr>
                            <m:begChr m:val=""/>
                            <m:ctrlPr>
                              <a:rPr lang="en-US" sz="2800" i="1">
                                <a:latin typeface="Cambria Math" panose="02040503050406030204" pitchFamily="18" charset="0"/>
                              </a:rPr>
                            </m:ctrlPr>
                          </m:dPr>
                          <m:e>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𝑥</m:t>
                            </m:r>
                          </m:e>
                        </m:d>
                      </m:den>
                    </m:f>
                    <m:r>
                      <a:rPr lang="vi-VN"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3</m:t>
                        </m:r>
                      </m:sup>
                    </m:sSup>
                    <m:r>
                      <a:rPr lang="en-US" sz="2800">
                        <a:latin typeface="Cambria Math" panose="02040503050406030204" pitchFamily="18" charset="0"/>
                      </a:rPr>
                      <m:t>+</m:t>
                    </m:r>
                    <m:r>
                      <a:rPr lang="vi-VN" sz="2800" i="1">
                        <a:latin typeface="Cambria Math" panose="02040503050406030204" pitchFamily="18" charset="0"/>
                      </a:rPr>
                      <m:t>𝑥</m:t>
                    </m:r>
                    <m:r>
                      <a:rPr lang="en-US" sz="2800">
                        <a:latin typeface="Cambria Math" panose="02040503050406030204" pitchFamily="18" charset="0"/>
                      </a:rPr>
                      <m:t>+1</m:t>
                    </m:r>
                    <m:r>
                      <a:rPr lang="vi-VN" sz="2800" b="0" i="0" smtClean="0">
                        <a:latin typeface="Cambria Math" panose="02040503050406030204" pitchFamily="18" charset="0"/>
                      </a:rPr>
                      <m:t> </m:t>
                    </m:r>
                  </m:oMath>
                </a14:m>
                <a:r>
                  <a:rPr lang="vi-VN" sz="2800" dirty="0" smtClean="0">
                    <a:sym typeface="Wingdings" panose="05000000000000000000" pitchFamily="2" charset="2"/>
                  </a:rPr>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h</m:t>
                        </m:r>
                      </m:e>
                      <m:sup>
                        <m:r>
                          <a:rPr lang="en-US" sz="2800">
                            <a:latin typeface="Cambria Math" panose="02040503050406030204" pitchFamily="18" charset="0"/>
                          </a:rPr>
                          <m:t>∗</m:t>
                        </m:r>
                      </m:sup>
                    </m:sSup>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2</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3</m:t>
                        </m:r>
                      </m:sup>
                    </m:sSup>
                  </m:oMath>
                </a14:m>
                <a:endParaRPr lang="en-US" sz="2800" dirty="0"/>
              </a:p>
              <a:p>
                <a:pPr marL="465138" indent="-465138">
                  <a:spcBef>
                    <a:spcPts val="1200"/>
                  </a:spcBef>
                  <a:spcAft>
                    <a:spcPts val="600"/>
                  </a:spcAft>
                  <a:buFont typeface="Wingdings" panose="05000000000000000000" pitchFamily="2" charset="2"/>
                  <a:buChar char="Ø"/>
                </a:pP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Ma Trận kiểm tra H, Ta có: </a:t>
                </a:r>
                <a14:m>
                  <m:oMath xmlns:m="http://schemas.openxmlformats.org/officeDocument/2006/math">
                    <m:r>
                      <a:rPr lang="en-US" sz="2800" i="1" smtClean="0">
                        <a:solidFill>
                          <a:srgbClr val="66FF33"/>
                        </a:solidFill>
                        <a:latin typeface="Cambria Math" panose="02040503050406030204" pitchFamily="18" charset="0"/>
                      </a:rPr>
                      <m:t>𝑣</m:t>
                    </m:r>
                    <m:r>
                      <a:rPr lang="en-US" sz="2800">
                        <a:solidFill>
                          <a:srgbClr val="66FF33"/>
                        </a:solidFill>
                        <a:latin typeface="Cambria Math" panose="02040503050406030204" pitchFamily="18" charset="0"/>
                      </a:rPr>
                      <m:t>.</m:t>
                    </m:r>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𝐻</m:t>
                        </m:r>
                      </m:e>
                      <m:sup>
                        <m:r>
                          <a:rPr lang="en-US" sz="2800" i="1">
                            <a:solidFill>
                              <a:srgbClr val="66FF33"/>
                            </a:solidFill>
                            <a:latin typeface="Cambria Math" panose="02040503050406030204" pitchFamily="18" charset="0"/>
                          </a:rPr>
                          <m:t>𝑇</m:t>
                        </m:r>
                      </m:sup>
                    </m:sSup>
                    <m:r>
                      <a:rPr lang="en-US" sz="2800">
                        <a:solidFill>
                          <a:srgbClr val="66FF33"/>
                        </a:solidFill>
                        <a:latin typeface="Cambria Math" panose="02040503050406030204" pitchFamily="18" charset="0"/>
                      </a:rPr>
                      <m:t>=</m:t>
                    </m:r>
                    <m:d>
                      <m:dPr>
                        <m:begChr m:val="["/>
                        <m:endChr m:val="]"/>
                        <m:ctrlPr>
                          <a:rPr lang="en-US" sz="2800" i="1">
                            <a:solidFill>
                              <a:srgbClr val="66FF33"/>
                            </a:solidFill>
                            <a:latin typeface="Cambria Math" panose="02040503050406030204" pitchFamily="18" charset="0"/>
                          </a:rPr>
                        </m:ctrlPr>
                      </m:dPr>
                      <m:e>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𝑠</m:t>
                            </m:r>
                          </m:e>
                          <m:sub>
                            <m:r>
                              <a:rPr lang="en-US" sz="2800" i="1">
                                <a:solidFill>
                                  <a:srgbClr val="66FF33"/>
                                </a:solidFill>
                                <a:latin typeface="Cambria Math" panose="02040503050406030204" pitchFamily="18" charset="0"/>
                              </a:rPr>
                              <m:t>𝑖</m:t>
                            </m:r>
                          </m:sub>
                        </m:sSub>
                      </m:e>
                    </m:d>
                  </m:oMath>
                </a14:m>
                <a:endParaRPr lang="vi-VN" sz="2800" dirty="0" smtClean="0"/>
              </a:p>
              <a:p>
                <a:pPr marL="465138" indent="-465138">
                  <a:spcBef>
                    <a:spcPts val="1200"/>
                  </a:spcBef>
                  <a:spcAft>
                    <a:spcPts val="600"/>
                  </a:spcAf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Hệ tổng kiểm tra với bit mã </a:t>
                </a:r>
                <a:r>
                  <a:rPr lang="vi-VN" sz="2800" i="1" dirty="0" smtClean="0">
                    <a:latin typeface="Times New Roman" panose="02020603050405020304" pitchFamily="18" charset="0"/>
                    <a:cs typeface="Times New Roman" panose="02020603050405020304" pitchFamily="18" charset="0"/>
                  </a:rPr>
                  <a:t>v</a:t>
                </a:r>
                <a:r>
                  <a:rPr lang="vi-VN" sz="2800" i="1" baseline="-25000" dirty="0" smtClean="0">
                    <a:latin typeface="Times New Roman" panose="02020603050405020304" pitchFamily="18" charset="0"/>
                    <a:cs typeface="Times New Roman" panose="02020603050405020304" pitchFamily="18" charset="0"/>
                  </a:rPr>
                  <a:t>3</a:t>
                </a:r>
                <a:endParaRPr lang="vi-VN" sz="2800" baseline="-25000" dirty="0">
                  <a:latin typeface="Times New Roman" panose="02020603050405020304" pitchFamily="18" charset="0"/>
                  <a:cs typeface="Times New Roman" panose="02020603050405020304" pitchFamily="18" charset="0"/>
                </a:endParaRPr>
              </a:p>
              <a:p>
                <a:pPr marL="465138" indent="-465138">
                  <a:spcBef>
                    <a:spcPts val="1200"/>
                  </a:spcBef>
                  <a:spcAft>
                    <a:spcPts val="600"/>
                  </a:spcAft>
                  <a:buFont typeface="Wingdings" panose="05000000000000000000" pitchFamily="2" charset="2"/>
                  <a:buChar char="Ø"/>
                </a:pPr>
                <a:endParaRPr lang="en-US" sz="2800" dirty="0"/>
              </a:p>
              <a:p>
                <a:pPr marL="0" indent="0">
                  <a:spcBef>
                    <a:spcPts val="1200"/>
                  </a:spcBef>
                  <a:spcAft>
                    <a:spcPts val="600"/>
                  </a:spcAft>
                  <a:buNone/>
                </a:pPr>
                <a:endParaRPr lang="vi-VN" sz="28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baseline="-25000" dirty="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2900" y="990600"/>
                <a:ext cx="11487150" cy="5553075"/>
              </a:xfrm>
              <a:blipFill rotWithShape="0">
                <a:blip r:embed="rId2"/>
                <a:stretch>
                  <a:fillRect l="-1061" t="-15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78</a:t>
            </a:fld>
            <a:endParaRPr lang="en-US"/>
          </a:p>
        </p:txBody>
      </p:sp>
      <mc:AlternateContent xmlns:mc="http://schemas.openxmlformats.org/markup-compatibility/2006" xmlns:a14="http://schemas.microsoft.com/office/drawing/2010/main">
        <mc:Choice Requires="a14">
          <p:sp>
            <p:nvSpPr>
              <p:cNvPr id="16" name="Rectangle 15"/>
              <p:cNvSpPr/>
              <p:nvPr/>
            </p:nvSpPr>
            <p:spPr>
              <a:xfrm>
                <a:off x="820563" y="4995363"/>
                <a:ext cx="3621504" cy="1467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0">
                                        <a:latin typeface="Cambria Math" panose="02040503050406030204" pitchFamily="18" charset="0"/>
                                      </a:rPr>
                                      <m:t>0</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0</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2</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3</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4</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3</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0">
                                        <a:latin typeface="Cambria Math" panose="02040503050406030204" pitchFamily="18" charset="0"/>
                                      </a:rPr>
                                      <m:t>2</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5</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6</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3</m:t>
                                    </m:r>
                                  </m:sub>
                                </m:sSub>
                              </m:e>
                            </m:mr>
                          </m:m>
                        </m:e>
                      </m:d>
                    </m:oMath>
                  </m:oMathPara>
                </a14:m>
                <a:endParaRPr lang="en-US"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20563" y="4995363"/>
                <a:ext cx="3621504" cy="146796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892182" y="4960212"/>
                <a:ext cx="3750194" cy="1467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0">
                                        <a:latin typeface="Cambria Math" panose="02040503050406030204" pitchFamily="18" charset="0"/>
                                      </a:rPr>
                                      <m:t>0</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vi-VN" sz="2800" i="1" smtClean="0">
                                        <a:latin typeface="Cambria Math" panose="02040503050406030204" pitchFamily="18" charset="0"/>
                                      </a:rPr>
                                      <m:t>6</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vi-VN" sz="2800" i="1" smtClean="0">
                                        <a:latin typeface="Cambria Math" panose="02040503050406030204" pitchFamily="18" charset="0"/>
                                      </a:rPr>
                                      <m:t>3</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vi-VN" sz="2800" i="1" smtClean="0">
                                        <a:latin typeface="Cambria Math" panose="02040503050406030204" pitchFamily="18" charset="0"/>
                                      </a:rPr>
                                      <m:t>5</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vi-VN" sz="2800" i="1" smtClean="0">
                                        <a:latin typeface="Cambria Math" panose="02040503050406030204" pitchFamily="18" charset="0"/>
                                      </a:rPr>
                                      <m:t>6</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vi-VN" sz="2800" i="1" smtClean="0">
                                        <a:latin typeface="Cambria Math" panose="02040503050406030204" pitchFamily="18" charset="0"/>
                                      </a:rPr>
                                      <m:t>0</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vi-VN" sz="2800" i="1" smtClean="0">
                                        <a:latin typeface="Cambria Math" panose="02040503050406030204" pitchFamily="18" charset="0"/>
                                      </a:rPr>
                                      <m:t>4</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0">
                                        <a:latin typeface="Cambria Math" panose="02040503050406030204" pitchFamily="18" charset="0"/>
                                      </a:rPr>
                                      <m:t>2</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vi-VN" sz="2800" i="1" smtClean="0">
                                        <a:latin typeface="Cambria Math" panose="02040503050406030204" pitchFamily="18" charset="0"/>
                                      </a:rPr>
                                      <m:t>6</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vi-VN" sz="2800" i="1" smtClean="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vi-VN" sz="2800" i="1" smtClean="0">
                                        <a:latin typeface="Cambria Math" panose="02040503050406030204" pitchFamily="18" charset="0"/>
                                      </a:rPr>
                                      <m:t>2</m:t>
                                    </m:r>
                                  </m:sub>
                                </m:sSub>
                              </m:e>
                            </m:mr>
                          </m:m>
                        </m:e>
                      </m:d>
                    </m:oMath>
                  </m:oMathPara>
                </a14:m>
                <a:endParaRPr lang="en-US" sz="2800" dirty="0"/>
              </a:p>
            </p:txBody>
          </p:sp>
        </mc:Choice>
        <mc:Fallback xmlns="">
          <p:sp>
            <p:nvSpPr>
              <p:cNvPr id="17" name="Rectangle 16"/>
              <p:cNvSpPr>
                <a:spLocks noRot="1" noChangeAspect="1" noMove="1" noResize="1" noEditPoints="1" noAdjustHandles="1" noChangeArrowheads="1" noChangeShapeType="1" noTextEdit="1"/>
              </p:cNvSpPr>
              <p:nvPr/>
            </p:nvSpPr>
            <p:spPr>
              <a:xfrm>
                <a:off x="6892182" y="4960212"/>
                <a:ext cx="3750194" cy="1467966"/>
              </a:xfrm>
              <a:prstGeom prst="rect">
                <a:avLst/>
              </a:prstGeom>
              <a:blipFill rotWithShape="0">
                <a:blip r:embed="rId4"/>
                <a:stretch>
                  <a:fillRect/>
                </a:stretch>
              </a:blipFill>
            </p:spPr>
            <p:txBody>
              <a:bodyPr/>
              <a:lstStyle/>
              <a:p>
                <a:r>
                  <a:rPr lang="en-US">
                    <a:noFill/>
                  </a:rPr>
                  <a:t> </a:t>
                </a:r>
              </a:p>
            </p:txBody>
          </p:sp>
        </mc:Fallback>
      </mc:AlternateContent>
      <p:sp>
        <p:nvSpPr>
          <p:cNvPr id="18" name="Rectangle 17"/>
          <p:cNvSpPr/>
          <p:nvPr/>
        </p:nvSpPr>
        <p:spPr>
          <a:xfrm>
            <a:off x="6459661" y="4321496"/>
            <a:ext cx="4997202" cy="523220"/>
          </a:xfrm>
          <a:prstGeom prst="rect">
            <a:avLst/>
          </a:prstGeom>
        </p:spPr>
        <p:txBody>
          <a:bodyPr wrap="none">
            <a:spAutoFit/>
          </a:bodyPr>
          <a:lstStyle/>
          <a:p>
            <a:pPr marL="465138" indent="-465138">
              <a:spcBef>
                <a:spcPts val="1200"/>
              </a:spcBef>
              <a:spcAft>
                <a:spcPts val="600"/>
              </a:spcAf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Hệ tổng kiểm tra với bit mã </a:t>
            </a:r>
            <a:r>
              <a:rPr lang="vi-VN" sz="2800" i="1" dirty="0">
                <a:latin typeface="Times New Roman" panose="02020603050405020304" pitchFamily="18" charset="0"/>
                <a:cs typeface="Times New Roman" panose="02020603050405020304" pitchFamily="18" charset="0"/>
              </a:rPr>
              <a:t>v</a:t>
            </a:r>
            <a:r>
              <a:rPr lang="vi-VN" sz="2800" baseline="-25000" dirty="0">
                <a:latin typeface="Times New Roman" panose="02020603050405020304" pitchFamily="18" charset="0"/>
                <a:cs typeface="Times New Roman" panose="02020603050405020304" pitchFamily="18" charset="0"/>
              </a:rPr>
              <a:t>6</a:t>
            </a:r>
          </a:p>
        </p:txBody>
      </p:sp>
      <p:cxnSp>
        <p:nvCxnSpPr>
          <p:cNvPr id="7" name="Straight Connector 6"/>
          <p:cNvCxnSpPr/>
          <p:nvPr/>
        </p:nvCxnSpPr>
        <p:spPr>
          <a:xfrm>
            <a:off x="6086475" y="4435796"/>
            <a:ext cx="0" cy="2222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428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981076"/>
            <a:ext cx="11487150" cy="5562600"/>
          </a:xfrm>
        </p:spPr>
        <p:txBody>
          <a:bodyPr>
            <a:normAutofit/>
          </a:bodyPr>
          <a:lstStyle/>
          <a:p>
            <a:pPr marL="0" indent="0">
              <a:spcBef>
                <a:spcPts val="1200"/>
              </a:spcBef>
              <a:spcAft>
                <a:spcPts val="600"/>
              </a:spcAft>
              <a:buNone/>
            </a:pPr>
            <a:r>
              <a:rPr lang="vi-VN" sz="2800" dirty="0" smtClean="0">
                <a:solidFill>
                  <a:srgbClr val="66FF33"/>
                </a:solidFill>
                <a:latin typeface="Times New Roman" panose="02020603050405020304" pitchFamily="18" charset="0"/>
                <a:cs typeface="Times New Roman" panose="02020603050405020304" pitchFamily="18" charset="0"/>
              </a:rPr>
              <a:t>3.6.4</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rPr>
              <a:t>Giải mã ngưỡng dựa trên hệ tổng </a:t>
            </a:r>
            <a:r>
              <a:rPr lang="vi-VN" sz="2800" i="1" dirty="0" smtClean="0">
                <a:solidFill>
                  <a:srgbClr val="FFC000"/>
                </a:solidFill>
                <a:latin typeface="Times New Roman" panose="02020603050405020304" pitchFamily="18" charset="0"/>
                <a:cs typeface="Times New Roman" panose="02020603050405020304" pitchFamily="18" charset="0"/>
              </a:rPr>
              <a:t>kiểm tra trực giao</a:t>
            </a:r>
          </a:p>
          <a:p>
            <a:pPr marL="0" indent="0">
              <a:spcBef>
                <a:spcPts val="1200"/>
              </a:spcBef>
              <a:spcAft>
                <a:spcPts val="600"/>
              </a:spcAft>
              <a:buNone/>
            </a:pPr>
            <a:r>
              <a:rPr lang="vi-VN" sz="2800" dirty="0" smtClean="0">
                <a:latin typeface="Times New Roman" panose="02020603050405020304" pitchFamily="18" charset="0"/>
                <a:cs typeface="Times New Roman" panose="02020603050405020304" pitchFamily="18" charset="0"/>
              </a:rPr>
              <a:t>Sơ đồ thiết bị giải mã ngưỡng theo thủ tục 2 (M = 2):</a:t>
            </a:r>
            <a:endParaRPr lang="vi-VN" sz="28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baseline="-25000" dirty="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vi-VN" sz="28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79</a:t>
            </a:fld>
            <a:endParaRPr lang="en-US"/>
          </a:p>
        </p:txBody>
      </p:sp>
      <p:cxnSp>
        <p:nvCxnSpPr>
          <p:cNvPr id="7" name="Straight Connector 6"/>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493623" y="2193926"/>
            <a:ext cx="7525022" cy="3384033"/>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342900" y="2364795"/>
                <a:ext cx="3610091" cy="4924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𝐸</m:t>
                      </m:r>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𝑆</m:t>
                          </m:r>
                        </m:e>
                        <m:sub>
                          <m:r>
                            <a:rPr lang="en-US" sz="2600" i="0">
                              <a:latin typeface="Cambria Math" panose="02040503050406030204" pitchFamily="18" charset="0"/>
                            </a:rPr>
                            <m:t>0</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𝑆</m:t>
                          </m:r>
                        </m:e>
                        <m:sub>
                          <m:r>
                            <a:rPr lang="en-US" sz="2600" i="0">
                              <a:latin typeface="Cambria Math" panose="02040503050406030204" pitchFamily="18" charset="0"/>
                            </a:rPr>
                            <m:t>1</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𝑆</m:t>
                          </m:r>
                        </m:e>
                        <m:sub>
                          <m:r>
                            <a:rPr lang="en-US" sz="2600" i="0">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𝑆</m:t>
                          </m:r>
                        </m:e>
                        <m:sub>
                          <m:r>
                            <a:rPr lang="en-US" sz="2600" i="0">
                              <a:latin typeface="Cambria Math" panose="02040503050406030204" pitchFamily="18" charset="0"/>
                            </a:rPr>
                            <m:t>2</m:t>
                          </m:r>
                        </m:sub>
                      </m:sSub>
                      <m:r>
                        <a:rPr lang="en-US" sz="2600" i="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𝑆</m:t>
                          </m:r>
                        </m:e>
                        <m:sub>
                          <m:r>
                            <a:rPr lang="en-US" sz="2600" i="0">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𝑆</m:t>
                          </m:r>
                        </m:e>
                        <m:sub>
                          <m:r>
                            <a:rPr lang="en-US" sz="2600" i="0">
                              <a:latin typeface="Cambria Math" panose="02040503050406030204" pitchFamily="18" charset="0"/>
                            </a:rPr>
                            <m:t>3</m:t>
                          </m:r>
                        </m:sub>
                      </m:sSub>
                    </m:oMath>
                  </m:oMathPara>
                </a14:m>
                <a:endParaRPr lang="en-US" sz="2600" dirty="0"/>
              </a:p>
            </p:txBody>
          </p:sp>
        </mc:Choice>
        <mc:Fallback>
          <p:sp>
            <p:nvSpPr>
              <p:cNvPr id="5" name="Rectangle 4"/>
              <p:cNvSpPr>
                <a:spLocks noRot="1" noChangeAspect="1" noMove="1" noResize="1" noEditPoints="1" noAdjustHandles="1" noChangeArrowheads="1" noChangeShapeType="1" noTextEdit="1"/>
              </p:cNvSpPr>
              <p:nvPr/>
            </p:nvSpPr>
            <p:spPr>
              <a:xfrm>
                <a:off x="342900" y="2364795"/>
                <a:ext cx="3610091" cy="49244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79651" y="3174157"/>
            <a:ext cx="3530584" cy="2403802"/>
          </a:xfrm>
          <a:prstGeom prst="rect">
            <a:avLst/>
          </a:prstGeom>
        </p:spPr>
      </p:pic>
      <p:sp>
        <p:nvSpPr>
          <p:cNvPr id="9" name="Rectangle 8"/>
          <p:cNvSpPr/>
          <p:nvPr/>
        </p:nvSpPr>
        <p:spPr>
          <a:xfrm>
            <a:off x="479651" y="5894878"/>
            <a:ext cx="11350399" cy="892552"/>
          </a:xfrm>
          <a:prstGeom prst="rect">
            <a:avLst/>
          </a:prstGeom>
        </p:spPr>
        <p:txBody>
          <a:bodyPr wrap="square">
            <a:spAutoFit/>
          </a:bodyPr>
          <a:lstStyle/>
          <a:p>
            <a:r>
              <a:rPr lang="vi-VN" sz="2600" dirty="0" smtClean="0">
                <a:latin typeface="Times New Roman" panose="02020603050405020304" pitchFamily="18" charset="0"/>
                <a:cs typeface="Times New Roman" panose="02020603050405020304" pitchFamily="18" charset="0"/>
              </a:rPr>
              <a:t>Quá trình giải mã được thực hiện trong 2n nhịp. 7 nhịp đầu để đưa từ mã nhận được vào các ô nhớ, 7 nhịp sau thực hiện giải mã</a:t>
            </a:r>
            <a:endParaRPr lang="en-US" sz="2600" dirty="0"/>
          </a:p>
        </p:txBody>
      </p:sp>
    </p:spTree>
    <p:extLst>
      <p:ext uri="{BB962C8B-B14F-4D97-AF65-F5344CB8AC3E}">
        <p14:creationId xmlns:p14="http://schemas.microsoft.com/office/powerpoint/2010/main" val="2678206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46"/>
            <a:ext cx="10801350" cy="863600"/>
          </a:xfrm>
        </p:spPr>
        <p:txBody>
          <a:bodyPr/>
          <a:lstStyle/>
          <a:p>
            <a:r>
              <a:rPr lang="vi-VN" dirty="0" smtClean="0">
                <a:solidFill>
                  <a:srgbClr val="FFFF00"/>
                </a:solidFill>
              </a:rPr>
              <a:t>3.1	Các định nghĩa và khái niệm cơ bản</a:t>
            </a:r>
          </a:p>
        </p:txBody>
      </p:sp>
      <p:sp>
        <p:nvSpPr>
          <p:cNvPr id="3" name="Content Placeholder 2"/>
          <p:cNvSpPr>
            <a:spLocks noGrp="1"/>
          </p:cNvSpPr>
          <p:nvPr>
            <p:ph idx="1"/>
          </p:nvPr>
        </p:nvSpPr>
        <p:spPr>
          <a:xfrm>
            <a:off x="342900" y="1050543"/>
            <a:ext cx="11487150" cy="5493133"/>
          </a:xfrm>
        </p:spPr>
        <p:txBody>
          <a:bodyPr>
            <a:normAutofit/>
          </a:bodyPr>
          <a:lstStyle/>
          <a:p>
            <a:pPr marL="347663" indent="-347663">
              <a:spcBef>
                <a:spcPts val="1200"/>
              </a:spcBef>
              <a:spcAft>
                <a:spcPts val="600"/>
              </a:spcAft>
              <a:buFont typeface="Wingdings" panose="05000000000000000000" pitchFamily="2" charset="2"/>
              <a:buChar char="§"/>
            </a:pPr>
            <a:r>
              <a:rPr lang="vi-VN" sz="2800" i="1" dirty="0" smtClean="0">
                <a:solidFill>
                  <a:srgbClr val="66FF33"/>
                </a:solidFill>
                <a:latin typeface="Times New Roman" panose="02020603050405020304" pitchFamily="18" charset="0"/>
                <a:cs typeface="Times New Roman" panose="02020603050405020304" pitchFamily="18" charset="0"/>
              </a:rPr>
              <a:t>Khoảng cách Hamming (d</a:t>
            </a:r>
            <a:r>
              <a:rPr lang="vi-VN" sz="2800" baseline="-25000" dirty="0" smtClean="0">
                <a:solidFill>
                  <a:srgbClr val="66FF33"/>
                </a:solidFill>
                <a:latin typeface="Times New Roman" panose="02020603050405020304" pitchFamily="18" charset="0"/>
                <a:cs typeface="Times New Roman" panose="02020603050405020304" pitchFamily="18" charset="0"/>
              </a:rPr>
              <a:t>0</a:t>
            </a:r>
            <a:r>
              <a:rPr lang="vi-VN" sz="2800" i="1" dirty="0" smtClean="0">
                <a:solidFill>
                  <a:srgbClr val="66FF33"/>
                </a:solidFill>
                <a:latin typeface="Times New Roman" panose="02020603050405020304" pitchFamily="18" charset="0"/>
                <a:cs typeface="Times New Roman" panose="02020603050405020304" pitchFamily="18" charset="0"/>
              </a:rPr>
              <a:t>) của bộ mã </a:t>
            </a:r>
            <a:r>
              <a:rPr lang="vi-VN" sz="2800" dirty="0" smtClean="0">
                <a:latin typeface="Times New Roman" panose="02020603050405020304" pitchFamily="18" charset="0"/>
                <a:cs typeface="Times New Roman" panose="02020603050405020304" pitchFamily="18" charset="0"/>
              </a:rPr>
              <a:t>là khoảng cách mã tối thiểu giữa hai từ mã bất kỳ có chiều dài từ mã bằng nhau trong cùng bộ mã, biểu diễn là:</a:t>
            </a:r>
          </a:p>
          <a:p>
            <a:pPr>
              <a:spcBef>
                <a:spcPts val="0"/>
              </a:spcBef>
              <a:spcAft>
                <a:spcPts val="600"/>
              </a:spcAf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15240" y="95794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4027300" y="2051465"/>
                <a:ext cx="3432543" cy="737189"/>
              </a:xfrm>
              <a:prstGeom prst="rect">
                <a:avLst/>
              </a:prstGeom>
              <a:ln w="1905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𝑑</m:t>
                          </m:r>
                        </m:e>
                        <m:sub>
                          <m:r>
                            <a:rPr lang="en-US" sz="2800" i="0">
                              <a:solidFill>
                                <a:srgbClr val="FFFF00"/>
                              </a:solidFill>
                              <a:latin typeface="Cambria Math" panose="02040503050406030204" pitchFamily="18" charset="0"/>
                            </a:rPr>
                            <m:t>0</m:t>
                          </m:r>
                        </m:sub>
                      </m:sSub>
                      <m:r>
                        <a:rPr lang="en-US" sz="2800" i="0">
                          <a:solidFill>
                            <a:srgbClr val="FFFF00"/>
                          </a:solidFill>
                          <a:latin typeface="Cambria Math" panose="02040503050406030204" pitchFamily="18" charset="0"/>
                        </a:rPr>
                        <m:t>≜</m:t>
                      </m:r>
                      <m:r>
                        <m:rPr>
                          <m:sty m:val="p"/>
                        </m:rPr>
                        <a:rPr lang="en-US" sz="2800" i="0">
                          <a:solidFill>
                            <a:srgbClr val="FFFF00"/>
                          </a:solidFill>
                          <a:latin typeface="Cambria Math" panose="02040503050406030204" pitchFamily="18" charset="0"/>
                        </a:rPr>
                        <m:t>min</m:t>
                      </m:r>
                      <m:r>
                        <a:rPr lang="en-US" sz="2800" i="1">
                          <a:solidFill>
                            <a:srgbClr val="FFFF00"/>
                          </a:solidFill>
                          <a:latin typeface="Cambria Math" panose="02040503050406030204" pitchFamily="18" charset="0"/>
                        </a:rPr>
                        <m:t>𝑑</m:t>
                      </m:r>
                      <m:d>
                        <m:dPr>
                          <m:ctrlPr>
                            <a:rPr lang="en-US" sz="2800" i="1">
                              <a:solidFill>
                                <a:srgbClr val="FFFF00"/>
                              </a:solidFill>
                              <a:latin typeface="Cambria Math" panose="02040503050406030204" pitchFamily="18" charset="0"/>
                            </a:rPr>
                          </m:ctrlPr>
                        </m:dPr>
                        <m:e>
                          <m:sSubSup>
                            <m:sSubSupPr>
                              <m:ctrlPr>
                                <a:rPr lang="en-US" sz="2800" i="1">
                                  <a:solidFill>
                                    <a:srgbClr val="FFFF00"/>
                                  </a:solidFill>
                                  <a:latin typeface="Cambria Math" panose="02040503050406030204" pitchFamily="18" charset="0"/>
                                </a:rPr>
                              </m:ctrlPr>
                            </m:sSubSupPr>
                            <m:e>
                              <m:r>
                                <a:rPr lang="en-US" sz="2800" i="1">
                                  <a:solidFill>
                                    <a:srgbClr val="FFFF00"/>
                                  </a:solidFill>
                                  <a:latin typeface="Cambria Math" panose="02040503050406030204" pitchFamily="18" charset="0"/>
                                </a:rPr>
                                <m:t>𝑐</m:t>
                              </m:r>
                            </m:e>
                            <m:sub>
                              <m:r>
                                <a:rPr lang="en-US" sz="2800" i="1">
                                  <a:solidFill>
                                    <a:srgbClr val="FFFF00"/>
                                  </a:solidFill>
                                  <a:latin typeface="Cambria Math" panose="02040503050406030204" pitchFamily="18" charset="0"/>
                                </a:rPr>
                                <m:t>𝑖</m:t>
                              </m:r>
                            </m:sub>
                            <m:sup>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𝑛</m:t>
                                  </m:r>
                                </m:e>
                                <m:sub>
                                  <m:r>
                                    <a:rPr lang="en-US" sz="2800" i="1">
                                      <a:solidFill>
                                        <a:srgbClr val="FFFF00"/>
                                      </a:solidFill>
                                      <a:latin typeface="Cambria Math" panose="02040503050406030204" pitchFamily="18" charset="0"/>
                                    </a:rPr>
                                    <m:t>𝑖</m:t>
                                  </m:r>
                                </m:sub>
                              </m:sSub>
                            </m:sup>
                          </m:sSubSup>
                          <m:r>
                            <a:rPr lang="en-US" sz="2800" i="0">
                              <a:solidFill>
                                <a:srgbClr val="FFFF00"/>
                              </a:solidFill>
                              <a:latin typeface="Cambria Math" panose="02040503050406030204" pitchFamily="18" charset="0"/>
                            </a:rPr>
                            <m:t>,</m:t>
                          </m:r>
                          <m:sSubSup>
                            <m:sSubSupPr>
                              <m:ctrlPr>
                                <a:rPr lang="en-US" sz="2800" i="1">
                                  <a:solidFill>
                                    <a:srgbClr val="FFFF00"/>
                                  </a:solidFill>
                                  <a:latin typeface="Cambria Math" panose="02040503050406030204" pitchFamily="18" charset="0"/>
                                </a:rPr>
                              </m:ctrlPr>
                            </m:sSubSupPr>
                            <m:e>
                              <m:r>
                                <a:rPr lang="en-US" sz="2800" i="1">
                                  <a:solidFill>
                                    <a:srgbClr val="FFFF00"/>
                                  </a:solidFill>
                                  <a:latin typeface="Cambria Math" panose="02040503050406030204" pitchFamily="18" charset="0"/>
                                </a:rPr>
                                <m:t>𝑐</m:t>
                              </m:r>
                            </m:e>
                            <m:sub>
                              <m:r>
                                <a:rPr lang="en-US" sz="2800" i="1">
                                  <a:solidFill>
                                    <a:srgbClr val="FFFF00"/>
                                  </a:solidFill>
                                  <a:latin typeface="Cambria Math" panose="02040503050406030204" pitchFamily="18" charset="0"/>
                                </a:rPr>
                                <m:t>𝑗</m:t>
                              </m:r>
                            </m:sub>
                            <m:sup>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𝑛</m:t>
                                  </m:r>
                                </m:e>
                                <m:sub>
                                  <m:r>
                                    <a:rPr lang="en-US" sz="2800" i="1">
                                      <a:solidFill>
                                        <a:srgbClr val="FFFF00"/>
                                      </a:solidFill>
                                      <a:latin typeface="Cambria Math" panose="02040503050406030204" pitchFamily="18" charset="0"/>
                                    </a:rPr>
                                    <m:t>𝑗</m:t>
                                  </m:r>
                                </m:sub>
                              </m:sSub>
                            </m:sup>
                          </m:sSubSup>
                        </m:e>
                      </m:d>
                    </m:oMath>
                  </m:oMathPara>
                </a14:m>
                <a:endParaRPr lang="en-US" sz="2800" dirty="0">
                  <a:solidFill>
                    <a:srgbClr val="FFFF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027300" y="2051465"/>
                <a:ext cx="3432543" cy="737189"/>
              </a:xfrm>
              <a:prstGeom prst="rect">
                <a:avLst/>
              </a:prstGeom>
              <a:blipFill rotWithShape="0">
                <a:blip r:embed="rId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852276" y="5296534"/>
                <a:ext cx="1904304" cy="523220"/>
              </a:xfrm>
              <a:prstGeom prst="rect">
                <a:avLst/>
              </a:prstGeom>
              <a:ln w="28575">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FF00"/>
                          </a:solidFill>
                          <a:latin typeface="Cambria Math" panose="02040503050406030204" pitchFamily="18" charset="0"/>
                        </a:rPr>
                        <m:t>𝑡</m:t>
                      </m:r>
                      <m:r>
                        <a:rPr lang="en-US" sz="2800" i="0">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𝑑</m:t>
                          </m:r>
                        </m:e>
                        <m:sub>
                          <m:r>
                            <a:rPr lang="en-US" sz="2800" i="0">
                              <a:solidFill>
                                <a:srgbClr val="FFFF00"/>
                              </a:solidFill>
                              <a:latin typeface="Cambria Math" panose="02040503050406030204" pitchFamily="18" charset="0"/>
                            </a:rPr>
                            <m:t>0</m:t>
                          </m:r>
                        </m:sub>
                      </m:sSub>
                      <m:r>
                        <a:rPr lang="en-US" sz="2800" i="0">
                          <a:solidFill>
                            <a:srgbClr val="FFFF00"/>
                          </a:solidFill>
                          <a:latin typeface="Cambria Math" panose="02040503050406030204" pitchFamily="18" charset="0"/>
                        </a:rPr>
                        <m:t>−1</m:t>
                      </m:r>
                    </m:oMath>
                  </m:oMathPara>
                </a14:m>
                <a:endParaRPr lang="en-US" sz="2800" dirty="0">
                  <a:solidFill>
                    <a:srgbClr val="FFFF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852276" y="5296534"/>
                <a:ext cx="1904304" cy="523220"/>
              </a:xfrm>
              <a:prstGeom prst="rect">
                <a:avLst/>
              </a:prstGeom>
              <a:blipFill rotWithShape="0">
                <a:blip r:embed="rId3"/>
                <a:stretch>
                  <a:fillRect/>
                </a:stretch>
              </a:blipFill>
              <a:ln w="28575">
                <a:solidFill>
                  <a:schemeClr val="accent1"/>
                </a:solidFill>
              </a:ln>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normAutofit lnSpcReduction="10000"/>
          </a:bodyPr>
          <a:lstStyle/>
          <a:p>
            <a:fld id="{A5965DA7-CFD0-4BBC-8CE4-76678E81AE32}" type="slidenum">
              <a:rPr lang="en-US" smtClean="0"/>
              <a:t>8</a:t>
            </a:fld>
            <a:endParaRPr lang="en-US"/>
          </a:p>
        </p:txBody>
      </p:sp>
      <p:sp>
        <p:nvSpPr>
          <p:cNvPr id="8" name="Content Placeholder 2"/>
          <p:cNvSpPr txBox="1">
            <a:spLocks/>
          </p:cNvSpPr>
          <p:nvPr/>
        </p:nvSpPr>
        <p:spPr>
          <a:xfrm>
            <a:off x="6371681" y="3049723"/>
            <a:ext cx="5559062" cy="4072619"/>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347663" indent="-347663">
              <a:spcBef>
                <a:spcPts val="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Cho bộ mã đều có khoảng cách Hamming tối thiểu </a:t>
            </a:r>
            <a:r>
              <a:rPr lang="vi-VN" sz="2800" i="1" dirty="0" smtClean="0">
                <a:solidFill>
                  <a:srgbClr val="FFFF00"/>
                </a:solidFill>
                <a:latin typeface="Times New Roman" panose="02020603050405020304" pitchFamily="18" charset="0"/>
                <a:cs typeface="Times New Roman" panose="02020603050405020304" pitchFamily="18" charset="0"/>
              </a:rPr>
              <a:t>d</a:t>
            </a:r>
            <a:r>
              <a:rPr lang="vi-VN" sz="2800" baseline="-25000" dirty="0" smtClean="0">
                <a:solidFill>
                  <a:srgbClr val="FFFF00"/>
                </a:solidFill>
                <a:latin typeface="Times New Roman" panose="02020603050405020304" pitchFamily="18" charset="0"/>
                <a:cs typeface="Times New Roman" panose="02020603050405020304" pitchFamily="18" charset="0"/>
              </a:rPr>
              <a:t>0</a:t>
            </a:r>
            <a:r>
              <a:rPr lang="vi-VN" sz="2800" dirty="0" smtClean="0">
                <a:solidFill>
                  <a:srgbClr val="FFFF00"/>
                </a:solidFill>
                <a:latin typeface="Times New Roman" panose="02020603050405020304" pitchFamily="18" charset="0"/>
                <a:cs typeface="Times New Roman" panose="02020603050405020304" pitchFamily="18" charset="0"/>
              </a:rPr>
              <a:t> = 3</a:t>
            </a:r>
            <a:r>
              <a:rPr lang="vi-VN" sz="2800" dirty="0" smtClean="0">
                <a:latin typeface="Times New Roman" panose="02020603050405020304" pitchFamily="18" charset="0"/>
                <a:cs typeface="Times New Roman" panose="02020603050405020304" pitchFamily="18" charset="0"/>
              </a:rPr>
              <a:t>. Gọi </a:t>
            </a:r>
            <a:r>
              <a:rPr lang="vi-VN" sz="2800" i="1" dirty="0" smtClean="0">
                <a:solidFill>
                  <a:srgbClr val="FFFF00"/>
                </a:solidFill>
                <a:latin typeface="Times New Roman" panose="02020603050405020304" pitchFamily="18" charset="0"/>
                <a:cs typeface="Times New Roman" panose="02020603050405020304" pitchFamily="18" charset="0"/>
              </a:rPr>
              <a:t>v</a:t>
            </a:r>
            <a:r>
              <a:rPr lang="vi-VN" sz="2800" dirty="0" smtClean="0">
                <a:latin typeface="Times New Roman" panose="02020603050405020304" pitchFamily="18" charset="0"/>
                <a:cs typeface="Times New Roman" panose="02020603050405020304" pitchFamily="18" charset="0"/>
              </a:rPr>
              <a:t> là số ký hiệu sai mà bộ mã có </a:t>
            </a:r>
            <a:r>
              <a:rPr lang="vi-VN" sz="2800" b="1" dirty="0" smtClean="0">
                <a:solidFill>
                  <a:srgbClr val="FF0000"/>
                </a:solidFill>
                <a:latin typeface="Times New Roman" panose="02020603050405020304" pitchFamily="18" charset="0"/>
                <a:cs typeface="Times New Roman" panose="02020603050405020304" pitchFamily="18" charset="0"/>
              </a:rPr>
              <a:t>khả năng sửa </a:t>
            </a:r>
            <a:r>
              <a:rPr lang="vi-VN" sz="2800" dirty="0" smtClean="0">
                <a:latin typeface="Times New Roman" panose="02020603050405020304" pitchFamily="18" charset="0"/>
                <a:cs typeface="Times New Roman" panose="02020603050405020304" pitchFamily="18" charset="0"/>
              </a:rPr>
              <a:t>được và tính như sau:</a:t>
            </a:r>
            <a:endParaRPr lang="en-US" sz="2800" dirty="0">
              <a:latin typeface="Times New Roman" panose="02020603050405020304" pitchFamily="18" charset="0"/>
              <a:cs typeface="Times New Roman" panose="02020603050405020304" pitchFamily="18" charset="0"/>
            </a:endParaRPr>
          </a:p>
        </p:txBody>
      </p:sp>
      <p:sp>
        <p:nvSpPr>
          <p:cNvPr id="4" name="Rectangle 3"/>
          <p:cNvSpPr/>
          <p:nvPr/>
        </p:nvSpPr>
        <p:spPr>
          <a:xfrm>
            <a:off x="342900" y="3022042"/>
            <a:ext cx="5306786" cy="2246769"/>
          </a:xfrm>
          <a:prstGeom prst="rect">
            <a:avLst/>
          </a:prstGeom>
        </p:spPr>
        <p:txBody>
          <a:bodyPr wrap="square">
            <a:spAutoFit/>
          </a:bodyPr>
          <a:lstStyle/>
          <a:p>
            <a:pPr marL="347663" indent="-347663">
              <a:spcBef>
                <a:spcPts val="0"/>
              </a:spcBef>
              <a:spcAft>
                <a:spcPts val="6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Cho bộ mã đều có khoảng cách Hamming tối thiểu </a:t>
            </a:r>
            <a:r>
              <a:rPr lang="vi-VN" sz="2800" i="1" dirty="0">
                <a:solidFill>
                  <a:srgbClr val="FFFF00"/>
                </a:solidFill>
                <a:latin typeface="Times New Roman" panose="02020603050405020304" pitchFamily="18" charset="0"/>
                <a:cs typeface="Times New Roman" panose="02020603050405020304" pitchFamily="18" charset="0"/>
              </a:rPr>
              <a:t>d</a:t>
            </a:r>
            <a:r>
              <a:rPr lang="vi-VN" sz="2800" baseline="-25000" dirty="0">
                <a:solidFill>
                  <a:srgbClr val="FFFF00"/>
                </a:solidFill>
                <a:latin typeface="Times New Roman" panose="02020603050405020304" pitchFamily="18" charset="0"/>
                <a:cs typeface="Times New Roman" panose="02020603050405020304" pitchFamily="18" charset="0"/>
              </a:rPr>
              <a:t>0</a:t>
            </a:r>
            <a:r>
              <a:rPr lang="vi-VN" sz="2800" dirty="0">
                <a:solidFill>
                  <a:srgbClr val="FFFF00"/>
                </a:solidFill>
                <a:latin typeface="Times New Roman" panose="02020603050405020304" pitchFamily="18" charset="0"/>
                <a:cs typeface="Times New Roman" panose="02020603050405020304" pitchFamily="18" charset="0"/>
              </a:rPr>
              <a:t> = 3</a:t>
            </a:r>
            <a:r>
              <a:rPr lang="vi-VN" sz="2800" dirty="0">
                <a:latin typeface="Times New Roman" panose="02020603050405020304" pitchFamily="18" charset="0"/>
                <a:cs typeface="Times New Roman" panose="02020603050405020304" pitchFamily="18" charset="0"/>
              </a:rPr>
              <a:t>. Gọi </a:t>
            </a:r>
            <a:r>
              <a:rPr lang="vi-VN" sz="2800" i="1" dirty="0">
                <a:solidFill>
                  <a:srgbClr val="FFFF00"/>
                </a:solidFill>
                <a:latin typeface="Times New Roman" panose="02020603050405020304" pitchFamily="18" charset="0"/>
                <a:cs typeface="Times New Roman" panose="02020603050405020304" pitchFamily="18" charset="0"/>
              </a:rPr>
              <a:t>t</a:t>
            </a:r>
            <a:r>
              <a:rPr lang="vi-VN" sz="2800" dirty="0">
                <a:latin typeface="Times New Roman" panose="02020603050405020304" pitchFamily="18" charset="0"/>
                <a:cs typeface="Times New Roman" panose="02020603050405020304" pitchFamily="18" charset="0"/>
              </a:rPr>
              <a:t> là số ký hiệu sai mà bộ mã có </a:t>
            </a:r>
            <a:r>
              <a:rPr lang="vi-VN" sz="2800" b="1" dirty="0">
                <a:solidFill>
                  <a:srgbClr val="FF0000"/>
                </a:solidFill>
                <a:latin typeface="Times New Roman" panose="02020603050405020304" pitchFamily="18" charset="0"/>
                <a:cs typeface="Times New Roman" panose="02020603050405020304" pitchFamily="18" charset="0"/>
              </a:rPr>
              <a:t>khả năng phát hiện </a:t>
            </a:r>
            <a:r>
              <a:rPr lang="vi-VN" sz="2800" dirty="0">
                <a:latin typeface="Times New Roman" panose="02020603050405020304" pitchFamily="18" charset="0"/>
                <a:cs typeface="Times New Roman" panose="02020603050405020304" pitchFamily="18" charset="0"/>
              </a:rPr>
              <a:t>được và tính như sau</a:t>
            </a:r>
            <a:r>
              <a:rPr lang="vi-VN" sz="2800" dirty="0" smtClean="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Rectangle 11"/>
              <p:cNvSpPr/>
              <p:nvPr/>
            </p:nvSpPr>
            <p:spPr>
              <a:xfrm>
                <a:off x="8056841" y="4879208"/>
                <a:ext cx="2188741" cy="1051185"/>
              </a:xfrm>
              <a:prstGeom prst="rect">
                <a:avLst/>
              </a:prstGeom>
              <a:ln w="28575">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m:rPr>
                          <m:nor/>
                        </m:rPr>
                        <a:rPr lang="vi-VN" sz="2800" i="1" dirty="0">
                          <a:solidFill>
                            <a:srgbClr val="FFFF00"/>
                          </a:solidFill>
                          <a:latin typeface="Times New Roman" panose="02020603050405020304" pitchFamily="18" charset="0"/>
                          <a:cs typeface="Times New Roman" panose="02020603050405020304" pitchFamily="18" charset="0"/>
                        </a:rPr>
                        <m:t>v</m:t>
                      </m:r>
                      <m:r>
                        <a:rPr lang="en-US" sz="2800" i="0">
                          <a:solidFill>
                            <a:srgbClr val="FFFF00"/>
                          </a:solidFill>
                          <a:latin typeface="Cambria Math" panose="02040503050406030204" pitchFamily="18" charset="0"/>
                        </a:rPr>
                        <m:t>≤</m:t>
                      </m:r>
                      <m:d>
                        <m:dPr>
                          <m:begChr m:val="["/>
                          <m:endChr m:val="]"/>
                          <m:ctrlPr>
                            <a:rPr lang="en-US" sz="2800" i="1">
                              <a:solidFill>
                                <a:srgbClr val="FFFF00"/>
                              </a:solidFill>
                              <a:latin typeface="Cambria Math" panose="02040503050406030204" pitchFamily="18" charset="0"/>
                            </a:rPr>
                          </m:ctrlPr>
                        </m:dPr>
                        <m:e>
                          <m:f>
                            <m:fPr>
                              <m:ctrlPr>
                                <a:rPr lang="en-US" sz="2800" i="1">
                                  <a:solidFill>
                                    <a:srgbClr val="FFFF00"/>
                                  </a:solidFill>
                                  <a:latin typeface="Cambria Math" panose="02040503050406030204" pitchFamily="18" charset="0"/>
                                </a:rPr>
                              </m:ctrlPr>
                            </m:fPr>
                            <m:num>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𝑑</m:t>
                                  </m:r>
                                </m:e>
                                <m:sub>
                                  <m:r>
                                    <a:rPr lang="en-US" sz="2800" i="0">
                                      <a:solidFill>
                                        <a:srgbClr val="FFFF00"/>
                                      </a:solidFill>
                                      <a:latin typeface="Cambria Math" panose="02040503050406030204" pitchFamily="18" charset="0"/>
                                    </a:rPr>
                                    <m:t>0</m:t>
                                  </m:r>
                                </m:sub>
                              </m:sSub>
                              <m:r>
                                <a:rPr lang="en-US" sz="2800" i="0">
                                  <a:solidFill>
                                    <a:srgbClr val="FFFF00"/>
                                  </a:solidFill>
                                  <a:latin typeface="Cambria Math" panose="02040503050406030204" pitchFamily="18" charset="0"/>
                                </a:rPr>
                                <m:t>−1</m:t>
                              </m:r>
                            </m:num>
                            <m:den>
                              <m:r>
                                <a:rPr lang="en-US" sz="2800" i="0">
                                  <a:solidFill>
                                    <a:srgbClr val="FFFF00"/>
                                  </a:solidFill>
                                  <a:latin typeface="Cambria Math" panose="02040503050406030204" pitchFamily="18" charset="0"/>
                                </a:rPr>
                                <m:t>2</m:t>
                              </m:r>
                            </m:den>
                          </m:f>
                        </m:e>
                      </m:d>
                    </m:oMath>
                  </m:oMathPara>
                </a14:m>
                <a:endParaRPr lang="en-US" sz="2800" dirty="0">
                  <a:solidFill>
                    <a:srgbClr val="FFFF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8056841" y="4879208"/>
                <a:ext cx="2188741" cy="1051185"/>
              </a:xfrm>
              <a:prstGeom prst="rect">
                <a:avLst/>
              </a:prstGeom>
              <a:blipFill rotWithShape="0">
                <a:blip r:embed="rId4"/>
                <a:stretch>
                  <a:fillRect/>
                </a:stretch>
              </a:blipFill>
              <a:ln w="28575">
                <a:solidFill>
                  <a:schemeClr val="tx1"/>
                </a:solidFill>
              </a:ln>
            </p:spPr>
            <p:txBody>
              <a:bodyPr/>
              <a:lstStyle/>
              <a:p>
                <a:r>
                  <a:rPr lang="en-US">
                    <a:noFill/>
                  </a:rPr>
                  <a:t> </a:t>
                </a:r>
              </a:p>
            </p:txBody>
          </p:sp>
        </mc:Fallback>
      </mc:AlternateContent>
      <p:sp>
        <p:nvSpPr>
          <p:cNvPr id="7" name="Rectangle 6"/>
          <p:cNvSpPr/>
          <p:nvPr/>
        </p:nvSpPr>
        <p:spPr>
          <a:xfrm>
            <a:off x="6371681" y="6172200"/>
            <a:ext cx="4144083" cy="492443"/>
          </a:xfrm>
          <a:prstGeom prst="rect">
            <a:avLst/>
          </a:prstGeom>
        </p:spPr>
        <p:txBody>
          <a:bodyPr wrap="none">
            <a:spAutoFit/>
          </a:bodyPr>
          <a:lstStyle/>
          <a:p>
            <a:r>
              <a:rPr lang="vi-VN" sz="2600" dirty="0">
                <a:latin typeface="Times New Roman" panose="02020603050405020304" pitchFamily="18" charset="0"/>
                <a:cs typeface="Times New Roman" panose="02020603050405020304" pitchFamily="18" charset="0"/>
              </a:rPr>
              <a:t>với: [</a:t>
            </a:r>
            <a:r>
              <a:rPr lang="vi-VN" sz="2600" i="1" dirty="0">
                <a:latin typeface="Times New Roman" panose="02020603050405020304" pitchFamily="18" charset="0"/>
                <a:cs typeface="Times New Roman" panose="02020603050405020304" pitchFamily="18" charset="0"/>
              </a:rPr>
              <a:t>x</a:t>
            </a:r>
            <a:r>
              <a:rPr lang="vi-VN" sz="2600" dirty="0">
                <a:latin typeface="Times New Roman" panose="02020603050405020304" pitchFamily="18" charset="0"/>
                <a:cs typeface="Times New Roman" panose="02020603050405020304" pitchFamily="18" charset="0"/>
              </a:rPr>
              <a:t>] là phần nguyên của </a:t>
            </a:r>
            <a:r>
              <a:rPr lang="vi-VN" sz="2600" i="1" dirty="0">
                <a:latin typeface="Times New Roman" panose="02020603050405020304" pitchFamily="18" charset="0"/>
                <a:cs typeface="Times New Roman" panose="02020603050405020304" pitchFamily="18" charset="0"/>
              </a:rPr>
              <a:t>x</a:t>
            </a:r>
            <a:r>
              <a:rPr lang="vi-VN" sz="2600" dirty="0">
                <a:latin typeface="Times New Roman" panose="02020603050405020304" pitchFamily="18" charset="0"/>
                <a:cs typeface="Times New Roman" panose="02020603050405020304" pitchFamily="18" charset="0"/>
              </a:rPr>
              <a:t> </a:t>
            </a:r>
            <a:endParaRPr lang="en-US" sz="2600" dirty="0"/>
          </a:p>
        </p:txBody>
      </p:sp>
      <p:cxnSp>
        <p:nvCxnSpPr>
          <p:cNvPr id="13" name="Straight Connector 12"/>
          <p:cNvCxnSpPr/>
          <p:nvPr/>
        </p:nvCxnSpPr>
        <p:spPr>
          <a:xfrm>
            <a:off x="5810250" y="3271206"/>
            <a:ext cx="0" cy="34939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74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981076"/>
            <a:ext cx="11487150" cy="5562600"/>
          </a:xfrm>
        </p:spPr>
        <p:txBody>
          <a:bodyPr>
            <a:normAutofit/>
          </a:bodyPr>
          <a:lstStyle/>
          <a:p>
            <a:pPr marL="0" indent="0">
              <a:spcBef>
                <a:spcPts val="1200"/>
              </a:spcBef>
              <a:spcAft>
                <a:spcPts val="600"/>
              </a:spcAft>
              <a:buNone/>
            </a:pPr>
            <a:r>
              <a:rPr lang="vi-VN" sz="2800" dirty="0" smtClean="0">
                <a:solidFill>
                  <a:srgbClr val="66FF33"/>
                </a:solidFill>
                <a:latin typeface="Times New Roman" panose="02020603050405020304" pitchFamily="18" charset="0"/>
                <a:cs typeface="Times New Roman" panose="02020603050405020304" pitchFamily="18" charset="0"/>
              </a:rPr>
              <a:t>3.6.4</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rPr>
              <a:t>Giải mã ngưỡng dựa trên hệ tổng </a:t>
            </a:r>
            <a:r>
              <a:rPr lang="vi-VN" sz="2800" i="1" dirty="0" smtClean="0">
                <a:solidFill>
                  <a:srgbClr val="FFC000"/>
                </a:solidFill>
                <a:latin typeface="Times New Roman" panose="02020603050405020304" pitchFamily="18" charset="0"/>
                <a:cs typeface="Times New Roman" panose="02020603050405020304" pitchFamily="18" charset="0"/>
              </a:rPr>
              <a:t>kiểm tra trực </a:t>
            </a:r>
            <a:r>
              <a:rPr lang="vi-VN" sz="2800" i="1" dirty="0" smtClean="0">
                <a:solidFill>
                  <a:srgbClr val="FFC000"/>
                </a:solidFill>
                <a:latin typeface="Times New Roman" panose="02020603050405020304" pitchFamily="18" charset="0"/>
                <a:cs typeface="Times New Roman" panose="02020603050405020304" pitchFamily="18" charset="0"/>
              </a:rPr>
              <a:t>giao</a:t>
            </a:r>
          </a:p>
          <a:p>
            <a:pPr marL="0" indent="0">
              <a:spcBef>
                <a:spcPts val="1200"/>
              </a:spcBef>
              <a:spcAft>
                <a:spcPts val="600"/>
              </a:spcAft>
              <a:buNone/>
            </a:pPr>
            <a:r>
              <a:rPr lang="vi-VN" sz="2800" u="sng" dirty="0" smtClean="0">
                <a:latin typeface="Times New Roman" panose="02020603050405020304" pitchFamily="18" charset="0"/>
                <a:cs typeface="Times New Roman" panose="02020603050405020304" pitchFamily="18" charset="0"/>
              </a:rPr>
              <a:t>Ví dụ</a:t>
            </a:r>
            <a:r>
              <a:rPr lang="vi-VN" sz="2800" dirty="0" smtClean="0">
                <a:latin typeface="Times New Roman" panose="02020603050405020304" pitchFamily="18" charset="0"/>
                <a:cs typeface="Times New Roman" panose="02020603050405020304" pitchFamily="18" charset="0"/>
              </a:rPr>
              <a:t>: Từ mã nhận được là  </a:t>
            </a:r>
            <a:r>
              <a:rPr lang="vi-VN" sz="2800" b="1" dirty="0" smtClean="0">
                <a:latin typeface="Times New Roman" panose="02020603050405020304" pitchFamily="18" charset="0"/>
                <a:cs typeface="Times New Roman" panose="02020603050405020304" pitchFamily="18" charset="0"/>
              </a:rPr>
              <a:t>0 0 1 1 1 1 1, </a:t>
            </a:r>
            <a:endParaRPr lang="vi-VN" sz="2800" b="1"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80</a:t>
            </a:fld>
            <a:endParaRPr lang="en-US"/>
          </a:p>
        </p:txBody>
      </p:sp>
      <p:cxnSp>
        <p:nvCxnSpPr>
          <p:cNvPr id="7" name="Straight Connector 6"/>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3122482" y="2216828"/>
            <a:ext cx="8896163" cy="3955371"/>
          </a:xfrm>
          <a:prstGeom prst="rect">
            <a:avLst/>
          </a:prstGeom>
        </p:spPr>
      </p:pic>
      <p:sp>
        <p:nvSpPr>
          <p:cNvPr id="11" name="Rectangle 10"/>
          <p:cNvSpPr/>
          <p:nvPr/>
        </p:nvSpPr>
        <p:spPr>
          <a:xfrm>
            <a:off x="0" y="2415116"/>
            <a:ext cx="3180679" cy="523220"/>
          </a:xfrm>
          <a:prstGeom prst="rect">
            <a:avLst/>
          </a:prstGeom>
        </p:spPr>
        <p:txBody>
          <a:bodyPr wrap="none">
            <a:spAutoFit/>
          </a:bodyPr>
          <a:lstStyle/>
          <a:p>
            <a:r>
              <a:rPr lang="vi-VN" sz="2800" dirty="0">
                <a:latin typeface="Times New Roman" panose="02020603050405020304" pitchFamily="18" charset="0"/>
                <a:cs typeface="Times New Roman" panose="02020603050405020304" pitchFamily="18" charset="0"/>
              </a:rPr>
              <a:t>Từ </a:t>
            </a:r>
            <a:r>
              <a:rPr lang="vi-VN" sz="2800" dirty="0" smtClean="0">
                <a:latin typeface="Times New Roman" panose="02020603050405020304" pitchFamily="18" charset="0"/>
                <a:cs typeface="Times New Roman" panose="02020603050405020304" pitchFamily="18" charset="0"/>
              </a:rPr>
              <a:t>mã giải mã được </a:t>
            </a:r>
            <a:endParaRPr lang="en-US" sz="2800" dirty="0"/>
          </a:p>
        </p:txBody>
      </p:sp>
      <p:sp>
        <p:nvSpPr>
          <p:cNvPr id="12" name="Rectangle 11"/>
          <p:cNvSpPr/>
          <p:nvPr/>
        </p:nvSpPr>
        <p:spPr>
          <a:xfrm>
            <a:off x="484915" y="2994679"/>
            <a:ext cx="1980029" cy="523220"/>
          </a:xfrm>
          <a:prstGeom prst="rect">
            <a:avLst/>
          </a:prstGeom>
        </p:spPr>
        <p:txBody>
          <a:bodyPr wrap="none">
            <a:spAutoFit/>
          </a:bodyPr>
          <a:lstStyle/>
          <a:p>
            <a:r>
              <a:rPr lang="vi-VN" sz="2800" b="1" dirty="0">
                <a:solidFill>
                  <a:srgbClr val="00B050"/>
                </a:solidFill>
                <a:latin typeface="Times New Roman" panose="02020603050405020304" pitchFamily="18" charset="0"/>
                <a:cs typeface="Times New Roman" panose="02020603050405020304" pitchFamily="18" charset="0"/>
              </a:rPr>
              <a:t>0 0 1 1 </a:t>
            </a:r>
            <a:r>
              <a:rPr lang="vi-VN" sz="2800" b="1" dirty="0" smtClean="0">
                <a:solidFill>
                  <a:srgbClr val="00B050"/>
                </a:solidFill>
                <a:latin typeface="Times New Roman" panose="02020603050405020304" pitchFamily="18" charset="0"/>
                <a:cs typeface="Times New Roman" panose="02020603050405020304" pitchFamily="18" charset="0"/>
              </a:rPr>
              <a:t>1 </a:t>
            </a:r>
            <a:r>
              <a:rPr lang="vi-VN" sz="2800" b="1" dirty="0" smtClean="0">
                <a:solidFill>
                  <a:srgbClr val="FF0000"/>
                </a:solidFill>
                <a:latin typeface="Times New Roman" panose="02020603050405020304" pitchFamily="18" charset="0"/>
                <a:cs typeface="Times New Roman" panose="02020603050405020304" pitchFamily="18" charset="0"/>
              </a:rPr>
              <a:t>0</a:t>
            </a:r>
            <a:r>
              <a:rPr lang="vi-VN" sz="2800" b="1" dirty="0" smtClean="0">
                <a:solidFill>
                  <a:srgbClr val="9933FF"/>
                </a:solidFill>
                <a:latin typeface="Times New Roman" panose="02020603050405020304" pitchFamily="18" charset="0"/>
                <a:cs typeface="Times New Roman" panose="02020603050405020304" pitchFamily="18" charset="0"/>
              </a:rPr>
              <a:t> </a:t>
            </a:r>
            <a:r>
              <a:rPr lang="vi-VN" sz="2800" b="1" dirty="0">
                <a:solidFill>
                  <a:srgbClr val="00B050"/>
                </a:solidFill>
                <a:latin typeface="Times New Roman" panose="02020603050405020304" pitchFamily="18" charset="0"/>
                <a:cs typeface="Times New Roman" panose="02020603050405020304" pitchFamily="18" charset="0"/>
              </a:rPr>
              <a:t>1</a:t>
            </a:r>
            <a:endParaRPr lang="en-US" sz="2800" dirty="0">
              <a:solidFill>
                <a:srgbClr val="00B050"/>
              </a:solidFill>
            </a:endParaRPr>
          </a:p>
        </p:txBody>
      </p:sp>
      <mc:AlternateContent xmlns:mc="http://schemas.openxmlformats.org/markup-compatibility/2006">
        <mc:Choice xmlns:a14="http://schemas.microsoft.com/office/drawing/2010/main" Requires="a14">
          <p:sp>
            <p:nvSpPr>
              <p:cNvPr id="13" name="Rectangle 12"/>
              <p:cNvSpPr/>
              <p:nvPr/>
            </p:nvSpPr>
            <p:spPr>
              <a:xfrm>
                <a:off x="17634" y="3702070"/>
                <a:ext cx="3050130" cy="528093"/>
              </a:xfrm>
              <a:prstGeom prst="rect">
                <a:avLst/>
              </a:prstGeom>
            </p:spPr>
            <p:txBody>
              <a:bodyPr wrap="none">
                <a:spAutoFit/>
              </a:bodyPr>
              <a:lstStyle/>
              <a:p>
                <a:r>
                  <a:rPr lang="vi-VN" sz="2600" dirty="0" smtClean="0">
                    <a:latin typeface="Times New Roman" panose="02020603050405020304" pitchFamily="18" charset="0"/>
                    <a:cs typeface="Times New Roman" panose="02020603050405020304" pitchFamily="18" charset="0"/>
                  </a:rPr>
                  <a:t>Sai ở vị trí thứ 6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5</m:t>
                        </m:r>
                      </m:sup>
                    </m:sSup>
                  </m:oMath>
                </a14:m>
                <a:r>
                  <a:rPr lang="vi-VN" sz="2600" dirty="0" smtClean="0">
                    <a:latin typeface="Times New Roman" panose="02020603050405020304" pitchFamily="18" charset="0"/>
                    <a:cs typeface="Times New Roman" panose="02020603050405020304" pitchFamily="18" charset="0"/>
                  </a:rPr>
                  <a:t>)</a:t>
                </a:r>
                <a:endParaRPr lang="en-US" sz="2600" dirty="0"/>
              </a:p>
            </p:txBody>
          </p:sp>
        </mc:Choice>
        <mc:Fallback>
          <p:sp>
            <p:nvSpPr>
              <p:cNvPr id="13" name="Rectangle 12"/>
              <p:cNvSpPr>
                <a:spLocks noRot="1" noChangeAspect="1" noMove="1" noResize="1" noEditPoints="1" noAdjustHandles="1" noChangeArrowheads="1" noChangeShapeType="1" noTextEdit="1"/>
              </p:cNvSpPr>
              <p:nvPr/>
            </p:nvSpPr>
            <p:spPr>
              <a:xfrm>
                <a:off x="17634" y="3702070"/>
                <a:ext cx="3050130" cy="528093"/>
              </a:xfrm>
              <a:prstGeom prst="rect">
                <a:avLst/>
              </a:prstGeom>
              <a:blipFill rotWithShape="0">
                <a:blip r:embed="rId3"/>
                <a:stretch>
                  <a:fillRect l="-3600" t="-3448" r="-2600" b="-28736"/>
                </a:stretch>
              </a:blipFill>
            </p:spPr>
            <p:txBody>
              <a:bodyPr/>
              <a:lstStyle/>
              <a:p>
                <a:r>
                  <a:rPr lang="en-US">
                    <a:noFill/>
                  </a:rPr>
                  <a:t> </a:t>
                </a:r>
              </a:p>
            </p:txBody>
          </p:sp>
        </mc:Fallback>
      </mc:AlternateContent>
    </p:spTree>
    <p:extLst>
      <p:ext uri="{BB962C8B-B14F-4D97-AF65-F5344CB8AC3E}">
        <p14:creationId xmlns:p14="http://schemas.microsoft.com/office/powerpoint/2010/main" val="32146880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2900" y="933450"/>
                <a:ext cx="11487150" cy="5610225"/>
              </a:xfrm>
            </p:spPr>
            <p:txBody>
              <a:bodyPr>
                <a:normAutofit/>
              </a:bodyPr>
              <a:lstStyle/>
              <a:p>
                <a:pPr marL="0" indent="0">
                  <a:spcBef>
                    <a:spcPts val="300"/>
                  </a:spcBef>
                  <a:spcAft>
                    <a:spcPts val="300"/>
                  </a:spcAft>
                  <a:buNone/>
                </a:pPr>
                <a:r>
                  <a:rPr lang="vi-VN" sz="2800" dirty="0" smtClean="0">
                    <a:solidFill>
                      <a:srgbClr val="66FF33"/>
                    </a:solidFill>
                    <a:latin typeface="Times New Roman" panose="02020603050405020304" pitchFamily="18" charset="0"/>
                    <a:cs typeface="Times New Roman" panose="02020603050405020304" pitchFamily="18" charset="0"/>
                  </a:rPr>
                  <a:t>3.6.5</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rPr>
                  <a:t>Giải mã ngưỡng dựa trên hệ tổng kiểm tra </a:t>
                </a:r>
                <a:r>
                  <a:rPr lang="vi-VN" sz="2800" i="1" dirty="0" smtClean="0">
                    <a:solidFill>
                      <a:srgbClr val="FFC000"/>
                    </a:solidFill>
                    <a:latin typeface="Times New Roman" panose="02020603050405020304" pitchFamily="18" charset="0"/>
                    <a:cs typeface="Times New Roman" panose="02020603050405020304" pitchFamily="18" charset="0"/>
                  </a:rPr>
                  <a:t>có khả năng </a:t>
                </a:r>
                <a:r>
                  <a:rPr lang="vi-VN" sz="2800" dirty="0" smtClean="0">
                    <a:solidFill>
                      <a:srgbClr val="66FF33"/>
                    </a:solidFill>
                    <a:latin typeface="Times New Roman" panose="02020603050405020304" pitchFamily="18" charset="0"/>
                    <a:cs typeface="Times New Roman" panose="02020603050405020304" pitchFamily="18" charset="0"/>
                  </a:rPr>
                  <a:t>trực giao</a:t>
                </a:r>
              </a:p>
              <a:p>
                <a:pPr marL="0" indent="0">
                  <a:spcBef>
                    <a:spcPts val="300"/>
                  </a:spcBef>
                  <a:spcAft>
                    <a:spcPts val="300"/>
                  </a:spcAft>
                  <a:buNone/>
                </a:pPr>
                <a:r>
                  <a:rPr lang="vi-VN" sz="2800" u="sng" dirty="0" smtClean="0">
                    <a:latin typeface="Times New Roman" panose="02020603050405020304" pitchFamily="18" charset="0"/>
                    <a:cs typeface="Times New Roman" panose="02020603050405020304" pitchFamily="18" charset="0"/>
                  </a:rPr>
                  <a:t>Ví dụ</a:t>
                </a:r>
                <a:r>
                  <a:rPr lang="vi-VN" sz="2800" dirty="0" smtClean="0">
                    <a:latin typeface="Times New Roman" panose="02020603050405020304" pitchFamily="18" charset="0"/>
                    <a:cs typeface="Times New Roman" panose="02020603050405020304" pitchFamily="18" charset="0"/>
                  </a:rPr>
                  <a:t>: Xét mã (</a:t>
                </a:r>
                <a:r>
                  <a:rPr lang="vi-VN" sz="2800" dirty="0">
                    <a:latin typeface="Times New Roman" panose="02020603050405020304" pitchFamily="18" charset="0"/>
                    <a:cs typeface="Times New Roman" panose="02020603050405020304" pitchFamily="18" charset="0"/>
                  </a:rPr>
                  <a:t>7,4) có đa thức sinh: </a:t>
                </a:r>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=1+</m:t>
                    </m:r>
                    <m:r>
                      <a:rPr lang="en-US" sz="2800" i="1">
                        <a:latin typeface="Cambria Math" panose="02040503050406030204" pitchFamily="18" charset="0"/>
                      </a:rPr>
                      <m:t>𝑥</m:t>
                    </m:r>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vi-VN" sz="2800" i="1">
                            <a:latin typeface="Cambria Math" panose="02040503050406030204" pitchFamily="18" charset="0"/>
                          </a:rPr>
                          <m:t>3</m:t>
                        </m:r>
                      </m:sup>
                    </m:sSup>
                  </m:oMath>
                </a14:m>
                <a:r>
                  <a:rPr lang="vi-VN" sz="2800" dirty="0" smtClean="0"/>
                  <a:t>.</a:t>
                </a:r>
                <a:endParaRPr lang="vi-VN" sz="2800" dirty="0"/>
              </a:p>
              <a:p>
                <a:pPr marL="465138" indent="-465138">
                  <a:spcBef>
                    <a:spcPts val="300"/>
                  </a:spcBef>
                  <a:spcAft>
                    <a:spcPts val="300"/>
                  </a:spcAf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Đa thức kiểm tra:</a:t>
                </a:r>
              </a:p>
              <a:p>
                <a:pPr marL="0" indent="0">
                  <a:spcBef>
                    <a:spcPts val="300"/>
                  </a:spcBef>
                  <a:spcAft>
                    <a:spcPts val="300"/>
                  </a:spcAft>
                  <a:buNone/>
                </a:pPr>
                <a:r>
                  <a:rPr lang="vi-VN"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m:t>
                    </m:r>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7</m:t>
                            </m:r>
                          </m:sup>
                        </m:sSup>
                        <m:r>
                          <a:rPr lang="en-US" sz="2800">
                            <a:latin typeface="Cambria Math" panose="02040503050406030204" pitchFamily="18" charset="0"/>
                          </a:rPr>
                          <m:t>+1</m:t>
                        </m:r>
                      </m:num>
                      <m:den>
                        <m:d>
                          <m:dPr>
                            <m:begChr m:val=""/>
                            <m:ctrlPr>
                              <a:rPr lang="en-US" sz="2800" i="1">
                                <a:latin typeface="Cambria Math" panose="02040503050406030204" pitchFamily="18" charset="0"/>
                              </a:rPr>
                            </m:ctrlPr>
                          </m:dPr>
                          <m:e>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𝑥</m:t>
                            </m:r>
                          </m:e>
                        </m:d>
                      </m:den>
                    </m:f>
                    <m:r>
                      <a:rPr lang="vi-VN"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vi-VN" sz="2800" i="1">
                            <a:latin typeface="Cambria Math" panose="02040503050406030204" pitchFamily="18" charset="0"/>
                          </a:rPr>
                          <m:t>4</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2</m:t>
                        </m:r>
                      </m:sup>
                    </m:sSup>
                    <m:r>
                      <a:rPr lang="en-US" sz="2800">
                        <a:latin typeface="Cambria Math" panose="02040503050406030204" pitchFamily="18" charset="0"/>
                      </a:rPr>
                      <m:t>+</m:t>
                    </m:r>
                    <m:r>
                      <a:rPr lang="vi-VN" sz="2800" i="1">
                        <a:latin typeface="Cambria Math" panose="02040503050406030204" pitchFamily="18" charset="0"/>
                      </a:rPr>
                      <m:t>𝑥</m:t>
                    </m:r>
                    <m:r>
                      <a:rPr lang="vi-VN" sz="2800" b="0" i="0" smtClean="0">
                        <a:latin typeface="Cambria Math" panose="02040503050406030204" pitchFamily="18" charset="0"/>
                      </a:rPr>
                      <m:t>+</m:t>
                    </m:r>
                    <m:r>
                      <a:rPr lang="en-US" sz="2800">
                        <a:latin typeface="Cambria Math" panose="02040503050406030204" pitchFamily="18" charset="0"/>
                      </a:rPr>
                      <m:t>1</m:t>
                    </m:r>
                    <m:r>
                      <a:rPr lang="vi-VN" sz="2800">
                        <a:latin typeface="Cambria Math" panose="02040503050406030204" pitchFamily="18" charset="0"/>
                      </a:rPr>
                      <m:t> </m:t>
                    </m:r>
                  </m:oMath>
                </a14:m>
                <a:r>
                  <a:rPr lang="vi-VN" sz="2800" dirty="0">
                    <a:sym typeface="Wingdings" panose="05000000000000000000" pitchFamily="2" charset="2"/>
                  </a:rPr>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h</m:t>
                        </m:r>
                      </m:e>
                      <m:sup>
                        <m:r>
                          <a:rPr lang="en-US" sz="2800">
                            <a:latin typeface="Cambria Math" panose="02040503050406030204" pitchFamily="18" charset="0"/>
                          </a:rPr>
                          <m:t>∗</m:t>
                        </m:r>
                      </m:sup>
                    </m:sSup>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=1+</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2</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3</m:t>
                        </m:r>
                      </m:sup>
                    </m:sSup>
                    <m:r>
                      <a:rPr lang="vi-VN"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vi-VN" sz="2800" i="1">
                            <a:latin typeface="Cambria Math" panose="02040503050406030204" pitchFamily="18" charset="0"/>
                          </a:rPr>
                          <m:t>4</m:t>
                        </m:r>
                      </m:sup>
                    </m:sSup>
                  </m:oMath>
                </a14:m>
                <a:endParaRPr lang="vi-VN" sz="2800" dirty="0" smtClean="0">
                  <a:latin typeface="Times New Roman" panose="02020603050405020304" pitchFamily="18" charset="0"/>
                  <a:cs typeface="Times New Roman" panose="02020603050405020304" pitchFamily="18" charset="0"/>
                </a:endParaRPr>
              </a:p>
              <a:p>
                <a:pPr marL="465138" indent="-465138">
                  <a:spcBef>
                    <a:spcPts val="300"/>
                  </a:spcBef>
                  <a:spcAft>
                    <a:spcPts val="300"/>
                  </a:spcAf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sym typeface="Wingdings" panose="05000000000000000000" pitchFamily="2" charset="2"/>
                  </a:rPr>
                  <a:t>Ma Trận kiểm tra H, Ta có: </a:t>
                </a:r>
                <a14:m>
                  <m:oMath xmlns:m="http://schemas.openxmlformats.org/officeDocument/2006/math">
                    <m:r>
                      <a:rPr lang="en-US" sz="2800" i="1">
                        <a:solidFill>
                          <a:srgbClr val="66FF33"/>
                        </a:solidFill>
                        <a:latin typeface="Cambria Math" panose="02040503050406030204" pitchFamily="18" charset="0"/>
                      </a:rPr>
                      <m:t>𝑣</m:t>
                    </m:r>
                    <m:r>
                      <a:rPr lang="en-US" sz="2800">
                        <a:solidFill>
                          <a:srgbClr val="66FF33"/>
                        </a:solidFill>
                        <a:latin typeface="Cambria Math" panose="02040503050406030204" pitchFamily="18" charset="0"/>
                      </a:rPr>
                      <m:t>.</m:t>
                    </m:r>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𝐻</m:t>
                        </m:r>
                      </m:e>
                      <m:sup>
                        <m:r>
                          <a:rPr lang="en-US" sz="2800" i="1">
                            <a:solidFill>
                              <a:srgbClr val="66FF33"/>
                            </a:solidFill>
                            <a:latin typeface="Cambria Math" panose="02040503050406030204" pitchFamily="18" charset="0"/>
                          </a:rPr>
                          <m:t>𝑇</m:t>
                        </m:r>
                      </m:sup>
                    </m:sSup>
                    <m:r>
                      <a:rPr lang="en-US" sz="2800">
                        <a:solidFill>
                          <a:srgbClr val="66FF33"/>
                        </a:solidFill>
                        <a:latin typeface="Cambria Math" panose="02040503050406030204" pitchFamily="18" charset="0"/>
                      </a:rPr>
                      <m:t>=</m:t>
                    </m:r>
                    <m:d>
                      <m:dPr>
                        <m:begChr m:val="["/>
                        <m:endChr m:val="]"/>
                        <m:ctrlPr>
                          <a:rPr lang="en-US" sz="2800" i="1">
                            <a:solidFill>
                              <a:srgbClr val="66FF33"/>
                            </a:solidFill>
                            <a:latin typeface="Cambria Math" panose="02040503050406030204" pitchFamily="18" charset="0"/>
                          </a:rPr>
                        </m:ctrlPr>
                      </m:dPr>
                      <m:e>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𝑠</m:t>
                            </m:r>
                          </m:e>
                          <m:sub>
                            <m:r>
                              <a:rPr lang="en-US" sz="2800" i="1">
                                <a:solidFill>
                                  <a:srgbClr val="66FF33"/>
                                </a:solidFill>
                                <a:latin typeface="Cambria Math" panose="02040503050406030204" pitchFamily="18" charset="0"/>
                              </a:rPr>
                              <m:t>𝑖</m:t>
                            </m:r>
                          </m:sub>
                        </m:sSub>
                      </m:e>
                    </m:d>
                    <m:r>
                      <a:rPr lang="vi-VN" sz="2800" b="0" i="1" smtClean="0">
                        <a:solidFill>
                          <a:srgbClr val="66FF33"/>
                        </a:solidFill>
                        <a:latin typeface="Cambria Math" panose="02040503050406030204" pitchFamily="18" charset="0"/>
                      </a:rPr>
                      <m:t> </m:t>
                    </m:r>
                  </m:oMath>
                </a14:m>
                <a:endParaRPr lang="vi-VN" sz="2800" baseline="-25000" dirty="0">
                  <a:latin typeface="Times New Roman" panose="02020603050405020304" pitchFamily="18" charset="0"/>
                  <a:cs typeface="Times New Roman" panose="02020603050405020304" pitchFamily="18" charset="0"/>
                </a:endParaRPr>
              </a:p>
              <a:p>
                <a:pPr marL="0" indent="0">
                  <a:spcBef>
                    <a:spcPts val="300"/>
                  </a:spcBef>
                  <a:spcAft>
                    <a:spcPts val="300"/>
                  </a:spcAft>
                  <a:buNone/>
                </a:pPr>
                <a:endParaRPr lang="en-US" sz="2800" dirty="0"/>
              </a:p>
              <a:p>
                <a:pPr marL="465138" indent="-465138">
                  <a:spcBef>
                    <a:spcPts val="300"/>
                  </a:spcBef>
                  <a:spcAft>
                    <a:spcPts val="300"/>
                  </a:spcAft>
                  <a:buFont typeface="Wingdings" panose="05000000000000000000" pitchFamily="2" charset="2"/>
                  <a:buChar char="Ø"/>
                </a:pPr>
                <a:endParaRPr lang="vi-VN" sz="2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2900" y="933450"/>
                <a:ext cx="11487150" cy="5610225"/>
              </a:xfrm>
              <a:blipFill rotWithShape="0">
                <a:blip r:embed="rId2"/>
                <a:stretch>
                  <a:fillRect l="-1061" t="-14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81</a:t>
            </a:fld>
            <a:endParaRPr lang="en-US"/>
          </a:p>
        </p:txBody>
      </p:sp>
      <mc:AlternateContent xmlns:mc="http://schemas.openxmlformats.org/markup-compatibility/2006">
        <mc:Choice xmlns:a14="http://schemas.microsoft.com/office/drawing/2010/main" Requires="a14">
          <p:sp>
            <p:nvSpPr>
              <p:cNvPr id="8" name="Rectangle 7"/>
              <p:cNvSpPr/>
              <p:nvPr/>
            </p:nvSpPr>
            <p:spPr>
              <a:xfrm>
                <a:off x="643974" y="4867474"/>
                <a:ext cx="3956789"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5</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4</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3</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1</m:t>
                                    </m:r>
                                  </m:sub>
                                </m:sSub>
                              </m:e>
                            </m:mr>
                            <m:m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0">
                                        <a:latin typeface="Cambria Math" panose="02040503050406030204" pitchFamily="18" charset="0"/>
                                      </a:rPr>
                                      <m:t>2</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5</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4</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2</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6</m:t>
                                    </m:r>
                                  </m:sub>
                                </m:sSub>
                              </m:e>
                            </m:mr>
                          </m:m>
                        </m:e>
                      </m:d>
                    </m:oMath>
                  </m:oMathPara>
                </a14:m>
                <a:endParaRPr lang="en-US" sz="2800" dirty="0"/>
              </a:p>
            </p:txBody>
          </p:sp>
        </mc:Choice>
        <mc:Fallback>
          <p:sp>
            <p:nvSpPr>
              <p:cNvPr id="8" name="Rectangle 7"/>
              <p:cNvSpPr>
                <a:spLocks noRot="1" noChangeAspect="1" noMove="1" noResize="1" noEditPoints="1" noAdjustHandles="1" noChangeArrowheads="1" noChangeShapeType="1" noTextEdit="1"/>
              </p:cNvSpPr>
              <p:nvPr/>
            </p:nvSpPr>
            <p:spPr>
              <a:xfrm>
                <a:off x="643974" y="4867474"/>
                <a:ext cx="3956789" cy="105349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342900" y="3878489"/>
                <a:ext cx="5395600" cy="954107"/>
              </a:xfrm>
              <a:prstGeom prst="rect">
                <a:avLst/>
              </a:prstGeom>
            </p:spPr>
            <p:txBody>
              <a:bodyPr wrap="square">
                <a:spAutoFit/>
              </a:bodyPr>
              <a:lstStyle/>
              <a:p>
                <a:r>
                  <a:rPr lang="vi-VN" sz="2800" i="1" dirty="0">
                    <a:latin typeface="Times New Roman" panose="02020603050405020304" pitchFamily="18" charset="0"/>
                    <a:cs typeface="Times New Roman" panose="02020603050405020304" pitchFamily="18" charset="0"/>
                  </a:rPr>
                  <a:t>Hệ tổng kiểm tra có khả năng trực giao </a:t>
                </a:r>
                <a:r>
                  <a:rPr lang="vi-VN" sz="2800" i="1" dirty="0" smtClean="0">
                    <a:latin typeface="Times New Roman" panose="02020603050405020304" pitchFamily="18" charset="0"/>
                    <a:cs typeface="Times New Roman" panose="02020603050405020304" pitchFamily="18" charset="0"/>
                  </a:rPr>
                  <a:t>với </a:t>
                </a:r>
                <a:r>
                  <a:rPr lang="vi-VN" sz="2800" i="1" dirty="0">
                    <a:latin typeface="Times New Roman" panose="02020603050405020304" pitchFamily="18" charset="0"/>
                    <a:cs typeface="Times New Roman" panose="02020603050405020304" pitchFamily="18" charset="0"/>
                  </a:rPr>
                  <a:t>cặp bit mã</a:t>
                </a:r>
                <a:r>
                  <a:rPr lang="vi-VN"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a:latin typeface="Cambria Math" panose="02040503050406030204" pitchFamily="18" charset="0"/>
                          </a:rPr>
                          <m:t>4</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a:latin typeface="Cambria Math" panose="02040503050406030204" pitchFamily="18" charset="0"/>
                          </a:rPr>
                          <m:t>5</m:t>
                        </m:r>
                      </m:sub>
                    </m:sSub>
                  </m:oMath>
                </a14:m>
                <a:endParaRPr lang="en-US" sz="2800" dirty="0"/>
              </a:p>
            </p:txBody>
          </p:sp>
        </mc:Choice>
        <mc:Fallback>
          <p:sp>
            <p:nvSpPr>
              <p:cNvPr id="9" name="Rectangle 8"/>
              <p:cNvSpPr>
                <a:spLocks noRot="1" noChangeAspect="1" noMove="1" noResize="1" noEditPoints="1" noAdjustHandles="1" noChangeArrowheads="1" noChangeShapeType="1" noTextEdit="1"/>
              </p:cNvSpPr>
              <p:nvPr/>
            </p:nvSpPr>
            <p:spPr>
              <a:xfrm>
                <a:off x="342900" y="3878489"/>
                <a:ext cx="5395600" cy="954107"/>
              </a:xfrm>
              <a:prstGeom prst="rect">
                <a:avLst/>
              </a:prstGeom>
              <a:blipFill rotWithShape="0">
                <a:blip r:embed="rId4"/>
                <a:stretch>
                  <a:fillRect l="-2260" t="-6369" b="-17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6510185" y="3878489"/>
                <a:ext cx="5083101" cy="1815882"/>
              </a:xfrm>
              <a:prstGeom prst="rect">
                <a:avLst/>
              </a:prstGeom>
            </p:spPr>
            <p:txBody>
              <a:bodyPr wrap="square">
                <a:spAutoFit/>
              </a:bodyPr>
              <a:lstStyle/>
              <a:p>
                <a:r>
                  <a:rPr lang="vi-VN" sz="2800" i="1" dirty="0" smtClean="0">
                    <a:latin typeface="Times New Roman" panose="02020603050405020304" pitchFamily="18" charset="0"/>
                    <a:cs typeface="Times New Roman" panose="02020603050405020304" pitchFamily="18" charset="0"/>
                  </a:rPr>
                  <a:t>Dịch vòng hệ tổng kiểm tra này đi hai cấp, ta có được hệ tổng kiểm tra có khả năng trực giao với cặp bit mã</a:t>
                </a:r>
                <a:r>
                  <a:rPr lang="vi-VN" sz="2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smtClean="0">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𝑣</m:t>
                        </m:r>
                      </m:e>
                      <m:sub>
                        <m:r>
                          <a:rPr lang="vi-VN" sz="2800" i="1">
                            <a:solidFill>
                              <a:srgbClr val="66FF33"/>
                            </a:solidFill>
                            <a:latin typeface="Cambria Math" panose="02040503050406030204" pitchFamily="18" charset="0"/>
                          </a:rPr>
                          <m:t>6</m:t>
                        </m:r>
                      </m:sub>
                    </m:sSub>
                    <m:r>
                      <a:rPr lang="en-US" sz="2800">
                        <a:solidFill>
                          <a:srgbClr val="66FF33"/>
                        </a:solidFill>
                        <a:latin typeface="Cambria Math" panose="02040503050406030204" pitchFamily="18" charset="0"/>
                      </a:rPr>
                      <m:t>+</m:t>
                    </m:r>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𝑣</m:t>
                        </m:r>
                      </m:e>
                      <m:sub>
                        <m:r>
                          <a:rPr lang="vi-VN" sz="2800" i="1">
                            <a:solidFill>
                              <a:srgbClr val="66FF33"/>
                            </a:solidFill>
                            <a:latin typeface="Cambria Math" panose="02040503050406030204" pitchFamily="18" charset="0"/>
                          </a:rPr>
                          <m:t>0</m:t>
                        </m:r>
                      </m:sub>
                    </m:sSub>
                  </m:oMath>
                </a14:m>
                <a:endParaRPr lang="en-US" sz="2800" dirty="0"/>
              </a:p>
            </p:txBody>
          </p:sp>
        </mc:Choice>
        <mc:Fallback>
          <p:sp>
            <p:nvSpPr>
              <p:cNvPr id="10" name="Rectangle 9"/>
              <p:cNvSpPr>
                <a:spLocks noRot="1" noChangeAspect="1" noMove="1" noResize="1" noEditPoints="1" noAdjustHandles="1" noChangeArrowheads="1" noChangeShapeType="1" noTextEdit="1"/>
              </p:cNvSpPr>
              <p:nvPr/>
            </p:nvSpPr>
            <p:spPr>
              <a:xfrm>
                <a:off x="6510185" y="3878489"/>
                <a:ext cx="5083101" cy="1815882"/>
              </a:xfrm>
              <a:prstGeom prst="rect">
                <a:avLst/>
              </a:prstGeom>
              <a:blipFill rotWithShape="0">
                <a:blip r:embed="rId5"/>
                <a:stretch>
                  <a:fillRect l="-2518" t="-3356" r="-2998" b="-8725"/>
                </a:stretch>
              </a:blipFill>
            </p:spPr>
            <p:txBody>
              <a:bodyPr/>
              <a:lstStyle/>
              <a:p>
                <a:r>
                  <a:rPr lang="en-US">
                    <a:noFill/>
                  </a:rPr>
                  <a:t> </a:t>
                </a:r>
              </a:p>
            </p:txBody>
          </p:sp>
        </mc:Fallback>
      </mc:AlternateContent>
      <p:cxnSp>
        <p:nvCxnSpPr>
          <p:cNvPr id="11" name="Straight Connector 10"/>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Rectangle 1"/>
              <p:cNvSpPr/>
              <p:nvPr/>
            </p:nvSpPr>
            <p:spPr>
              <a:xfrm>
                <a:off x="7048446" y="5647041"/>
                <a:ext cx="3785011" cy="9664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a:latin typeface="Cambria Math" panose="02040503050406030204" pitchFamily="18" charset="0"/>
                            </a:rPr>
                          </m:ctrlPr>
                        </m:mPr>
                        <m:mr>
                          <m:e>
                            <m:sSubSup>
                              <m:sSubSupPr>
                                <m:ctrlPr>
                                  <a:rPr lang="en-US" sz="2800">
                                    <a:latin typeface="Cambria Math" panose="02040503050406030204" pitchFamily="18" charset="0"/>
                                  </a:rPr>
                                </m:ctrlPr>
                              </m:sSubSupPr>
                              <m:e>
                                <m:r>
                                  <a:rPr lang="en-US" sz="2800" i="1">
                                    <a:latin typeface="Cambria Math" panose="02040503050406030204" pitchFamily="18" charset="0"/>
                                  </a:rPr>
                                  <m:t>𝑠</m:t>
                                </m:r>
                              </m:e>
                              <m:sub>
                                <m:r>
                                  <a:rPr lang="en-US" sz="2800" i="0">
                                    <a:latin typeface="Cambria Math" panose="02040503050406030204" pitchFamily="18" charset="0"/>
                                  </a:rPr>
                                  <m:t>1</m:t>
                                </m:r>
                              </m:sub>
                              <m:sup>
                                <m:r>
                                  <a:rPr lang="en-US" sz="2800" i="0">
                                    <a:latin typeface="Cambria Math" panose="02040503050406030204" pitchFamily="18" charset="0"/>
                                  </a:rPr>
                                  <m:t>′</m:t>
                                </m:r>
                              </m:sup>
                            </m:sSubSup>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0</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6</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5</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3</m:t>
                                </m:r>
                              </m:sub>
                            </m:sSub>
                          </m:e>
                        </m:mr>
                        <m:mr>
                          <m:e>
                            <m:sSubSup>
                              <m:sSubSupPr>
                                <m:ctrlPr>
                                  <a:rPr lang="en-US" sz="2800" i="1">
                                    <a:latin typeface="Cambria Math" panose="02040503050406030204" pitchFamily="18" charset="0"/>
                                  </a:rPr>
                                </m:ctrlPr>
                              </m:sSubSupPr>
                              <m:e>
                                <m:r>
                                  <a:rPr lang="en-US" sz="2800" i="1">
                                    <a:latin typeface="Cambria Math" panose="02040503050406030204" pitchFamily="18" charset="0"/>
                                  </a:rPr>
                                  <m:t>𝑠</m:t>
                                </m:r>
                              </m:e>
                              <m:sub>
                                <m:r>
                                  <a:rPr lang="en-US" sz="2800" i="0">
                                    <a:latin typeface="Cambria Math" panose="02040503050406030204" pitchFamily="18" charset="0"/>
                                  </a:rPr>
                                  <m:t>2</m:t>
                                </m:r>
                              </m:sub>
                              <m:sup>
                                <m:r>
                                  <a:rPr lang="en-US" sz="2800" i="0">
                                    <a:latin typeface="Cambria Math" panose="02040503050406030204" pitchFamily="18" charset="0"/>
                                  </a:rPr>
                                  <m:t>′</m:t>
                                </m:r>
                              </m:sup>
                            </m:sSubSup>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0</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6</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4</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0">
                                    <a:latin typeface="Cambria Math" panose="02040503050406030204" pitchFamily="18" charset="0"/>
                                  </a:rPr>
                                  <m:t>1</m:t>
                                </m:r>
                              </m:sub>
                            </m:sSub>
                          </m:e>
                        </m:mr>
                      </m:m>
                    </m:oMath>
                  </m:oMathPara>
                </a14:m>
                <a:endParaRPr lang="en-US" sz="2800" dirty="0"/>
              </a:p>
            </p:txBody>
          </p:sp>
        </mc:Choice>
        <mc:Fallback>
          <p:sp>
            <p:nvSpPr>
              <p:cNvPr id="2" name="Rectangle 1"/>
              <p:cNvSpPr>
                <a:spLocks noRot="1" noChangeAspect="1" noMove="1" noResize="1" noEditPoints="1" noAdjustHandles="1" noChangeArrowheads="1" noChangeShapeType="1" noTextEdit="1"/>
              </p:cNvSpPr>
              <p:nvPr/>
            </p:nvSpPr>
            <p:spPr>
              <a:xfrm>
                <a:off x="7048446" y="5647041"/>
                <a:ext cx="3785011" cy="966483"/>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394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2900" y="1009650"/>
                <a:ext cx="11487150" cy="5534025"/>
              </a:xfrm>
            </p:spPr>
            <p:txBody>
              <a:bodyPr>
                <a:normAutofit/>
              </a:bodyPr>
              <a:lstStyle/>
              <a:p>
                <a:pPr marL="0" indent="0">
                  <a:spcBef>
                    <a:spcPts val="1200"/>
                  </a:spcBef>
                  <a:spcAft>
                    <a:spcPts val="600"/>
                  </a:spcAft>
                  <a:buNone/>
                </a:pPr>
                <a:r>
                  <a:rPr lang="vi-VN" sz="2800" dirty="0" smtClean="0">
                    <a:solidFill>
                      <a:srgbClr val="66FF33"/>
                    </a:solidFill>
                    <a:latin typeface="Times New Roman" panose="02020603050405020304" pitchFamily="18" charset="0"/>
                    <a:cs typeface="Times New Roman" panose="02020603050405020304" pitchFamily="18" charset="0"/>
                  </a:rPr>
                  <a:t>3.6.5</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rPr>
                  <a:t>Giải mã ngưỡng dựa trên hệ tổng kiểm tra </a:t>
                </a:r>
                <a:r>
                  <a:rPr lang="vi-VN" sz="2800" i="1" dirty="0" smtClean="0">
                    <a:solidFill>
                      <a:srgbClr val="FFFF00"/>
                    </a:solidFill>
                    <a:latin typeface="Times New Roman" panose="02020603050405020304" pitchFamily="18" charset="0"/>
                    <a:cs typeface="Times New Roman" panose="02020603050405020304" pitchFamily="18" charset="0"/>
                  </a:rPr>
                  <a:t>có khả năng </a:t>
                </a:r>
                <a:r>
                  <a:rPr lang="vi-VN" sz="2800" i="1" dirty="0" smtClean="0">
                    <a:solidFill>
                      <a:srgbClr val="66FF33"/>
                    </a:solidFill>
                    <a:latin typeface="Times New Roman" panose="02020603050405020304" pitchFamily="18" charset="0"/>
                    <a:cs typeface="Times New Roman" panose="02020603050405020304" pitchFamily="18" charset="0"/>
                  </a:rPr>
                  <a:t>trực giao</a:t>
                </a:r>
              </a:p>
              <a:p>
                <a:pPr marL="339725" indent="-339725">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Sau cấp ngưỡng thứ nhất, ở nhịp giải mã đầu, ta có </a:t>
                </a:r>
                <a14:m>
                  <m:oMath xmlns:m="http://schemas.openxmlformats.org/officeDocument/2006/math">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𝑣</m:t>
                        </m:r>
                      </m:e>
                      <m:sub>
                        <m:r>
                          <a:rPr lang="vi-VN" sz="2800" i="1">
                            <a:solidFill>
                              <a:srgbClr val="66FF33"/>
                            </a:solidFill>
                            <a:latin typeface="Cambria Math" panose="02040503050406030204" pitchFamily="18" charset="0"/>
                          </a:rPr>
                          <m:t>0</m:t>
                        </m:r>
                      </m:sub>
                    </m:sSub>
                    <m:sSub>
                      <m:sSubPr>
                        <m:ctrlPr>
                          <a:rPr lang="en-US" sz="2800" i="1">
                            <a:solidFill>
                              <a:srgbClr val="66FF33"/>
                            </a:solidFill>
                            <a:latin typeface="Cambria Math" panose="02040503050406030204" pitchFamily="18" charset="0"/>
                          </a:rPr>
                        </m:ctrlPr>
                      </m:sSubPr>
                      <m:e>
                        <m:r>
                          <a:rPr lang="en-US" sz="280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𝑣</m:t>
                        </m:r>
                      </m:e>
                      <m:sub>
                        <m:r>
                          <a:rPr lang="vi-VN" sz="2800" i="1">
                            <a:solidFill>
                              <a:srgbClr val="66FF33"/>
                            </a:solidFill>
                            <a:latin typeface="Cambria Math" panose="02040503050406030204" pitchFamily="18" charset="0"/>
                          </a:rPr>
                          <m:t>6</m:t>
                        </m:r>
                      </m:sub>
                    </m:sSub>
                    <m:r>
                      <a:rPr lang="vi-VN" sz="2800" b="0" i="0" smtClean="0">
                        <a:solidFill>
                          <a:srgbClr val="66FF33"/>
                        </a:solidFill>
                        <a:latin typeface="Cambria Math" panose="02040503050406030204" pitchFamily="18" charset="0"/>
                      </a:rPr>
                      <m:t>. </m:t>
                    </m:r>
                  </m:oMath>
                </a14:m>
                <a:endParaRPr lang="vi-VN" sz="2800" dirty="0" smtClean="0">
                  <a:latin typeface="Times New Roman" panose="02020603050405020304" pitchFamily="18" charset="0"/>
                  <a:cs typeface="Times New Roman" panose="02020603050405020304" pitchFamily="18" charset="0"/>
                </a:endParaRPr>
              </a:p>
              <a:p>
                <a:pPr marL="339725" indent="-339725">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Nhịp giải mã thứ 2: </a:t>
                </a:r>
                <a14:m>
                  <m:oMath xmlns:m="http://schemas.openxmlformats.org/officeDocument/2006/math">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𝑣</m:t>
                        </m:r>
                      </m:e>
                      <m:sub>
                        <m:r>
                          <a:rPr lang="vi-VN" sz="2800" i="1">
                            <a:solidFill>
                              <a:srgbClr val="66FF33"/>
                            </a:solidFill>
                            <a:latin typeface="Cambria Math" panose="02040503050406030204" pitchFamily="18" charset="0"/>
                          </a:rPr>
                          <m:t>6</m:t>
                        </m:r>
                      </m:sub>
                    </m:sSub>
                    <m:r>
                      <a:rPr lang="en-US" sz="2800">
                        <a:solidFill>
                          <a:srgbClr val="66FF33"/>
                        </a:solidFill>
                        <a:latin typeface="Cambria Math" panose="02040503050406030204" pitchFamily="18" charset="0"/>
                      </a:rPr>
                      <m:t>+</m:t>
                    </m:r>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𝑣</m:t>
                        </m:r>
                      </m:e>
                      <m:sub>
                        <m:r>
                          <a:rPr lang="vi-VN" sz="2800" i="1">
                            <a:solidFill>
                              <a:srgbClr val="66FF33"/>
                            </a:solidFill>
                            <a:latin typeface="Cambria Math" panose="02040503050406030204" pitchFamily="18" charset="0"/>
                          </a:rPr>
                          <m:t>5</m:t>
                        </m:r>
                      </m:sub>
                    </m:sSub>
                  </m:oMath>
                </a14:m>
                <a:endParaRPr lang="vi-VN" sz="2800" dirty="0" smtClean="0">
                  <a:latin typeface="Times New Roman" panose="02020603050405020304" pitchFamily="18" charset="0"/>
                  <a:cs typeface="Times New Roman" panose="02020603050405020304" pitchFamily="18" charset="0"/>
                </a:endParaRPr>
              </a:p>
              <a:p>
                <a:pPr marL="339725" indent="-339725">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Sơ đồ thiết bị giải mã theo thủ tục 2:</a:t>
                </a:r>
                <a:endParaRPr lang="vi-VN" sz="2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2900" y="1009650"/>
                <a:ext cx="11487150" cy="5534025"/>
              </a:xfrm>
              <a:blipFill rotWithShape="0">
                <a:blip r:embed="rId2"/>
                <a:stretch>
                  <a:fillRect l="-1061" t="-15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82</a:t>
            </a:fld>
            <a:endParaRPr lang="en-US"/>
          </a:p>
        </p:txBody>
      </p:sp>
      <p:cxnSp>
        <p:nvCxnSpPr>
          <p:cNvPr id="7" name="Straight Connector 6"/>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18422" y="3544025"/>
            <a:ext cx="10774418" cy="2791460"/>
          </a:xfrm>
          <a:prstGeom prst="rect">
            <a:avLst/>
          </a:prstGeom>
        </p:spPr>
      </p:pic>
    </p:spTree>
    <p:extLst>
      <p:ext uri="{BB962C8B-B14F-4D97-AF65-F5344CB8AC3E}">
        <p14:creationId xmlns:p14="http://schemas.microsoft.com/office/powerpoint/2010/main" val="5716629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7056" y="977298"/>
            <a:ext cx="11487150" cy="5534025"/>
          </a:xfrm>
        </p:spPr>
        <p:txBody>
          <a:bodyPr>
            <a:normAutofit/>
          </a:bodyPr>
          <a:lstStyle/>
          <a:p>
            <a:pPr marL="0" indent="0">
              <a:spcBef>
                <a:spcPts val="1200"/>
              </a:spcBef>
              <a:spcAft>
                <a:spcPts val="600"/>
              </a:spcAft>
              <a:buNone/>
            </a:pPr>
            <a:r>
              <a:rPr lang="vi-VN" sz="2800" dirty="0" smtClean="0">
                <a:solidFill>
                  <a:srgbClr val="66FF33"/>
                </a:solidFill>
                <a:latin typeface="Times New Roman" panose="02020603050405020304" pitchFamily="18" charset="0"/>
                <a:cs typeface="Times New Roman" panose="02020603050405020304" pitchFamily="18" charset="0"/>
              </a:rPr>
              <a:t>3.6.5</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rPr>
              <a:t>Giải mã ngưỡng dựa trên hệ tổng kiểm tra </a:t>
            </a:r>
            <a:r>
              <a:rPr lang="vi-VN" sz="2800" i="1" dirty="0" smtClean="0">
                <a:solidFill>
                  <a:srgbClr val="FFFF00"/>
                </a:solidFill>
                <a:latin typeface="Times New Roman" panose="02020603050405020304" pitchFamily="18" charset="0"/>
                <a:cs typeface="Times New Roman" panose="02020603050405020304" pitchFamily="18" charset="0"/>
              </a:rPr>
              <a:t>có khả năng </a:t>
            </a:r>
            <a:r>
              <a:rPr lang="vi-VN" sz="2800" i="1" dirty="0" smtClean="0">
                <a:solidFill>
                  <a:srgbClr val="66FF33"/>
                </a:solidFill>
                <a:latin typeface="Times New Roman" panose="02020603050405020304" pitchFamily="18" charset="0"/>
                <a:cs typeface="Times New Roman" panose="02020603050405020304" pitchFamily="18" charset="0"/>
              </a:rPr>
              <a:t>trực giao</a:t>
            </a:r>
          </a:p>
          <a:p>
            <a:pPr marL="339725" indent="-339725">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Giải sử từ mã nhận được là </a:t>
            </a:r>
            <a:r>
              <a:rPr lang="vi-VN" sz="2800" b="1" dirty="0">
                <a:latin typeface="Times New Roman" panose="02020603050405020304" pitchFamily="18" charset="0"/>
                <a:cs typeface="Times New Roman" panose="02020603050405020304" pitchFamily="18" charset="0"/>
              </a:rPr>
              <a:t>0 0 </a:t>
            </a:r>
            <a:r>
              <a:rPr lang="vi-VN" sz="2800" b="1" dirty="0" smtClean="0">
                <a:latin typeface="Times New Roman" panose="02020603050405020304" pitchFamily="18" charset="0"/>
                <a:cs typeface="Times New Roman" panose="02020603050405020304" pitchFamily="18" charset="0"/>
              </a:rPr>
              <a:t>0 </a:t>
            </a:r>
            <a:r>
              <a:rPr lang="vi-VN" sz="2800" b="1" dirty="0">
                <a:latin typeface="Times New Roman" panose="02020603050405020304" pitchFamily="18" charset="0"/>
                <a:cs typeface="Times New Roman" panose="02020603050405020304" pitchFamily="18" charset="0"/>
              </a:rPr>
              <a:t>1 1 1 </a:t>
            </a:r>
            <a:r>
              <a:rPr lang="vi-VN" sz="2800" b="1" dirty="0" smtClean="0">
                <a:latin typeface="Times New Roman" panose="02020603050405020304" pitchFamily="18" charset="0"/>
                <a:cs typeface="Times New Roman" panose="02020603050405020304" pitchFamily="18" charset="0"/>
              </a:rPr>
              <a:t>1</a:t>
            </a:r>
          </a:p>
          <a:p>
            <a:pPr marL="339725" indent="-339725">
              <a:spcBef>
                <a:spcPts val="1200"/>
              </a:spcBef>
              <a:spcAft>
                <a:spcPts val="600"/>
              </a:spcAft>
              <a:buFont typeface="Wingdings" panose="05000000000000000000" pitchFamily="2" charset="2"/>
              <a:buChar char="§"/>
            </a:pPr>
            <a:endParaRPr lang="vi-VN" sz="2800" b="1" dirty="0">
              <a:latin typeface="Times New Roman" panose="02020603050405020304" pitchFamily="18" charset="0"/>
              <a:cs typeface="Times New Roman" panose="02020603050405020304" pitchFamily="18" charset="0"/>
            </a:endParaRPr>
          </a:p>
          <a:p>
            <a:pPr marL="339725" indent="-339725">
              <a:spcBef>
                <a:spcPts val="1200"/>
              </a:spcBef>
              <a:spcAft>
                <a:spcPts val="600"/>
              </a:spcAft>
              <a:buFont typeface="Wingdings" panose="05000000000000000000" pitchFamily="2" charset="2"/>
              <a:buChar char="§"/>
            </a:pPr>
            <a:endParaRPr lang="vi-VN" sz="2800" b="1" dirty="0" smtClean="0">
              <a:latin typeface="Times New Roman" panose="02020603050405020304" pitchFamily="18" charset="0"/>
              <a:cs typeface="Times New Roman" panose="02020603050405020304" pitchFamily="18" charset="0"/>
            </a:endParaRPr>
          </a:p>
          <a:p>
            <a:pPr marL="339725" indent="-339725">
              <a:spcBef>
                <a:spcPts val="1200"/>
              </a:spcBef>
              <a:spcAft>
                <a:spcPts val="600"/>
              </a:spcAft>
              <a:buFont typeface="Wingdings" panose="05000000000000000000" pitchFamily="2" charset="2"/>
              <a:buChar char="§"/>
            </a:pPr>
            <a:endParaRPr lang="vi-VN" sz="2800" b="1"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83</a:t>
            </a:fld>
            <a:endParaRPr lang="en-US"/>
          </a:p>
        </p:txBody>
      </p:sp>
      <p:cxnSp>
        <p:nvCxnSpPr>
          <p:cNvPr id="7" name="Straight Connector 6"/>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a:solidFill>
                  <a:srgbClr val="FFFF00"/>
                </a:solidFill>
                <a:latin typeface="Times New Roman" panose="02020603050405020304" pitchFamily="18" charset="0"/>
                <a:cs typeface="Times New Roman" panose="02020603050405020304" pitchFamily="18" charset="0"/>
              </a:rPr>
              <a:t>3.6 Giải mã ngưỡng dựa trên hệ tổng kiểm tra trực giao</a:t>
            </a:r>
            <a:endParaRPr lang="vi-VN" sz="3600" b="1" dirty="0" smtClean="0">
              <a:solidFill>
                <a:srgbClr val="FFFF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006288" y="1659177"/>
            <a:ext cx="5076431" cy="1486263"/>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211415" y="2200806"/>
                <a:ext cx="3959592" cy="4897816"/>
              </a:xfrm>
              <a:prstGeom prst="rect">
                <a:avLst/>
              </a:prstGeom>
            </p:spPr>
            <p:txBody>
              <a:bodyPr wrap="square">
                <a:spAutoFit/>
              </a:bodyPr>
              <a:lstStyle/>
              <a:p>
                <a:pPr marL="457200" indent="-457200">
                  <a:buFont typeface="Wingdings" panose="05000000000000000000" pitchFamily="2" charset="2"/>
                  <a:buChar char="§"/>
                </a:pPr>
                <a:r>
                  <a:rPr lang="vi-VN" sz="2400" dirty="0">
                    <a:latin typeface="Times New Roman" panose="02020603050405020304" pitchFamily="18" charset="0"/>
                    <a:cs typeface="Times New Roman" panose="02020603050405020304" pitchFamily="18" charset="0"/>
                  </a:rPr>
                  <a:t>Quá trình giải mã được thực hiện trong </a:t>
                </a:r>
                <a:r>
                  <a:rPr lang="vi-VN" sz="2400" dirty="0">
                    <a:solidFill>
                      <a:srgbClr val="00B050"/>
                    </a:solidFill>
                    <a:latin typeface="Times New Roman" panose="02020603050405020304" pitchFamily="18" charset="0"/>
                    <a:cs typeface="Times New Roman" panose="02020603050405020304" pitchFamily="18" charset="0"/>
                  </a:rPr>
                  <a:t>2n + </a:t>
                </a:r>
                <a:r>
                  <a:rPr lang="vi-VN" sz="2400" dirty="0" smtClean="0">
                    <a:solidFill>
                      <a:srgbClr val="00B050"/>
                    </a:solidFill>
                    <a:latin typeface="Times New Roman" panose="02020603050405020304" pitchFamily="18" charset="0"/>
                    <a:cs typeface="Times New Roman" panose="02020603050405020304" pitchFamily="18" charset="0"/>
                  </a:rPr>
                  <a:t>1 </a:t>
                </a:r>
                <a:r>
                  <a:rPr lang="vi-VN" sz="2400" dirty="0" smtClean="0">
                    <a:latin typeface="Times New Roman" panose="02020603050405020304" pitchFamily="18" charset="0"/>
                    <a:cs typeface="Times New Roman" panose="02020603050405020304" pitchFamily="18" charset="0"/>
                  </a:rPr>
                  <a:t>nhịp, trong đó:</a:t>
                </a:r>
              </a:p>
              <a:p>
                <a:pPr marL="914400" lvl="1" indent="-457200">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rPr>
                  <a:t>7 nhịp đầu </a:t>
                </a: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 đưa dữ liệu vào ô nhớ</a:t>
                </a:r>
              </a:p>
              <a:p>
                <a:pPr marL="914400" lvl="1" indent="-457200">
                  <a:buFont typeface="Wingdings" panose="05000000000000000000" pitchFamily="2" charset="2"/>
                  <a:buChar char="Ø"/>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8 nhịp sau  quá trình giải mã.</a:t>
                </a:r>
              </a:p>
              <a:p>
                <a:pPr lvl="1" indent="-457200">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sym typeface="Wingdings" panose="05000000000000000000" pitchFamily="2" charset="2"/>
                  </a:rPr>
                  <a:t>Sai ở vị trí thứ 6 </a:t>
                </a:r>
                <a:r>
                  <a:rPr lang="vi-VN" sz="24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a:latin typeface="Cambria Math" panose="02040503050406030204" pitchFamily="18" charset="0"/>
                          </a:rPr>
                          <m:t>5</m:t>
                        </m:r>
                      </m:sup>
                    </m:sSup>
                  </m:oMath>
                </a14:m>
                <a:r>
                  <a:rPr lang="vi-VN" sz="2400" dirty="0" smtClean="0">
                    <a:latin typeface="Times New Roman" panose="02020603050405020304" pitchFamily="18" charset="0"/>
                    <a:cs typeface="Times New Roman" panose="02020603050405020304" pitchFamily="18" charset="0"/>
                  </a:rPr>
                  <a:t>) </a:t>
                </a:r>
              </a:p>
              <a:p>
                <a:pPr lvl="1" indent="-457200">
                  <a:buFont typeface="Wingdings" panose="05000000000000000000" pitchFamily="2" charset="2"/>
                  <a:buChar char="§"/>
                </a:pPr>
                <a:r>
                  <a:rPr lang="vi-VN" sz="2400" dirty="0" smtClean="0">
                    <a:latin typeface="Times New Roman" panose="02020603050405020304" pitchFamily="18" charset="0"/>
                    <a:cs typeface="Times New Roman" panose="02020603050405020304" pitchFamily="18" charset="0"/>
                  </a:rPr>
                  <a:t>Từ mã giải được:</a:t>
                </a:r>
              </a:p>
              <a:p>
                <a:pPr marL="0" lvl="1"/>
                <a:endParaRPr lang="vi-VN" sz="2400" b="1" dirty="0" smtClean="0">
                  <a:latin typeface="Times New Roman" panose="02020603050405020304" pitchFamily="18" charset="0"/>
                  <a:cs typeface="Times New Roman" panose="02020603050405020304" pitchFamily="18" charset="0"/>
                </a:endParaRPr>
              </a:p>
              <a:p>
                <a:pPr marL="0" lvl="1" indent="457200"/>
                <a:r>
                  <a:rPr lang="vi-VN" sz="2400" b="1" dirty="0" smtClean="0">
                    <a:latin typeface="Times New Roman" panose="02020603050405020304" pitchFamily="18" charset="0"/>
                    <a:cs typeface="Times New Roman" panose="02020603050405020304" pitchFamily="18" charset="0"/>
                  </a:rPr>
                  <a:t>0 </a:t>
                </a:r>
                <a:r>
                  <a:rPr lang="vi-VN" sz="2400" b="1" dirty="0">
                    <a:latin typeface="Times New Roman" panose="02020603050405020304" pitchFamily="18" charset="0"/>
                    <a:cs typeface="Times New Roman" panose="02020603050405020304" pitchFamily="18" charset="0"/>
                  </a:rPr>
                  <a:t>0 0 1 1 </a:t>
                </a:r>
                <a:r>
                  <a:rPr lang="vi-VN" sz="2400" b="1" dirty="0" smtClean="0">
                    <a:solidFill>
                      <a:srgbClr val="FF0000"/>
                    </a:solidFill>
                    <a:latin typeface="Times New Roman" panose="02020603050405020304" pitchFamily="18" charset="0"/>
                    <a:cs typeface="Times New Roman" panose="02020603050405020304" pitchFamily="18" charset="0"/>
                  </a:rPr>
                  <a:t>0</a:t>
                </a:r>
                <a:r>
                  <a:rPr lang="vi-VN" sz="2400" b="1" dirty="0" smtClean="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1</a:t>
                </a:r>
              </a:p>
              <a:p>
                <a:pPr marL="0" lvl="1"/>
                <a:endParaRPr lang="en-US" sz="2400" dirty="0"/>
              </a:p>
              <a:p>
                <a:pPr lvl="1" indent="-457200">
                  <a:buFont typeface="Wingdings" panose="05000000000000000000" pitchFamily="2" charset="2"/>
                  <a:buChar char="§"/>
                </a:pPr>
                <a:endParaRPr lang="vi-VN" sz="2400" dirty="0" smtClean="0">
                  <a:latin typeface="Times New Roman" panose="02020603050405020304" pitchFamily="18" charset="0"/>
                  <a:cs typeface="Times New Roman" panose="02020603050405020304" pitchFamily="18" charset="0"/>
                  <a:sym typeface="Wingdings" panose="05000000000000000000" pitchFamily="2" charset="2"/>
                </a:endParaRPr>
              </a:p>
            </p:txBody>
          </p:sp>
        </mc:Choice>
        <mc:Fallback>
          <p:sp>
            <p:nvSpPr>
              <p:cNvPr id="5" name="Rectangle 4"/>
              <p:cNvSpPr>
                <a:spLocks noRot="1" noChangeAspect="1" noMove="1" noResize="1" noEditPoints="1" noAdjustHandles="1" noChangeArrowheads="1" noChangeShapeType="1" noTextEdit="1"/>
              </p:cNvSpPr>
              <p:nvPr/>
            </p:nvSpPr>
            <p:spPr>
              <a:xfrm>
                <a:off x="211415" y="2200806"/>
                <a:ext cx="3959592" cy="4897816"/>
              </a:xfrm>
              <a:prstGeom prst="rect">
                <a:avLst/>
              </a:prstGeom>
              <a:blipFill rotWithShape="0">
                <a:blip r:embed="rId3"/>
                <a:stretch>
                  <a:fillRect l="-2157" t="-996" r="-2619"/>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302494" y="3291489"/>
            <a:ext cx="7738367" cy="3158740"/>
          </a:xfrm>
          <a:prstGeom prst="rect">
            <a:avLst/>
          </a:prstGeom>
        </p:spPr>
      </p:pic>
    </p:spTree>
    <p:extLst>
      <p:ext uri="{BB962C8B-B14F-4D97-AF65-F5344CB8AC3E}">
        <p14:creationId xmlns:p14="http://schemas.microsoft.com/office/powerpoint/2010/main" val="6230454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27794"/>
            <a:ext cx="11487150" cy="5738131"/>
          </a:xfrm>
        </p:spPr>
        <p:txBody>
          <a:bodyPr>
            <a:normAutofit fontScale="92500" lnSpcReduction="20000"/>
          </a:bodyPr>
          <a:lstStyle/>
          <a:p>
            <a:pPr marL="457200" indent="-457200">
              <a:lnSpc>
                <a:spcPct val="130000"/>
              </a:lnSpc>
              <a:spcBef>
                <a:spcPts val="600"/>
              </a:spcBef>
              <a:spcAft>
                <a:spcPts val="600"/>
              </a:spcAft>
              <a:buFont typeface="Wingdings" panose="05000000000000000000" pitchFamily="2" charset="2"/>
              <a:buChar char="§"/>
            </a:pPr>
            <a:r>
              <a:rPr lang="vi-VN" sz="2800" i="1" dirty="0" smtClean="0">
                <a:latin typeface="Times New Roman" panose="02020603050405020304" pitchFamily="18" charset="0"/>
                <a:cs typeface="Times New Roman" panose="02020603050405020304" pitchFamily="18" charset="0"/>
              </a:rPr>
              <a:t>Nhiệm vụ </a:t>
            </a:r>
            <a:r>
              <a:rPr lang="vi-VN" sz="2800" dirty="0" smtClean="0">
                <a:latin typeface="Times New Roman" panose="02020603050405020304" pitchFamily="18" charset="0"/>
                <a:cs typeface="Times New Roman" panose="02020603050405020304" pitchFamily="18" charset="0"/>
              </a:rPr>
              <a:t>của thuật toán giải mã</a:t>
            </a:r>
            <a:r>
              <a:rPr lang="en-US" sz="2800" dirty="0" smtClean="0">
                <a:latin typeface="Times New Roman" panose="02020603050405020304" pitchFamily="18" charset="0"/>
                <a:cs typeface="Times New Roman" panose="02020603050405020304" pitchFamily="18" charset="0"/>
              </a:rPr>
              <a:t> chia </a:t>
            </a:r>
            <a:r>
              <a:rPr lang="en-US" sz="2800" dirty="0" err="1" smtClean="0">
                <a:latin typeface="Times New Roman" panose="02020603050405020304" pitchFamily="18" charset="0"/>
                <a:cs typeface="Times New Roman" panose="02020603050405020304" pitchFamily="18" charset="0"/>
              </a:rPr>
              <a:t>dịch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vòng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tích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cấu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trúc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của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dư</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trong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phép</a:t>
            </a:r>
            <a:r>
              <a:rPr lang="en-US" sz="2800" dirty="0" smtClean="0">
                <a:latin typeface="Times New Roman" panose="02020603050405020304" pitchFamily="18" charset="0"/>
                <a:cs typeface="Times New Roman" panose="02020603050405020304" pitchFamily="18" charset="0"/>
              </a:rPr>
              <a:t> chia </a:t>
            </a:r>
            <a:r>
              <a:rPr lang="en-US" sz="2800" dirty="0" err="1" smtClean="0">
                <a:latin typeface="Times New Roman" panose="02020603050405020304" pitchFamily="18" charset="0"/>
                <a:cs typeface="Times New Roman" panose="02020603050405020304" pitchFamily="18" charset="0"/>
              </a:rPr>
              <a:t>giữa</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được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thức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sinh</a:t>
            </a:r>
            <a:r>
              <a:rPr lang="en-US" sz="2800" dirty="0" smtClean="0">
                <a:latin typeface="Times New Roman" panose="02020603050405020304" pitchFamily="18" charset="0"/>
                <a:cs typeface="Times New Roman" panose="02020603050405020304" pitchFamily="18" charset="0"/>
              </a:rPr>
              <a:t>.</a:t>
            </a:r>
          </a:p>
          <a:p>
            <a:pPr marL="457200" indent="-457200">
              <a:lnSpc>
                <a:spcPct val="130000"/>
              </a:lnSpc>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Phần </a:t>
            </a:r>
            <a:r>
              <a:rPr lang="vi-VN" sz="2800" dirty="0">
                <a:latin typeface="Times New Roman" panose="02020603050405020304" pitchFamily="18" charset="0"/>
                <a:cs typeface="Times New Roman" panose="02020603050405020304" pitchFamily="18" charset="0"/>
              </a:rPr>
              <a:t>dư của phép chia </a:t>
            </a:r>
            <a:r>
              <a:rPr lang="en-US" sz="2800" dirty="0" smtClean="0">
                <a:latin typeface="Times New Roman" panose="02020603050405020304" pitchFamily="18" charset="0"/>
                <a:cs typeface="Times New Roman" panose="02020603050405020304" pitchFamily="18" charset="0"/>
              </a:rPr>
              <a:t>vector </a:t>
            </a:r>
            <a:r>
              <a:rPr lang="en-US" sz="2800" dirty="0" err="1" smtClean="0">
                <a:latin typeface="Times New Roman" panose="02020603050405020304" pitchFamily="18" charset="0"/>
                <a:cs typeface="Times New Roman" panose="02020603050405020304" pitchFamily="18" charset="0"/>
              </a:rPr>
              <a:t>lỗi</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e(x</a:t>
            </a:r>
            <a:r>
              <a:rPr lang="vi-VN" sz="2800" dirty="0">
                <a:latin typeface="Times New Roman" panose="02020603050405020304" pitchFamily="18" charset="0"/>
                <a:cs typeface="Times New Roman" panose="02020603050405020304" pitchFamily="18" charset="0"/>
              </a:rPr>
              <a:t>) cho g(x) là một đa thức có bậc </a:t>
            </a:r>
            <a:r>
              <a:rPr lang="vi-VN" sz="2800" dirty="0">
                <a:solidFill>
                  <a:srgbClr val="66FF33"/>
                </a:solidFill>
                <a:latin typeface="Times New Roman" panose="02020603050405020304" pitchFamily="18" charset="0"/>
                <a:cs typeface="Times New Roman" panose="02020603050405020304" pitchFamily="18" charset="0"/>
              </a:rPr>
              <a:t>≤ </a:t>
            </a:r>
            <a:r>
              <a:rPr lang="vi-VN" sz="2800" dirty="0" smtClean="0">
                <a:solidFill>
                  <a:srgbClr val="66FF33"/>
                </a:solidFill>
                <a:latin typeface="Times New Roman" panose="02020603050405020304" pitchFamily="18" charset="0"/>
                <a:cs typeface="Times New Roman" panose="02020603050405020304" pitchFamily="18" charset="0"/>
              </a:rPr>
              <a:t>r</a:t>
            </a:r>
            <a:r>
              <a:rPr lang="en-US" sz="2800" dirty="0" smtClean="0">
                <a:solidFill>
                  <a:srgbClr val="66FF33"/>
                </a:solidFill>
                <a:latin typeface="Times New Roman" panose="02020603050405020304" pitchFamily="18" charset="0"/>
                <a:cs typeface="Times New Roman" panose="02020603050405020304" pitchFamily="18" charset="0"/>
              </a:rPr>
              <a:t> - </a:t>
            </a:r>
            <a:r>
              <a:rPr lang="vi-VN" sz="2800" dirty="0" smtClean="0">
                <a:solidFill>
                  <a:srgbClr val="66FF33"/>
                </a:solidFill>
                <a:latin typeface="Times New Roman" panose="02020603050405020304" pitchFamily="18" charset="0"/>
                <a:cs typeface="Times New Roman" panose="02020603050405020304" pitchFamily="18" charset="0"/>
              </a:rPr>
              <a:t>1</a:t>
            </a:r>
          </a:p>
          <a:p>
            <a:pPr marL="0" indent="0">
              <a:lnSpc>
                <a:spcPct val="130000"/>
              </a:lnSpc>
              <a:spcBef>
                <a:spcPts val="600"/>
              </a:spcBef>
              <a:spcAft>
                <a:spcPts val="600"/>
              </a:spcAft>
              <a:buNone/>
            </a:pPr>
            <a:r>
              <a:rPr lang="en-US" sz="2800" b="1" u="sng" dirty="0" err="1" smtClean="0">
                <a:latin typeface="Times New Roman" panose="02020603050405020304" pitchFamily="18" charset="0"/>
                <a:cs typeface="Times New Roman" panose="02020603050405020304" pitchFamily="18" charset="0"/>
              </a:rPr>
              <a:t>Bài</a:t>
            </a:r>
            <a:r>
              <a:rPr lang="en-US" sz="2800" b="1" u="sng" dirty="0" smtClean="0">
                <a:latin typeface="Times New Roman" panose="02020603050405020304" pitchFamily="18" charset="0"/>
                <a:cs typeface="Times New Roman" panose="02020603050405020304" pitchFamily="18" charset="0"/>
              </a:rPr>
              <a:t> </a:t>
            </a:r>
            <a:r>
              <a:rPr lang="en-US" sz="2800" b="1" u="sng" dirty="0" err="1" smtClean="0">
                <a:latin typeface="Times New Roman" panose="02020603050405020304" pitchFamily="18" charset="0"/>
                <a:cs typeface="Times New Roman" panose="02020603050405020304" pitchFamily="18" charset="0"/>
              </a:rPr>
              <a:t>toán</a:t>
            </a:r>
            <a:r>
              <a:rPr lang="en-US" sz="2800" b="1" u="sng" dirty="0" smtClean="0">
                <a:latin typeface="Times New Roman" panose="02020603050405020304" pitchFamily="18" charset="0"/>
                <a:cs typeface="Times New Roman" panose="02020603050405020304" pitchFamily="18" charset="0"/>
              </a:rPr>
              <a:t> </a:t>
            </a:r>
            <a:r>
              <a:rPr lang="en-US" sz="2800" b="1" u="sng" dirty="0" err="1" smtClean="0">
                <a:latin typeface="Times New Roman" panose="02020603050405020304" pitchFamily="18" charset="0"/>
                <a:cs typeface="Times New Roman" panose="02020603050405020304" pitchFamily="18" charset="0"/>
              </a:rPr>
              <a:t>đặt</a:t>
            </a:r>
            <a:r>
              <a:rPr lang="en-US" sz="2800" b="1" u="sng" dirty="0" smtClean="0">
                <a:latin typeface="Times New Roman" panose="02020603050405020304" pitchFamily="18" charset="0"/>
                <a:cs typeface="Times New Roman" panose="02020603050405020304" pitchFamily="18" charset="0"/>
              </a:rPr>
              <a:t> </a:t>
            </a:r>
            <a:r>
              <a:rPr lang="en-US" sz="2800" b="1" u="sng" dirty="0" err="1" smtClean="0">
                <a:latin typeface="Times New Roman" panose="02020603050405020304" pitchFamily="18" charset="0"/>
                <a:cs typeface="Times New Roman" panose="02020603050405020304" pitchFamily="18" charset="0"/>
              </a:rPr>
              <a:t>ra</a:t>
            </a:r>
            <a:r>
              <a:rPr lang="en-US" sz="2800" dirty="0">
                <a:latin typeface="Times New Roman" panose="02020603050405020304" pitchFamily="18" charset="0"/>
                <a:cs typeface="Times New Roman" panose="02020603050405020304" pitchFamily="18" charset="0"/>
              </a:rPr>
              <a:t>:</a:t>
            </a:r>
            <a:endParaRPr lang="en-US" sz="2800" dirty="0" smtClean="0">
              <a:latin typeface="Times New Roman" panose="02020603050405020304" pitchFamily="18" charset="0"/>
              <a:cs typeface="Times New Roman" panose="02020603050405020304" pitchFamily="18" charset="0"/>
            </a:endParaRPr>
          </a:p>
          <a:p>
            <a:pPr marL="0" indent="0">
              <a:lnSpc>
                <a:spcPct val="130000"/>
              </a:lnSpc>
              <a:spcBef>
                <a:spcPts val="600"/>
              </a:spcBef>
              <a:spcAft>
                <a:spcPts val="600"/>
              </a:spcAft>
              <a:buNone/>
            </a:pPr>
            <a:r>
              <a:rPr lang="en-US" sz="2800" dirty="0" smtClean="0">
                <a:latin typeface="Times New Roman" panose="02020603050405020304" pitchFamily="18" charset="0"/>
                <a:cs typeface="Times New Roman" panose="02020603050405020304" pitchFamily="18" charset="0"/>
              </a:rPr>
              <a:t>Cho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xyclic</a:t>
            </a:r>
            <a:r>
              <a:rPr lang="en-US" sz="2800" dirty="0" smtClean="0">
                <a:latin typeface="Times New Roman" panose="02020603050405020304" pitchFamily="18" charset="0"/>
                <a:cs typeface="Times New Roman" panose="02020603050405020304" pitchFamily="18" charset="0"/>
              </a:rPr>
              <a:t> (</a:t>
            </a:r>
            <a:r>
              <a:rPr lang="en-US" sz="2800" i="1" dirty="0" err="1" smtClean="0">
                <a:latin typeface="Times New Roman" panose="02020603050405020304" pitchFamily="18" charset="0"/>
                <a:cs typeface="Times New Roman" panose="02020603050405020304" pitchFamily="18" charset="0"/>
              </a:rPr>
              <a:t>n,k</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thức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sinh</a:t>
            </a:r>
            <a:r>
              <a:rPr lang="en-US" sz="2800" dirty="0" smtClean="0">
                <a:latin typeface="Times New Roman" panose="02020603050405020304" pitchFamily="18" charset="0"/>
                <a:cs typeface="Times New Roman" panose="02020603050405020304" pitchFamily="18" charset="0"/>
              </a:rPr>
              <a:t> </a:t>
            </a:r>
            <a:r>
              <a:rPr lang="en-US" sz="2800" i="1" dirty="0" smtClean="0">
                <a:latin typeface="Times New Roman" panose="02020603050405020304" pitchFamily="18" charset="0"/>
                <a:cs typeface="Times New Roman" panose="02020603050405020304" pitchFamily="18" charset="0"/>
              </a:rPr>
              <a:t>g</a:t>
            </a:r>
            <a:r>
              <a:rPr lang="en-US" sz="2800" dirty="0" smtClean="0">
                <a:latin typeface="Times New Roman" panose="02020603050405020304" pitchFamily="18" charset="0"/>
                <a:cs typeface="Times New Roman" panose="02020603050405020304" pitchFamily="18" charset="0"/>
              </a:rPr>
              <a:t>(</a:t>
            </a:r>
            <a:r>
              <a:rPr lang="en-US" sz="2800" i="1" dirty="0" smtClean="0">
                <a:latin typeface="Times New Roman" panose="02020603050405020304" pitchFamily="18" charset="0"/>
                <a:cs typeface="Times New Roman" panose="02020603050405020304" pitchFamily="18" charset="0"/>
              </a:rPr>
              <a:t>x</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với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khoảng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cách</a:t>
            </a:r>
            <a:r>
              <a:rPr lang="en-US" sz="2800" dirty="0" smtClean="0">
                <a:latin typeface="Times New Roman" panose="02020603050405020304" pitchFamily="18" charset="0"/>
                <a:cs typeface="Times New Roman" panose="02020603050405020304" pitchFamily="18" charset="0"/>
              </a:rPr>
              <a:t> Hamming </a:t>
            </a:r>
            <a:r>
              <a:rPr lang="en-US" sz="2800" i="1" dirty="0" smtClean="0">
                <a:latin typeface="Times New Roman" panose="02020603050405020304" pitchFamily="18" charset="0"/>
                <a:cs typeface="Times New Roman" panose="02020603050405020304" pitchFamily="18" charset="0"/>
              </a:rPr>
              <a:t>d</a:t>
            </a:r>
            <a:r>
              <a:rPr lang="en-US" sz="2800" baseline="-25000" dirty="0" smtClean="0">
                <a:latin typeface="Times New Roman" panose="02020603050405020304" pitchFamily="18" charset="0"/>
                <a:cs typeface="Times New Roman" panose="02020603050405020304" pitchFamily="18" charset="0"/>
              </a:rPr>
              <a:t>0</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Biết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rằng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được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là</a:t>
            </a:r>
            <a:r>
              <a:rPr lang="en-US" sz="2800" dirty="0" smtClean="0">
                <a:latin typeface="Times New Roman" panose="02020603050405020304" pitchFamily="18" charset="0"/>
                <a:cs typeface="Times New Roman" panose="02020603050405020304" pitchFamily="18" charset="0"/>
              </a:rPr>
              <a:t> </a:t>
            </a:r>
            <a:r>
              <a:rPr lang="en-US" sz="2800" i="1" dirty="0" smtClean="0">
                <a:latin typeface="Times New Roman" panose="02020603050405020304" pitchFamily="18" charset="0"/>
                <a:cs typeface="Times New Roman" panose="02020603050405020304" pitchFamily="18" charset="0"/>
              </a:rPr>
              <a:t>r</a:t>
            </a:r>
            <a:r>
              <a:rPr lang="en-US" sz="2800" dirty="0" smtClean="0">
                <a:latin typeface="Times New Roman" panose="02020603050405020304" pitchFamily="18" charset="0"/>
                <a:cs typeface="Times New Roman" panose="02020603050405020304" pitchFamily="18" charset="0"/>
              </a:rPr>
              <a:t>(</a:t>
            </a:r>
            <a:r>
              <a:rPr lang="en-US" sz="2800" i="1" dirty="0" smtClean="0">
                <a:latin typeface="Times New Roman" panose="02020603050405020304" pitchFamily="18" charset="0"/>
                <a:cs typeface="Times New Roman" panose="02020603050405020304" pitchFamily="18" charset="0"/>
              </a:rPr>
              <a:t>x</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Hãy</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xác</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định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đi</a:t>
            </a:r>
            <a:r>
              <a:rPr lang="en-US" sz="2800" dirty="0" smtClean="0">
                <a:latin typeface="Times New Roman" panose="02020603050405020304" pitchFamily="18" charset="0"/>
                <a:cs typeface="Times New Roman" panose="02020603050405020304" pitchFamily="18" charset="0"/>
              </a:rPr>
              <a:t> </a:t>
            </a:r>
            <a:r>
              <a:rPr lang="en-US" sz="2800" i="1" dirty="0" smtClean="0">
                <a:latin typeface="Times New Roman" panose="02020603050405020304" pitchFamily="18" charset="0"/>
                <a:cs typeface="Times New Roman" panose="02020603050405020304" pitchFamily="18" charset="0"/>
              </a:rPr>
              <a:t>c</a:t>
            </a:r>
            <a:r>
              <a:rPr lang="en-US" sz="2800" dirty="0" smtClean="0">
                <a:latin typeface="Times New Roman" panose="02020603050405020304" pitchFamily="18" charset="0"/>
                <a:cs typeface="Times New Roman" panose="02020603050405020304" pitchFamily="18" charset="0"/>
              </a:rPr>
              <a:t>(</a:t>
            </a:r>
            <a:r>
              <a:rPr lang="en-US" sz="2800" i="1" dirty="0" smtClean="0">
                <a:latin typeface="Times New Roman" panose="02020603050405020304" pitchFamily="18" charset="0"/>
                <a:cs typeface="Times New Roman" panose="02020603050405020304" pitchFamily="18" charset="0"/>
              </a:rPr>
              <a:t>x</a:t>
            </a:r>
            <a:r>
              <a:rPr lang="en-US" sz="2800" dirty="0" smtClean="0">
                <a:latin typeface="Times New Roman" panose="02020603050405020304" pitchFamily="18" charset="0"/>
                <a:cs typeface="Times New Roman" panose="02020603050405020304" pitchFamily="18" charset="0"/>
              </a:rPr>
              <a:t>)?</a:t>
            </a:r>
          </a:p>
          <a:p>
            <a:pPr marL="914400" indent="-914400">
              <a:lnSpc>
                <a:spcPct val="130000"/>
              </a:lnSpc>
              <a:spcBef>
                <a:spcPts val="600"/>
              </a:spcBef>
              <a:spcAft>
                <a:spcPts val="600"/>
              </a:spcAft>
              <a:buNone/>
              <a:tabLst>
                <a:tab pos="914400" algn="l"/>
              </a:tabLst>
            </a:pPr>
            <a:r>
              <a:rPr lang="en-US" sz="2800" dirty="0" err="1" smtClean="0">
                <a:latin typeface="Times New Roman" panose="02020603050405020304" pitchFamily="18" charset="0"/>
                <a:cs typeface="Times New Roman" panose="02020603050405020304" pitchFamily="18" charset="0"/>
              </a:rPr>
              <a:t>Phân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tích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toán</a:t>
            </a:r>
            <a:endParaRPr lang="en-US" sz="2800" dirty="0" smtClean="0">
              <a:solidFill>
                <a:srgbClr val="66FF33"/>
              </a:solidFill>
              <a:latin typeface="Times New Roman" panose="02020603050405020304" pitchFamily="18" charset="0"/>
              <a:cs typeface="Times New Roman" panose="02020603050405020304" pitchFamily="18" charset="0"/>
            </a:endParaRPr>
          </a:p>
          <a:p>
            <a:pPr marL="914400" indent="-914400">
              <a:lnSpc>
                <a:spcPct val="130000"/>
              </a:lnSpc>
              <a:spcBef>
                <a:spcPts val="600"/>
              </a:spcBef>
              <a:spcAft>
                <a:spcPts val="600"/>
              </a:spcAft>
              <a:buNone/>
              <a:tabLst>
                <a:tab pos="914400" algn="l"/>
              </a:tabLst>
            </a:pPr>
            <a:r>
              <a:rPr lang="en-US" sz="2800" u="sng" dirty="0" err="1" smtClean="0">
                <a:latin typeface="Times New Roman" panose="02020603050405020304" pitchFamily="18" charset="0"/>
                <a:cs typeface="Times New Roman" panose="02020603050405020304" pitchFamily="18" charset="0"/>
              </a:rPr>
              <a:t>Dữ</a:t>
            </a:r>
            <a:r>
              <a:rPr lang="en-US" sz="2800" u="sng" dirty="0" smtClean="0">
                <a:latin typeface="Times New Roman" panose="02020603050405020304" pitchFamily="18" charset="0"/>
                <a:cs typeface="Times New Roman" panose="02020603050405020304" pitchFamily="18" charset="0"/>
              </a:rPr>
              <a:t> liệu </a:t>
            </a:r>
            <a:r>
              <a:rPr lang="en-US" sz="2800" u="sng" dirty="0" err="1" smtClean="0">
                <a:latin typeface="Times New Roman" panose="02020603050405020304" pitchFamily="18" charset="0"/>
                <a:cs typeface="Times New Roman" panose="02020603050405020304" pitchFamily="18" charset="0"/>
              </a:rPr>
              <a:t>có</a:t>
            </a:r>
            <a:r>
              <a:rPr lang="en-US" sz="2800" dirty="0" smtClean="0">
                <a:latin typeface="Times New Roman" panose="02020603050405020304" pitchFamily="18" charset="0"/>
                <a:cs typeface="Times New Roman" panose="02020603050405020304" pitchFamily="18" charset="0"/>
              </a:rPr>
              <a:t>:</a:t>
            </a:r>
          </a:p>
          <a:p>
            <a:pPr>
              <a:lnSpc>
                <a:spcPct val="130000"/>
              </a:lnSpc>
              <a:spcBef>
                <a:spcPts val="600"/>
              </a:spcBef>
              <a:spcAft>
                <a:spcPts val="600"/>
              </a:spcAft>
              <a:buFontTx/>
              <a:buChar char="-"/>
              <a:tabLst>
                <a:tab pos="914400" algn="l"/>
              </a:tabLst>
            </a:pP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được</a:t>
            </a:r>
            <a:r>
              <a:rPr lang="en-US" sz="2800" dirty="0" smtClean="0">
                <a:latin typeface="Times New Roman" panose="02020603050405020304" pitchFamily="18" charset="0"/>
                <a:cs typeface="Times New Roman" panose="02020603050405020304" pitchFamily="18" charset="0"/>
              </a:rPr>
              <a:t>: r(x)				- </a:t>
            </a:r>
            <a:r>
              <a:rPr lang="en-US" sz="2800" dirty="0" err="1" smtClean="0">
                <a:latin typeface="Times New Roman" panose="02020603050405020304" pitchFamily="18" charset="0"/>
                <a:cs typeface="Times New Roman" panose="02020603050405020304" pitchFamily="18" charset="0"/>
              </a:rPr>
              <a:t>Khoảng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cách</a:t>
            </a:r>
            <a:r>
              <a:rPr lang="en-US" sz="2800" dirty="0" smtClean="0">
                <a:latin typeface="Times New Roman" panose="02020603050405020304" pitchFamily="18" charset="0"/>
                <a:cs typeface="Times New Roman" panose="02020603050405020304" pitchFamily="18" charset="0"/>
              </a:rPr>
              <a:t> d</a:t>
            </a:r>
            <a:r>
              <a:rPr lang="en-US" sz="2800" baseline="-25000" dirty="0" smtClean="0">
                <a:latin typeface="Times New Roman" panose="02020603050405020304" pitchFamily="18" charset="0"/>
                <a:cs typeface="Times New Roman" panose="02020603050405020304" pitchFamily="18" charset="0"/>
              </a:rPr>
              <a:t>0</a:t>
            </a:r>
            <a:endParaRPr lang="en-US" sz="2800" dirty="0" smtClean="0">
              <a:latin typeface="Times New Roman" panose="02020603050405020304" pitchFamily="18" charset="0"/>
              <a:cs typeface="Times New Roman" panose="02020603050405020304" pitchFamily="18" charset="0"/>
            </a:endParaRPr>
          </a:p>
          <a:p>
            <a:pPr>
              <a:lnSpc>
                <a:spcPct val="130000"/>
              </a:lnSpc>
              <a:spcBef>
                <a:spcPts val="600"/>
              </a:spcBef>
              <a:spcAft>
                <a:spcPts val="600"/>
              </a:spcAft>
              <a:buFontTx/>
              <a:buChar char="-"/>
              <a:tabLst>
                <a:tab pos="914400" algn="l"/>
              </a:tabLst>
            </a:pPr>
            <a:r>
              <a:rPr lang="en-US" sz="2800" dirty="0" err="1" smtClean="0">
                <a:latin typeface="Times New Roman" panose="02020603050405020304" pitchFamily="18" charset="0"/>
                <a:cs typeface="Times New Roman" panose="02020603050405020304" pitchFamily="18" charset="0"/>
              </a:rPr>
              <a:t>Đa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thức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sinh</a:t>
            </a:r>
            <a:r>
              <a:rPr lang="en-US" sz="2800" dirty="0" smtClean="0">
                <a:latin typeface="Times New Roman" panose="02020603050405020304" pitchFamily="18" charset="0"/>
                <a:cs typeface="Times New Roman" panose="02020603050405020304" pitchFamily="18" charset="0"/>
              </a:rPr>
              <a:t>: g(x)				- </a:t>
            </a:r>
            <a:r>
              <a:rPr lang="en-US" sz="2800" dirty="0" err="1" smtClean="0">
                <a:latin typeface="Times New Roman" panose="02020603050405020304" pitchFamily="18" charset="0"/>
                <a:cs typeface="Times New Roman" panose="02020603050405020304" pitchFamily="18" charset="0"/>
              </a:rPr>
              <a:t>Tìm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đi</a:t>
            </a:r>
            <a:r>
              <a:rPr lang="en-US" sz="2800" dirty="0" smtClean="0">
                <a:latin typeface="Times New Roman" panose="02020603050405020304" pitchFamily="18" charset="0"/>
                <a:cs typeface="Times New Roman" panose="02020603050405020304" pitchFamily="18" charset="0"/>
              </a:rPr>
              <a:t> c(x)?</a:t>
            </a: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84</a:t>
            </a:fld>
            <a:endParaRPr lang="en-US"/>
          </a:p>
        </p:txBody>
      </p:sp>
      <p:cxnSp>
        <p:nvCxnSpPr>
          <p:cNvPr id="7" name="Straight Connector 6"/>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3.7 </a:t>
            </a:r>
            <a:r>
              <a:rPr lang="vi-VN" sz="3600" b="1" dirty="0">
                <a:solidFill>
                  <a:srgbClr val="FFFF00"/>
                </a:solidFill>
                <a:latin typeface="Times New Roman" panose="02020603050405020304" pitchFamily="18" charset="0"/>
                <a:cs typeface="Times New Roman" panose="02020603050405020304" pitchFamily="18" charset="0"/>
              </a:rPr>
              <a:t>Giải mã </a:t>
            </a:r>
            <a:r>
              <a:rPr lang="vi-VN" sz="3600" b="1" dirty="0" smtClean="0">
                <a:solidFill>
                  <a:srgbClr val="FFFF00"/>
                </a:solidFill>
                <a:latin typeface="Times New Roman" panose="02020603050405020304" pitchFamily="18" charset="0"/>
                <a:cs typeface="Times New Roman" panose="02020603050405020304" pitchFamily="18" charset="0"/>
              </a:rPr>
              <a:t>theo thuật toán chia dịch vòng</a:t>
            </a:r>
          </a:p>
        </p:txBody>
      </p:sp>
    </p:spTree>
    <p:extLst>
      <p:ext uri="{BB962C8B-B14F-4D97-AF65-F5344CB8AC3E}">
        <p14:creationId xmlns:p14="http://schemas.microsoft.com/office/powerpoint/2010/main" val="1976643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947058"/>
            <a:ext cx="11487150" cy="5910942"/>
          </a:xfrm>
        </p:spPr>
        <p:txBody>
          <a:bodyPr>
            <a:normAutofit/>
          </a:bodyPr>
          <a:lstStyle/>
          <a:p>
            <a:pPr marL="914400" indent="-914400">
              <a:spcBef>
                <a:spcPts val="1200"/>
              </a:spcBef>
              <a:spcAft>
                <a:spcPts val="600"/>
              </a:spcAft>
              <a:buNone/>
              <a:tabLst>
                <a:tab pos="914400" algn="l"/>
              </a:tabLst>
            </a:pPr>
            <a:r>
              <a:rPr lang="vi-VN" sz="2800" dirty="0" smtClean="0">
                <a:solidFill>
                  <a:srgbClr val="66FF33"/>
                </a:solidFill>
                <a:latin typeface="Times New Roman" panose="02020603050405020304" pitchFamily="18" charset="0"/>
                <a:cs typeface="Times New Roman" panose="02020603050405020304" pitchFamily="18" charset="0"/>
              </a:rPr>
              <a:t>3.7.</a:t>
            </a:r>
            <a:r>
              <a:rPr lang="en-US" sz="2800" dirty="0" smtClean="0">
                <a:solidFill>
                  <a:srgbClr val="66FF33"/>
                </a:solidFill>
                <a:latin typeface="Times New Roman" panose="02020603050405020304" pitchFamily="18" charset="0"/>
                <a:cs typeface="Times New Roman" panose="02020603050405020304" pitchFamily="18" charset="0"/>
              </a:rPr>
              <a:t>1</a:t>
            </a:r>
            <a:r>
              <a:rPr lang="vi-VN" sz="2800" dirty="0" smtClean="0">
                <a:solidFill>
                  <a:srgbClr val="66FF33"/>
                </a:solidFill>
                <a:latin typeface="Times New Roman" panose="02020603050405020304" pitchFamily="18" charset="0"/>
                <a:cs typeface="Times New Roman" panose="02020603050405020304" pitchFamily="18" charset="0"/>
              </a:rPr>
              <a:t>	Thuật toán chia dịch vòng</a:t>
            </a:r>
            <a:endParaRPr lang="en-US" sz="2800" dirty="0" smtClean="0">
              <a:solidFill>
                <a:srgbClr val="66FF33"/>
              </a:solidFill>
              <a:latin typeface="Times New Roman" panose="02020603050405020304" pitchFamily="18" charset="0"/>
              <a:cs typeface="Times New Roman" panose="02020603050405020304" pitchFamily="18" charset="0"/>
            </a:endParaRPr>
          </a:p>
          <a:p>
            <a:pPr marL="457200" indent="-457200">
              <a:spcBef>
                <a:spcPts val="1200"/>
              </a:spcBef>
              <a:spcAft>
                <a:spcPts val="600"/>
              </a:spcAft>
              <a:buFont typeface="Wingdings" panose="05000000000000000000" pitchFamily="2" charset="2"/>
              <a:buChar char="§"/>
            </a:pPr>
            <a:r>
              <a:rPr lang="en-US" sz="2800" dirty="0" err="1" smtClean="0">
                <a:latin typeface="Times New Roman" panose="02020603050405020304" pitchFamily="18" charset="0"/>
                <a:cs typeface="Times New Roman" panose="02020603050405020304" pitchFamily="18" charset="0"/>
              </a:rPr>
              <a:t>Bước</a:t>
            </a:r>
            <a:r>
              <a:rPr lang="en-US" sz="2800" dirty="0" smtClean="0">
                <a:latin typeface="Times New Roman" panose="02020603050405020304" pitchFamily="18" charset="0"/>
                <a:cs typeface="Times New Roman" panose="02020603050405020304" pitchFamily="18" charset="0"/>
              </a:rPr>
              <a:t> 1: for </a:t>
            </a:r>
            <a:r>
              <a:rPr lang="en-US" sz="2800" dirty="0" err="1" smtClean="0">
                <a:latin typeface="Times New Roman" panose="02020603050405020304" pitchFamily="18" charset="0"/>
                <a:cs typeface="Times New Roman" panose="02020603050405020304" pitchFamily="18" charset="0"/>
              </a:rPr>
              <a:t>i</a:t>
            </a:r>
            <a:r>
              <a:rPr lang="en-US" sz="2800" dirty="0" smtClean="0">
                <a:latin typeface="Times New Roman" panose="02020603050405020304" pitchFamily="18" charset="0"/>
                <a:cs typeface="Times New Roman" panose="02020603050405020304" pitchFamily="18" charset="0"/>
              </a:rPr>
              <a:t> := 0 to (n-1) do</a:t>
            </a:r>
          </a:p>
          <a:p>
            <a:pPr marL="1005840" lvl="2" indent="-457200">
              <a:spcBef>
                <a:spcPts val="1200"/>
              </a:spcBef>
              <a:spcAft>
                <a:spcPts val="600"/>
              </a:spcAft>
              <a:buFont typeface="Wingdings" panose="05000000000000000000" pitchFamily="2" charset="2"/>
              <a:buChar char="§"/>
            </a:pPr>
            <a:r>
              <a:rPr lang="en-US" sz="2400" dirty="0" err="1" smtClean="0">
                <a:latin typeface="Times New Roman" panose="02020603050405020304" pitchFamily="18" charset="0"/>
                <a:cs typeface="Times New Roman" panose="02020603050405020304" pitchFamily="18" charset="0"/>
              </a:rPr>
              <a:t>Thực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hiện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phép</a:t>
            </a:r>
            <a:r>
              <a:rPr lang="en-US" sz="2400" dirty="0" smtClean="0">
                <a:latin typeface="Times New Roman" panose="02020603050405020304" pitchFamily="18" charset="0"/>
                <a:cs typeface="Times New Roman" panose="02020603050405020304" pitchFamily="18" charset="0"/>
              </a:rPr>
              <a:t> chia: r(x).x</a:t>
            </a:r>
            <a:r>
              <a:rPr lang="en-US" sz="2400" i="1" baseline="30000" dirty="0" smtClean="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cho</a:t>
            </a:r>
            <a:r>
              <a:rPr lang="en-US" sz="2400" dirty="0" smtClean="0">
                <a:latin typeface="Times New Roman" panose="02020603050405020304" pitchFamily="18" charset="0"/>
                <a:cs typeface="Times New Roman" panose="02020603050405020304" pitchFamily="18" charset="0"/>
              </a:rPr>
              <a:t> g(x) </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tìm</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phần</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dư</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r</a:t>
            </a:r>
            <a:r>
              <a:rPr lang="en-US" sz="2400" i="1" baseline="-25000" dirty="0" err="1" smtClean="0">
                <a:latin typeface="Times New Roman" panose="02020603050405020304" pitchFamily="18" charset="0"/>
                <a:cs typeface="Times New Roman" panose="02020603050405020304" pitchFamily="18" charset="0"/>
                <a:sym typeface="Wingdings" panose="05000000000000000000" pitchFamily="2" charset="2"/>
              </a:rPr>
              <a:t>i</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(x)</a:t>
            </a:r>
          </a:p>
          <a:p>
            <a:pPr marL="1005840" lvl="2" indent="-457200">
              <a:spcBef>
                <a:spcPts val="1200"/>
              </a:spcBef>
              <a:spcAft>
                <a:spcPts val="600"/>
              </a:spcAft>
              <a:buFont typeface="Wingdings" panose="05000000000000000000" pitchFamily="2" charset="2"/>
              <a:buChar char="§"/>
            </a:pP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Tính</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trọng</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số</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của</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latin typeface="Times New Roman" panose="02020603050405020304" pitchFamily="18" charset="0"/>
                <a:cs typeface="Times New Roman" panose="02020603050405020304" pitchFamily="18" charset="0"/>
                <a:sym typeface="Wingdings" panose="05000000000000000000" pitchFamily="2" charset="2"/>
              </a:rPr>
              <a:t>r</a:t>
            </a:r>
            <a:r>
              <a:rPr lang="en-US" sz="2400" i="1" baseline="-25000" dirty="0" err="1">
                <a:latin typeface="Times New Roman" panose="02020603050405020304" pitchFamily="18" charset="0"/>
                <a:cs typeface="Times New Roman" panose="02020603050405020304" pitchFamily="18" charset="0"/>
                <a:sym typeface="Wingdings" panose="05000000000000000000" pitchFamily="2" charset="2"/>
              </a:rPr>
              <a:t>i</a:t>
            </a:r>
            <a:r>
              <a:rPr lang="en-US" sz="2400" dirty="0">
                <a:latin typeface="Times New Roman" panose="02020603050405020304" pitchFamily="18" charset="0"/>
                <a:cs typeface="Times New Roman" panose="02020603050405020304" pitchFamily="18" charset="0"/>
                <a:sym typeface="Wingdings" panose="05000000000000000000" pitchFamily="2" charset="2"/>
              </a:rPr>
              <a:t>(x</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ký</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hiệu</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p>
          <a:p>
            <a:pPr marL="1554480" lvl="4" indent="-457200">
              <a:spcBef>
                <a:spcPts val="1800"/>
              </a:spcBef>
              <a:spcAft>
                <a:spcPts val="600"/>
              </a:spcAft>
              <a:buFont typeface="Wingdings" panose="05000000000000000000" pitchFamily="2" charset="2"/>
              <a:buChar char="§"/>
            </a:pP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Nếu</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chuyển</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sang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bước</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2.</a:t>
            </a:r>
          </a:p>
          <a:p>
            <a:pPr marL="1554480" lvl="4" indent="-457200">
              <a:spcBef>
                <a:spcPts val="1800"/>
              </a:spcBef>
              <a:spcAft>
                <a:spcPts val="600"/>
              </a:spcAft>
              <a:buFont typeface="Wingdings" panose="05000000000000000000" pitchFamily="2" charset="2"/>
              <a:buChar char="§"/>
            </a:pP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Nếu</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i</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 i+1 .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Nếu</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i</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+1 = n,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chuyển</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sang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bước</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3</a:t>
            </a:r>
          </a:p>
          <a:p>
            <a:pPr marL="457200" lvl="4" indent="-457200">
              <a:spcBef>
                <a:spcPts val="1800"/>
              </a:spcBef>
              <a:spcAft>
                <a:spcPts val="600"/>
              </a:spcAft>
              <a:buFont typeface="Wingdings" panose="05000000000000000000" pitchFamily="2" charset="2"/>
              <a:buChar char="§"/>
            </a:pP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Bước</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2: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Tìm</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từ</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mã</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đánh</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smtClean="0">
                <a:latin typeface="Times New Roman" panose="02020603050405020304" pitchFamily="18" charset="0"/>
                <a:cs typeface="Times New Roman" panose="02020603050405020304" pitchFamily="18" charset="0"/>
                <a:sym typeface="Wingdings" panose="05000000000000000000" pitchFamily="2" charset="2"/>
              </a:rPr>
              <a:t>giá</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 </a:t>
            </a:r>
          </a:p>
          <a:p>
            <a:pPr marL="2317120" lvl="8" indent="0">
              <a:spcBef>
                <a:spcPts val="1200"/>
              </a:spcBef>
              <a:spcAft>
                <a:spcPts val="600"/>
              </a:spcAft>
              <a:buNone/>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hoặc</a:t>
            </a:r>
            <a:endParaRPr lang="en-US" sz="2400" dirty="0" smtClean="0">
              <a:latin typeface="Times New Roman" panose="02020603050405020304" pitchFamily="18" charset="0"/>
              <a:cs typeface="Times New Roman" panose="02020603050405020304" pitchFamily="18" charset="0"/>
            </a:endParaRPr>
          </a:p>
          <a:p>
            <a:pPr marL="457200" lvl="8" indent="-457200">
              <a:spcBef>
                <a:spcPts val="1200"/>
              </a:spcBef>
              <a:spcAft>
                <a:spcPts val="600"/>
              </a:spcAft>
              <a:buFont typeface="Wingdings" panose="05000000000000000000" pitchFamily="2" charset="2"/>
              <a:buChar char="§"/>
            </a:pPr>
            <a:endParaRPr lang="en-US" sz="2400" dirty="0" smtClean="0">
              <a:latin typeface="Times New Roman" panose="02020603050405020304" pitchFamily="18" charset="0"/>
              <a:cs typeface="Times New Roman" panose="02020603050405020304" pitchFamily="18" charset="0"/>
            </a:endParaRPr>
          </a:p>
          <a:p>
            <a:pPr marL="457200" lvl="8" indent="-457200">
              <a:spcBef>
                <a:spcPts val="1200"/>
              </a:spcBef>
              <a:spcAft>
                <a:spcPts val="600"/>
              </a:spcAft>
              <a:buFont typeface="Wingdings" panose="05000000000000000000" pitchFamily="2" charset="2"/>
              <a:buChar char="§"/>
            </a:pPr>
            <a:r>
              <a:rPr lang="en-US" sz="2400" dirty="0" err="1" smtClean="0">
                <a:latin typeface="Times New Roman" panose="02020603050405020304" pitchFamily="18" charset="0"/>
                <a:cs typeface="Times New Roman" panose="02020603050405020304" pitchFamily="18" charset="0"/>
              </a:rPr>
              <a:t>Bước</a:t>
            </a:r>
            <a:r>
              <a:rPr lang="en-US" sz="2400" dirty="0" smtClean="0">
                <a:latin typeface="Times New Roman" panose="02020603050405020304" pitchFamily="18" charset="0"/>
                <a:cs typeface="Times New Roman" panose="02020603050405020304" pitchFamily="18" charset="0"/>
              </a:rPr>
              <a:t> 3: </a:t>
            </a:r>
            <a:r>
              <a:rPr lang="en-US" sz="2400" dirty="0" err="1" smtClean="0">
                <a:latin typeface="Times New Roman" panose="02020603050405020304" pitchFamily="18" charset="0"/>
                <a:cs typeface="Times New Roman" panose="02020603050405020304" pitchFamily="18" charset="0"/>
              </a:rPr>
              <a:t>Không</a:t>
            </a:r>
            <a:r>
              <a:rPr lang="en-US" sz="2400" dirty="0" smtClean="0">
                <a:latin typeface="Times New Roman" panose="02020603050405020304" pitchFamily="18" charset="0"/>
                <a:cs typeface="Times New Roman" panose="02020603050405020304" pitchFamily="18" charset="0"/>
              </a:rPr>
              <a:t> sửa </a:t>
            </a:r>
            <a:r>
              <a:rPr lang="en-US" sz="2400" dirty="0" err="1"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lỗi</a:t>
            </a:r>
            <a:endParaRPr lang="en-US" sz="24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85</a:t>
            </a:fld>
            <a:endParaRPr lang="en-US"/>
          </a:p>
        </p:txBody>
      </p:sp>
      <mc:AlternateContent xmlns:mc="http://schemas.openxmlformats.org/markup-compatibility/2006" xmlns:a14="http://schemas.microsoft.com/office/drawing/2010/main">
        <mc:Choice Requires="a14">
          <p:sp>
            <p:nvSpPr>
              <p:cNvPr id="7" name="Rectangle 6"/>
              <p:cNvSpPr/>
              <p:nvPr/>
            </p:nvSpPr>
            <p:spPr>
              <a:xfrm>
                <a:off x="5186523" y="2648932"/>
                <a:ext cx="1628651"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𝑤</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𝑟</m:t>
                              </m:r>
                            </m:e>
                            <m:sub>
                              <m:r>
                                <a:rPr lang="en-US" sz="2800" i="1">
                                  <a:latin typeface="Cambria Math" panose="02040503050406030204" pitchFamily="18" charset="0"/>
                                </a:rPr>
                                <m:t>𝑖</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e>
                      </m:d>
                    </m:oMath>
                  </m:oMathPara>
                </a14:m>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5186523" y="2648932"/>
                <a:ext cx="1628651" cy="57868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511075" y="3142068"/>
                <a:ext cx="3609514"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66FF33"/>
                          </a:solidFill>
                          <a:latin typeface="Cambria Math" panose="02040503050406030204" pitchFamily="18" charset="0"/>
                        </a:rPr>
                        <m:t>𝑤</m:t>
                      </m:r>
                      <m:d>
                        <m:dPr>
                          <m:ctrlPr>
                            <a:rPr lang="en-US" sz="2400" i="1">
                              <a:solidFill>
                                <a:srgbClr val="66FF33"/>
                              </a:solidFill>
                              <a:latin typeface="Cambria Math" panose="02040503050406030204" pitchFamily="18" charset="0"/>
                            </a:rPr>
                          </m:ctrlPr>
                        </m:dPr>
                        <m:e>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𝑟</m:t>
                              </m:r>
                            </m:e>
                            <m:sub>
                              <m:r>
                                <a:rPr lang="en-US" sz="2400" i="1">
                                  <a:solidFill>
                                    <a:srgbClr val="66FF33"/>
                                  </a:solidFill>
                                  <a:latin typeface="Cambria Math" panose="02040503050406030204" pitchFamily="18" charset="0"/>
                                </a:rPr>
                                <m:t>𝑖</m:t>
                              </m:r>
                            </m:sub>
                          </m:sSub>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e>
                      </m:d>
                      <m:r>
                        <a:rPr lang="en-US" sz="2400" i="0">
                          <a:solidFill>
                            <a:srgbClr val="66FF33"/>
                          </a:solidFill>
                          <a:latin typeface="Cambria Math" panose="02040503050406030204" pitchFamily="18" charset="0"/>
                        </a:rPr>
                        <m:t>≤</m:t>
                      </m:r>
                      <m:r>
                        <a:rPr lang="en-US" sz="2400" i="1">
                          <a:solidFill>
                            <a:srgbClr val="66FF33"/>
                          </a:solidFill>
                          <a:latin typeface="Cambria Math" panose="02040503050406030204" pitchFamily="18" charset="0"/>
                        </a:rPr>
                        <m:t>𝑣</m:t>
                      </m:r>
                      <m:r>
                        <a:rPr lang="en-US" sz="2400" i="0">
                          <a:solidFill>
                            <a:srgbClr val="66FF33"/>
                          </a:solidFill>
                          <a:latin typeface="Cambria Math" panose="02040503050406030204" pitchFamily="18" charset="0"/>
                        </a:rPr>
                        <m:t>=</m:t>
                      </m:r>
                      <m:d>
                        <m:dPr>
                          <m:ctrlPr>
                            <a:rPr lang="en-US" sz="2400" i="1">
                              <a:solidFill>
                                <a:srgbClr val="66FF33"/>
                              </a:solidFill>
                              <a:latin typeface="Cambria Math" panose="02040503050406030204" pitchFamily="18" charset="0"/>
                            </a:rPr>
                          </m:ctrlPr>
                        </m:dPr>
                        <m:e>
                          <m:f>
                            <m:fPr>
                              <m:ctrlPr>
                                <a:rPr lang="en-US" sz="2400" i="1">
                                  <a:solidFill>
                                    <a:srgbClr val="66FF33"/>
                                  </a:solidFill>
                                  <a:latin typeface="Cambria Math" panose="02040503050406030204" pitchFamily="18" charset="0"/>
                                </a:rPr>
                              </m:ctrlPr>
                            </m:fPr>
                            <m:num>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𝑑</m:t>
                                  </m:r>
                                </m:e>
                                <m:sub>
                                  <m:r>
                                    <a:rPr lang="en-US" sz="2400" i="0">
                                      <a:solidFill>
                                        <a:srgbClr val="66FF33"/>
                                      </a:solidFill>
                                      <a:latin typeface="Cambria Math" panose="02040503050406030204" pitchFamily="18" charset="0"/>
                                    </a:rPr>
                                    <m:t>0</m:t>
                                  </m:r>
                                </m:sub>
                              </m:sSub>
                              <m:r>
                                <a:rPr lang="en-US" sz="2400" i="0">
                                  <a:solidFill>
                                    <a:srgbClr val="66FF33"/>
                                  </a:solidFill>
                                  <a:latin typeface="Cambria Math" panose="02040503050406030204" pitchFamily="18" charset="0"/>
                                </a:rPr>
                                <m:t>−1</m:t>
                              </m:r>
                            </m:num>
                            <m:den>
                              <m:r>
                                <a:rPr lang="en-US" sz="2400" i="0">
                                  <a:solidFill>
                                    <a:srgbClr val="66FF33"/>
                                  </a:solidFill>
                                  <a:latin typeface="Cambria Math" panose="02040503050406030204" pitchFamily="18" charset="0"/>
                                </a:rPr>
                                <m:t>2</m:t>
                              </m:r>
                            </m:den>
                          </m:f>
                        </m:e>
                      </m:d>
                    </m:oMath>
                  </m:oMathPara>
                </a14:m>
                <a:endParaRPr lang="en-US" sz="2400" dirty="0">
                  <a:solidFill>
                    <a:srgbClr val="66FF33"/>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511075" y="3142068"/>
                <a:ext cx="3609514" cy="92217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11075" y="3964043"/>
                <a:ext cx="1999650"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66FF33"/>
                          </a:solidFill>
                          <a:latin typeface="Cambria Math" panose="02040503050406030204" pitchFamily="18" charset="0"/>
                        </a:rPr>
                        <m:t>𝑤</m:t>
                      </m:r>
                      <m:d>
                        <m:dPr>
                          <m:ctrlPr>
                            <a:rPr lang="en-US" sz="2400" i="1">
                              <a:solidFill>
                                <a:srgbClr val="66FF33"/>
                              </a:solidFill>
                              <a:latin typeface="Cambria Math" panose="02040503050406030204" pitchFamily="18" charset="0"/>
                            </a:rPr>
                          </m:ctrlPr>
                        </m:dPr>
                        <m:e>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𝑟</m:t>
                              </m:r>
                            </m:e>
                            <m:sub>
                              <m:r>
                                <a:rPr lang="en-US" sz="2400" i="1">
                                  <a:solidFill>
                                    <a:srgbClr val="66FF33"/>
                                  </a:solidFill>
                                  <a:latin typeface="Cambria Math" panose="02040503050406030204" pitchFamily="18" charset="0"/>
                                </a:rPr>
                                <m:t>𝑖</m:t>
                              </m:r>
                            </m:sub>
                          </m:sSub>
                          <m:d>
                            <m:dPr>
                              <m:ctrlPr>
                                <a:rPr lang="en-US" sz="2400" i="1">
                                  <a:solidFill>
                                    <a:srgbClr val="66FF33"/>
                                  </a:solidFill>
                                  <a:latin typeface="Cambria Math" panose="02040503050406030204" pitchFamily="18" charset="0"/>
                                </a:rPr>
                              </m:ctrlPr>
                            </m:dPr>
                            <m:e>
                              <m:r>
                                <a:rPr lang="en-US" sz="2400" i="1">
                                  <a:solidFill>
                                    <a:srgbClr val="66FF33"/>
                                  </a:solidFill>
                                  <a:latin typeface="Cambria Math" panose="02040503050406030204" pitchFamily="18" charset="0"/>
                                </a:rPr>
                                <m:t>𝑥</m:t>
                              </m:r>
                            </m:e>
                          </m:d>
                        </m:e>
                      </m:d>
                      <m:r>
                        <a:rPr lang="en-US" sz="2400" i="0">
                          <a:solidFill>
                            <a:srgbClr val="66FF33"/>
                          </a:solidFill>
                          <a:latin typeface="Cambria Math" panose="02040503050406030204" pitchFamily="18" charset="0"/>
                        </a:rPr>
                        <m:t>&gt;</m:t>
                      </m:r>
                      <m:r>
                        <a:rPr lang="en-US" sz="2400" i="1">
                          <a:solidFill>
                            <a:srgbClr val="66FF33"/>
                          </a:solidFill>
                          <a:latin typeface="Cambria Math" panose="02040503050406030204" pitchFamily="18" charset="0"/>
                        </a:rPr>
                        <m:t>𝑣</m:t>
                      </m:r>
                    </m:oMath>
                  </m:oMathPara>
                </a14:m>
                <a:endParaRPr lang="en-US" sz="2400" dirty="0">
                  <a:solidFill>
                    <a:srgbClr val="66FF33"/>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511075" y="3964043"/>
                <a:ext cx="1999650" cy="50917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359161" y="4672518"/>
                <a:ext cx="8273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𝑟</m:t>
                          </m:r>
                        </m:e>
                      </m:acc>
                      <m:d>
                        <m:dPr>
                          <m:ctrlPr>
                            <a:rPr lang="en-US" sz="2800" i="1">
                              <a:latin typeface="Cambria Math" panose="02040503050406030204" pitchFamily="18" charset="0"/>
                            </a:rPr>
                          </m:ctrlPr>
                        </m:dPr>
                        <m:e>
                          <m:r>
                            <a:rPr lang="en-US" sz="2800" i="1">
                              <a:latin typeface="Cambria Math" panose="02040503050406030204" pitchFamily="18" charset="0"/>
                            </a:rPr>
                            <m:t>𝑋</m:t>
                          </m:r>
                        </m:e>
                      </m:d>
                    </m:oMath>
                  </m:oMathPara>
                </a14:m>
                <a:endParaRPr lang="en-US" sz="2800" dirty="0"/>
              </a:p>
            </p:txBody>
          </p:sp>
        </mc:Choice>
        <mc:Fallback xmlns="">
          <p:sp>
            <p:nvSpPr>
              <p:cNvPr id="10" name="Rectangle 9"/>
              <p:cNvSpPr>
                <a:spLocks noRot="1" noChangeAspect="1" noMove="1" noResize="1" noEditPoints="1" noAdjustHandles="1" noChangeArrowheads="1" noChangeShapeType="1" noTextEdit="1"/>
              </p:cNvSpPr>
              <p:nvPr/>
            </p:nvSpPr>
            <p:spPr>
              <a:xfrm>
                <a:off x="4359161" y="4672518"/>
                <a:ext cx="827362"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770147" y="5150641"/>
                <a:ext cx="3700564" cy="928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66FF33"/>
                              </a:solidFill>
                              <a:latin typeface="Cambria Math" panose="02040503050406030204" pitchFamily="18" charset="0"/>
                            </a:rPr>
                          </m:ctrlPr>
                        </m:accPr>
                        <m:e>
                          <m:r>
                            <a:rPr lang="en-US" sz="2800" b="0" i="1" smtClean="0">
                              <a:solidFill>
                                <a:srgbClr val="66FF33"/>
                              </a:solidFill>
                              <a:latin typeface="Cambria Math" panose="02040503050406030204" pitchFamily="18" charset="0"/>
                            </a:rPr>
                            <m:t>𝑟</m:t>
                          </m:r>
                        </m:e>
                      </m:acc>
                      <m:d>
                        <m:dPr>
                          <m:ctrlPr>
                            <a:rPr lang="en-US" sz="2800" i="1">
                              <a:solidFill>
                                <a:srgbClr val="66FF33"/>
                              </a:solidFill>
                              <a:latin typeface="Cambria Math" panose="02040503050406030204" pitchFamily="18" charset="0"/>
                            </a:rPr>
                          </m:ctrlPr>
                        </m:dPr>
                        <m:e>
                          <m:r>
                            <a:rPr lang="en-US" sz="2800" b="0" i="1" smtClean="0">
                              <a:solidFill>
                                <a:srgbClr val="66FF33"/>
                              </a:solidFill>
                              <a:latin typeface="Cambria Math" panose="02040503050406030204" pitchFamily="18" charset="0"/>
                            </a:rPr>
                            <m:t>𝑥</m:t>
                          </m:r>
                        </m:e>
                      </m:d>
                      <m:r>
                        <a:rPr lang="en-US" sz="2800" i="0">
                          <a:solidFill>
                            <a:srgbClr val="66FF33"/>
                          </a:solidFill>
                          <a:latin typeface="Cambria Math" panose="02040503050406030204" pitchFamily="18" charset="0"/>
                        </a:rPr>
                        <m:t>=</m:t>
                      </m:r>
                      <m:f>
                        <m:fPr>
                          <m:ctrlPr>
                            <a:rPr lang="en-US" sz="2800" i="1">
                              <a:solidFill>
                                <a:srgbClr val="66FF33"/>
                              </a:solidFill>
                              <a:latin typeface="Cambria Math" panose="02040503050406030204" pitchFamily="18" charset="0"/>
                            </a:rPr>
                          </m:ctrlPr>
                        </m:fPr>
                        <m:num>
                          <m:r>
                            <a:rPr lang="en-US" sz="2800" i="1">
                              <a:solidFill>
                                <a:srgbClr val="66FF33"/>
                              </a:solidFill>
                              <a:latin typeface="Cambria Math" panose="02040503050406030204" pitchFamily="18" charset="0"/>
                            </a:rPr>
                            <m:t>𝑥</m:t>
                          </m:r>
                          <m:r>
                            <a:rPr lang="en-US" sz="2800" i="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𝑟</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en-US" sz="2800" i="0">
                              <a:solidFill>
                                <a:srgbClr val="66FF33"/>
                              </a:solidFill>
                              <a:latin typeface="Cambria Math" panose="02040503050406030204" pitchFamily="18" charset="0"/>
                            </a:rPr>
                            <m:t>+</m:t>
                          </m:r>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𝑟</m:t>
                              </m:r>
                            </m:e>
                            <m:sub>
                              <m:r>
                                <a:rPr lang="en-US" sz="2800" i="0">
                                  <a:solidFill>
                                    <a:srgbClr val="66FF33"/>
                                  </a:solidFill>
                                  <a:latin typeface="Cambria Math" panose="02040503050406030204" pitchFamily="18" charset="0"/>
                                </a:rPr>
                                <m:t>1</m:t>
                              </m:r>
                            </m:sub>
                          </m:sSub>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num>
                        <m:den>
                          <m:r>
                            <a:rPr lang="en-US" sz="2800" i="1">
                              <a:solidFill>
                                <a:srgbClr val="66FF33"/>
                              </a:solidFill>
                              <a:latin typeface="Cambria Math" panose="02040503050406030204" pitchFamily="18" charset="0"/>
                            </a:rPr>
                            <m:t>𝑥</m:t>
                          </m:r>
                        </m:den>
                      </m:f>
                    </m:oMath>
                  </m:oMathPara>
                </a14:m>
                <a:endParaRPr lang="en-US" sz="2800" dirty="0">
                  <a:solidFill>
                    <a:srgbClr val="66FF33"/>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770147" y="5150641"/>
                <a:ext cx="3700564" cy="92845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120589" y="5025756"/>
                <a:ext cx="3944670" cy="1051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66FF33"/>
                              </a:solidFill>
                              <a:latin typeface="Cambria Math" panose="02040503050406030204" pitchFamily="18" charset="0"/>
                            </a:rPr>
                          </m:ctrlPr>
                        </m:accPr>
                        <m:e>
                          <m:r>
                            <a:rPr lang="en-US" sz="2800" i="1">
                              <a:solidFill>
                                <a:srgbClr val="66FF33"/>
                              </a:solidFill>
                              <a:latin typeface="Cambria Math" panose="02040503050406030204" pitchFamily="18" charset="0"/>
                            </a:rPr>
                            <m:t>𝑟</m:t>
                          </m:r>
                        </m:e>
                      </m:acc>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r>
                        <a:rPr lang="en-US" sz="2800" i="0">
                          <a:solidFill>
                            <a:srgbClr val="66FF33"/>
                          </a:solidFill>
                          <a:latin typeface="Cambria Math" panose="02040503050406030204" pitchFamily="18" charset="0"/>
                        </a:rPr>
                        <m:t>=</m:t>
                      </m:r>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𝑥</m:t>
                          </m:r>
                        </m:e>
                        <m:sup>
                          <m:r>
                            <a:rPr lang="en-US" sz="2800" i="1">
                              <a:solidFill>
                                <a:srgbClr val="66FF33"/>
                              </a:solidFill>
                              <a:latin typeface="Cambria Math" panose="02040503050406030204" pitchFamily="18" charset="0"/>
                            </a:rPr>
                            <m:t>𝑖</m:t>
                          </m:r>
                        </m:sup>
                      </m:sSup>
                      <m:d>
                        <m:dPr>
                          <m:begChr m:val="["/>
                          <m:endChr m:val="]"/>
                          <m:ctrlPr>
                            <a:rPr lang="en-US" sz="2800" i="1">
                              <a:solidFill>
                                <a:srgbClr val="66FF33"/>
                              </a:solidFill>
                              <a:latin typeface="Cambria Math" panose="02040503050406030204" pitchFamily="18" charset="0"/>
                            </a:rPr>
                          </m:ctrlPr>
                        </m:dPr>
                        <m:e>
                          <m:f>
                            <m:fPr>
                              <m:ctrlPr>
                                <a:rPr lang="en-US" sz="2800" i="1">
                                  <a:solidFill>
                                    <a:srgbClr val="66FF33"/>
                                  </a:solidFill>
                                  <a:latin typeface="Cambria Math" panose="02040503050406030204" pitchFamily="18" charset="0"/>
                                </a:rPr>
                              </m:ctrlPr>
                            </m:fPr>
                            <m:num>
                              <m:r>
                                <a:rPr lang="en-US" sz="2800" i="1">
                                  <a:solidFill>
                                    <a:srgbClr val="66FF33"/>
                                  </a:solidFill>
                                  <a:latin typeface="Cambria Math" panose="02040503050406030204" pitchFamily="18" charset="0"/>
                                </a:rPr>
                                <m:t>𝑟</m:t>
                              </m:r>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num>
                            <m:den>
                              <m:sSup>
                                <m:sSupPr>
                                  <m:ctrlPr>
                                    <a:rPr lang="en-US" sz="2800" i="1">
                                      <a:solidFill>
                                        <a:srgbClr val="66FF33"/>
                                      </a:solidFill>
                                      <a:latin typeface="Cambria Math" panose="02040503050406030204" pitchFamily="18" charset="0"/>
                                    </a:rPr>
                                  </m:ctrlPr>
                                </m:sSupPr>
                                <m:e>
                                  <m:r>
                                    <a:rPr lang="en-US" sz="2800" i="1">
                                      <a:solidFill>
                                        <a:srgbClr val="66FF33"/>
                                      </a:solidFill>
                                      <a:latin typeface="Cambria Math" panose="02040503050406030204" pitchFamily="18" charset="0"/>
                                    </a:rPr>
                                    <m:t>𝑥</m:t>
                                  </m:r>
                                </m:e>
                                <m:sup>
                                  <m:r>
                                    <a:rPr lang="en-US" sz="2800" i="1">
                                      <a:solidFill>
                                        <a:srgbClr val="66FF33"/>
                                      </a:solidFill>
                                      <a:latin typeface="Cambria Math" panose="02040503050406030204" pitchFamily="18" charset="0"/>
                                    </a:rPr>
                                    <m:t>𝑖</m:t>
                                  </m:r>
                                </m:sup>
                              </m:sSup>
                            </m:den>
                          </m:f>
                          <m:r>
                            <a:rPr lang="en-US" sz="2800" i="0">
                              <a:solidFill>
                                <a:srgbClr val="66FF33"/>
                              </a:solidFill>
                              <a:latin typeface="Cambria Math" panose="02040503050406030204" pitchFamily="18" charset="0"/>
                            </a:rPr>
                            <m:t>+</m:t>
                          </m:r>
                          <m:sSub>
                            <m:sSubPr>
                              <m:ctrlPr>
                                <a:rPr lang="en-US" sz="2800" i="1">
                                  <a:solidFill>
                                    <a:srgbClr val="66FF33"/>
                                  </a:solidFill>
                                  <a:latin typeface="Cambria Math" panose="02040503050406030204" pitchFamily="18" charset="0"/>
                                </a:rPr>
                              </m:ctrlPr>
                            </m:sSubPr>
                            <m:e>
                              <m:r>
                                <a:rPr lang="en-US" sz="2800" i="1">
                                  <a:solidFill>
                                    <a:srgbClr val="66FF33"/>
                                  </a:solidFill>
                                  <a:latin typeface="Cambria Math" panose="02040503050406030204" pitchFamily="18" charset="0"/>
                                </a:rPr>
                                <m:t>𝑟</m:t>
                              </m:r>
                            </m:e>
                            <m:sub>
                              <m:r>
                                <a:rPr lang="en-US" sz="2800" i="1">
                                  <a:solidFill>
                                    <a:srgbClr val="66FF33"/>
                                  </a:solidFill>
                                  <a:latin typeface="Cambria Math" panose="02040503050406030204" pitchFamily="18" charset="0"/>
                                </a:rPr>
                                <m:t>𝑖</m:t>
                              </m:r>
                            </m:sub>
                          </m:sSub>
                          <m:d>
                            <m:dPr>
                              <m:ctrlPr>
                                <a:rPr lang="en-US" sz="2800" i="1">
                                  <a:solidFill>
                                    <a:srgbClr val="66FF33"/>
                                  </a:solidFill>
                                  <a:latin typeface="Cambria Math" panose="02040503050406030204" pitchFamily="18" charset="0"/>
                                </a:rPr>
                              </m:ctrlPr>
                            </m:dPr>
                            <m:e>
                              <m:r>
                                <a:rPr lang="en-US" sz="2800" i="1">
                                  <a:solidFill>
                                    <a:srgbClr val="66FF33"/>
                                  </a:solidFill>
                                  <a:latin typeface="Cambria Math" panose="02040503050406030204" pitchFamily="18" charset="0"/>
                                </a:rPr>
                                <m:t>𝑥</m:t>
                              </m:r>
                            </m:e>
                          </m:d>
                        </m:e>
                      </m:d>
                    </m:oMath>
                  </m:oMathPara>
                </a14:m>
                <a:endParaRPr lang="en-US" sz="2800" dirty="0">
                  <a:solidFill>
                    <a:srgbClr val="66FF33"/>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6120589" y="5025756"/>
                <a:ext cx="3944670" cy="1051185"/>
              </a:xfrm>
              <a:prstGeom prst="rect">
                <a:avLst/>
              </a:prstGeom>
              <a:blipFill rotWithShape="0">
                <a:blip r:embed="rId7"/>
                <a:stretch>
                  <a:fillRect/>
                </a:stretch>
              </a:blipFill>
            </p:spPr>
            <p:txBody>
              <a:bodyPr/>
              <a:lstStyle/>
              <a:p>
                <a:r>
                  <a:rPr lang="en-US">
                    <a:noFill/>
                  </a:rPr>
                  <a:t> </a:t>
                </a:r>
              </a:p>
            </p:txBody>
          </p:sp>
        </mc:Fallback>
      </mc:AlternateContent>
      <p:cxnSp>
        <p:nvCxnSpPr>
          <p:cNvPr id="13" name="Straight Connector 12"/>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3.7 </a:t>
            </a:r>
            <a:r>
              <a:rPr lang="vi-VN" sz="3600" b="1" dirty="0">
                <a:solidFill>
                  <a:srgbClr val="FFFF00"/>
                </a:solidFill>
                <a:latin typeface="Times New Roman" panose="02020603050405020304" pitchFamily="18" charset="0"/>
                <a:cs typeface="Times New Roman" panose="02020603050405020304" pitchFamily="18" charset="0"/>
              </a:rPr>
              <a:t>Giải mã </a:t>
            </a:r>
            <a:r>
              <a:rPr lang="vi-VN" sz="3600" b="1" dirty="0" smtClean="0">
                <a:solidFill>
                  <a:srgbClr val="FFFF00"/>
                </a:solidFill>
                <a:latin typeface="Times New Roman" panose="02020603050405020304" pitchFamily="18" charset="0"/>
                <a:cs typeface="Times New Roman" panose="02020603050405020304" pitchFamily="18" charset="0"/>
              </a:rPr>
              <a:t>theo thuật toán chia dịch vòng</a:t>
            </a:r>
          </a:p>
        </p:txBody>
      </p:sp>
    </p:spTree>
    <p:extLst>
      <p:ext uri="{BB962C8B-B14F-4D97-AF65-F5344CB8AC3E}">
        <p14:creationId xmlns:p14="http://schemas.microsoft.com/office/powerpoint/2010/main" val="15012102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899" y="942976"/>
            <a:ext cx="11654367" cy="5600700"/>
          </a:xfrm>
        </p:spPr>
        <p:txBody>
          <a:bodyPr>
            <a:normAutofit/>
          </a:bodyPr>
          <a:lstStyle/>
          <a:p>
            <a:pPr marL="914400" indent="-914400">
              <a:spcBef>
                <a:spcPts val="1200"/>
              </a:spcBef>
              <a:spcAft>
                <a:spcPts val="600"/>
              </a:spcAft>
              <a:buNone/>
              <a:tabLst>
                <a:tab pos="914400" algn="l"/>
              </a:tabLst>
            </a:pPr>
            <a:r>
              <a:rPr lang="vi-VN" sz="2800" dirty="0" smtClean="0">
                <a:solidFill>
                  <a:srgbClr val="66FF33"/>
                </a:solidFill>
                <a:latin typeface="Times New Roman" panose="02020603050405020304" pitchFamily="18" charset="0"/>
                <a:cs typeface="Times New Roman" panose="02020603050405020304" pitchFamily="18" charset="0"/>
              </a:rPr>
              <a:t>3.7.</a:t>
            </a:r>
            <a:r>
              <a:rPr lang="en-US" sz="2800" dirty="0" smtClean="0">
                <a:solidFill>
                  <a:srgbClr val="66FF33"/>
                </a:solidFill>
                <a:latin typeface="Times New Roman" panose="02020603050405020304" pitchFamily="18" charset="0"/>
                <a:cs typeface="Times New Roman" panose="02020603050405020304" pitchFamily="18" charset="0"/>
              </a:rPr>
              <a:t>2</a:t>
            </a:r>
            <a:r>
              <a:rPr lang="vi-VN" sz="2800" dirty="0" smtClean="0">
                <a:solidFill>
                  <a:srgbClr val="66FF33"/>
                </a:solidFill>
                <a:latin typeface="Times New Roman" panose="02020603050405020304" pitchFamily="18" charset="0"/>
                <a:cs typeface="Times New Roman" panose="02020603050405020304" pitchFamily="18" charset="0"/>
              </a:rPr>
              <a:t>	Ví dụ minh họa</a:t>
            </a:r>
            <a:r>
              <a:rPr lang="en-US" sz="2800" dirty="0" smtClean="0">
                <a:latin typeface="Times New Roman" panose="02020603050405020304" pitchFamily="18" charset="0"/>
                <a:cs typeface="Times New Roman" panose="02020603050405020304" pitchFamily="18" charset="0"/>
              </a:rPr>
              <a:t>: </a:t>
            </a:r>
          </a:p>
          <a:p>
            <a:pPr marL="0" indent="0">
              <a:spcBef>
                <a:spcPts val="1200"/>
              </a:spcBef>
              <a:spcAft>
                <a:spcPts val="600"/>
              </a:spcAft>
              <a:buNone/>
            </a:pPr>
            <a:r>
              <a:rPr lang="vi-VN" sz="2800" dirty="0">
                <a:latin typeface="Times New Roman" panose="02020603050405020304" pitchFamily="18" charset="0"/>
                <a:cs typeface="Times New Roman" panose="02020603050405020304" pitchFamily="18" charset="0"/>
              </a:rPr>
              <a:t>Giả sử từ mã nhận được của mã xyclic (7, 3, 4) với đa thức </a:t>
            </a:r>
            <a:r>
              <a:rPr lang="vi-VN" sz="2800" dirty="0" smtClean="0">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a:t>
            </a:r>
            <a:r>
              <a:rPr lang="en-US" sz="2800" i="1" dirty="0" smtClean="0">
                <a:latin typeface="Times New Roman" panose="02020603050405020304" pitchFamily="18" charset="0"/>
                <a:cs typeface="Times New Roman" panose="02020603050405020304" pitchFamily="18" charset="0"/>
              </a:rPr>
              <a:t>g</a:t>
            </a:r>
            <a:r>
              <a:rPr lang="en-US" sz="2800" dirty="0" smtClean="0">
                <a:latin typeface="Times New Roman" panose="02020603050405020304" pitchFamily="18" charset="0"/>
                <a:cs typeface="Times New Roman" panose="02020603050405020304" pitchFamily="18" charset="0"/>
              </a:rPr>
              <a:t>(</a:t>
            </a:r>
            <a:r>
              <a:rPr lang="en-US" sz="2800" i="1" dirty="0" smtClean="0">
                <a:latin typeface="Times New Roman" panose="02020603050405020304" pitchFamily="18" charset="0"/>
                <a:cs typeface="Times New Roman" panose="02020603050405020304" pitchFamily="18" charset="0"/>
              </a:rPr>
              <a:t>x</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được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lần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lượt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là</a:t>
            </a:r>
            <a:r>
              <a:rPr lang="en-US" sz="2800" dirty="0" smtClean="0">
                <a:latin typeface="Times New Roman" panose="02020603050405020304" pitchFamily="18" charset="0"/>
                <a:cs typeface="Times New Roman" panose="02020603050405020304" pitchFamily="18" charset="0"/>
              </a:rPr>
              <a:t>:</a:t>
            </a:r>
          </a:p>
          <a:p>
            <a:pPr marL="0" indent="0">
              <a:spcBef>
                <a:spcPts val="1200"/>
              </a:spcBef>
              <a:spcAft>
                <a:spcPts val="600"/>
              </a:spcAft>
              <a:buNone/>
            </a:pPr>
            <a:endParaRPr lang="en-US" sz="2800" dirty="0">
              <a:latin typeface="Times New Roman" panose="02020603050405020304" pitchFamily="18" charset="0"/>
              <a:cs typeface="Times New Roman" panose="02020603050405020304" pitchFamily="18" charset="0"/>
            </a:endParaRPr>
          </a:p>
          <a:p>
            <a:pPr marL="0" indent="0">
              <a:spcBef>
                <a:spcPts val="1200"/>
              </a:spcBef>
              <a:spcAft>
                <a:spcPts val="600"/>
              </a:spcAft>
              <a:buNone/>
            </a:pPr>
            <a:endParaRPr lang="en-US" sz="2800" dirty="0" smtClean="0">
              <a:latin typeface="Times New Roman" panose="02020603050405020304" pitchFamily="18" charset="0"/>
              <a:cs typeface="Times New Roman" panose="02020603050405020304" pitchFamily="18" charset="0"/>
            </a:endParaRPr>
          </a:p>
          <a:p>
            <a:pPr marL="0" indent="0">
              <a:spcBef>
                <a:spcPts val="1200"/>
              </a:spcBef>
              <a:spcAft>
                <a:spcPts val="600"/>
              </a:spcAft>
              <a:buNone/>
            </a:pPr>
            <a:r>
              <a:rPr lang="en-US" sz="2800" dirty="0" err="1" smtClean="0">
                <a:latin typeface="Times New Roman" panose="02020603050405020304" pitchFamily="18" charset="0"/>
                <a:cs typeface="Times New Roman" panose="02020603050405020304" pitchFamily="18" charset="0"/>
              </a:rPr>
              <a:t>Hãy</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dùng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thuật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toán</a:t>
            </a:r>
            <a:r>
              <a:rPr lang="en-US" sz="2800" dirty="0" smtClean="0">
                <a:latin typeface="Times New Roman" panose="02020603050405020304" pitchFamily="18" charset="0"/>
                <a:cs typeface="Times New Roman" panose="02020603050405020304" pitchFamily="18" charset="0"/>
              </a:rPr>
              <a:t> chia </a:t>
            </a:r>
            <a:r>
              <a:rPr lang="en-US" sz="2800" dirty="0" err="1" smtClean="0">
                <a:latin typeface="Times New Roman" panose="02020603050405020304" pitchFamily="18" charset="0"/>
                <a:cs typeface="Times New Roman" panose="02020603050405020304" pitchFamily="18" charset="0"/>
              </a:rPr>
              <a:t>dịch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vòng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tìm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đi</a:t>
            </a:r>
            <a:r>
              <a:rPr lang="en-US" sz="2800" dirty="0" smtClean="0">
                <a:latin typeface="Times New Roman" panose="02020603050405020304" pitchFamily="18" charset="0"/>
                <a:cs typeface="Times New Roman" panose="02020603050405020304" pitchFamily="18" charset="0"/>
              </a:rPr>
              <a:t>?</a:t>
            </a:r>
            <a:endParaRPr lang="vi-VN" sz="28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86</a:t>
            </a:fld>
            <a:endParaRPr lang="en-US"/>
          </a:p>
        </p:txBody>
      </p:sp>
      <mc:AlternateContent xmlns:mc="http://schemas.openxmlformats.org/markup-compatibility/2006" xmlns:a14="http://schemas.microsoft.com/office/drawing/2010/main">
        <mc:Choice Requires="a14">
          <p:sp>
            <p:nvSpPr>
              <p:cNvPr id="8" name="Rectangle 7"/>
              <p:cNvSpPr/>
              <p:nvPr/>
            </p:nvSpPr>
            <p:spPr>
              <a:xfrm>
                <a:off x="342899" y="2569116"/>
                <a:ext cx="39140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=1+</m:t>
                      </m:r>
                      <m:r>
                        <a:rPr lang="en-US" sz="2800" i="1">
                          <a:latin typeface="Cambria Math" panose="02040503050406030204" pitchFamily="18" charset="0"/>
                        </a:rPr>
                        <m:t>𝑥</m:t>
                      </m:r>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0">
                              <a:latin typeface="Cambria Math" panose="02040503050406030204" pitchFamily="18" charset="0"/>
                            </a:rPr>
                            <m:t>2</m:t>
                          </m:r>
                        </m:sup>
                      </m:sSup>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0">
                              <a:latin typeface="Cambria Math" panose="02040503050406030204" pitchFamily="18" charset="0"/>
                            </a:rPr>
                            <m:t>4</m:t>
                          </m:r>
                        </m:sup>
                      </m:sSup>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342899" y="2569116"/>
                <a:ext cx="3914085"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42897" y="3199054"/>
                <a:ext cx="4851393"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𝑟</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m:t>
                      </m:r>
                      <m:r>
                        <a:rPr lang="en-US" sz="2800" i="1">
                          <a:latin typeface="Cambria Math" panose="02040503050406030204" pitchFamily="18" charset="0"/>
                        </a:rPr>
                        <m:t>𝑥</m:t>
                      </m:r>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0">
                              <a:latin typeface="Cambria Math" panose="02040503050406030204" pitchFamily="18" charset="0"/>
                            </a:rPr>
                            <m:t>2</m:t>
                          </m:r>
                        </m:sup>
                      </m:sSup>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0">
                              <a:latin typeface="Cambria Math" panose="02040503050406030204" pitchFamily="18" charset="0"/>
                            </a:rPr>
                            <m:t>3</m:t>
                          </m:r>
                        </m:sup>
                      </m:sSup>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0">
                              <a:latin typeface="Cambria Math" panose="02040503050406030204" pitchFamily="18" charset="0"/>
                            </a:rPr>
                            <m:t>5</m:t>
                          </m:r>
                        </m:sup>
                      </m:sSup>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0">
                              <a:latin typeface="Cambria Math" panose="02040503050406030204" pitchFamily="18" charset="0"/>
                            </a:rPr>
                            <m:t>6</m:t>
                          </m:r>
                        </m:sup>
                      </m:sSup>
                    </m:oMath>
                  </m:oMathPara>
                </a14:m>
                <a:endParaRPr lang="en-US" sz="2800" dirty="0"/>
              </a:p>
            </p:txBody>
          </p:sp>
        </mc:Choice>
        <mc:Fallback xmlns="">
          <p:sp>
            <p:nvSpPr>
              <p:cNvPr id="10" name="Rectangle 9"/>
              <p:cNvSpPr>
                <a:spLocks noRot="1" noChangeAspect="1" noMove="1" noResize="1" noEditPoints="1" noAdjustHandles="1" noChangeArrowheads="1" noChangeShapeType="1" noTextEdit="1"/>
              </p:cNvSpPr>
              <p:nvPr/>
            </p:nvSpPr>
            <p:spPr>
              <a:xfrm>
                <a:off x="342897" y="3199054"/>
                <a:ext cx="4851393" cy="528093"/>
              </a:xfrm>
              <a:prstGeom prst="rect">
                <a:avLst/>
              </a:prstGeom>
              <a:blipFill rotWithShape="0">
                <a:blip r:embed="rId3"/>
                <a:stretch>
                  <a:fillRect/>
                </a:stretch>
              </a:blipFill>
            </p:spPr>
            <p:txBody>
              <a:bodyPr/>
              <a:lstStyle/>
              <a:p>
                <a:r>
                  <a:rPr lang="en-US">
                    <a:noFill/>
                  </a:rPr>
                  <a:t> </a:t>
                </a:r>
              </a:p>
            </p:txBody>
          </p:sp>
        </mc:Fallback>
      </mc:AlternateContent>
      <p:cxnSp>
        <p:nvCxnSpPr>
          <p:cNvPr id="9" name="Straight Connector 8"/>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3.7 </a:t>
            </a:r>
            <a:r>
              <a:rPr lang="vi-VN" sz="3600" b="1" dirty="0">
                <a:solidFill>
                  <a:srgbClr val="FFFF00"/>
                </a:solidFill>
                <a:latin typeface="Times New Roman" panose="02020603050405020304" pitchFamily="18" charset="0"/>
                <a:cs typeface="Times New Roman" panose="02020603050405020304" pitchFamily="18" charset="0"/>
              </a:rPr>
              <a:t>Giải mã </a:t>
            </a:r>
            <a:r>
              <a:rPr lang="vi-VN" sz="3600" b="1" dirty="0" smtClean="0">
                <a:solidFill>
                  <a:srgbClr val="FFFF00"/>
                </a:solidFill>
                <a:latin typeface="Times New Roman" panose="02020603050405020304" pitchFamily="18" charset="0"/>
                <a:cs typeface="Times New Roman" panose="02020603050405020304" pitchFamily="18" charset="0"/>
              </a:rPr>
              <a:t>theo thuật toán chia dịch vòng</a:t>
            </a:r>
          </a:p>
        </p:txBody>
      </p:sp>
    </p:spTree>
    <p:extLst>
      <p:ext uri="{BB962C8B-B14F-4D97-AF65-F5344CB8AC3E}">
        <p14:creationId xmlns:p14="http://schemas.microsoft.com/office/powerpoint/2010/main" val="5465310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p:spPr>
        <p:txBody>
          <a:bodyPr>
            <a:noAutofit/>
          </a:bodyPr>
          <a:lstStyle/>
          <a:p>
            <a:r>
              <a:rPr lang="vi-VN" sz="3600" dirty="0" smtClean="0">
                <a:solidFill>
                  <a:srgbClr val="FFFF00"/>
                </a:solidFill>
              </a:rPr>
              <a:t>3.7 Giải mã theo thuật toán chia dịch vòng</a:t>
            </a:r>
          </a:p>
        </p:txBody>
      </p:sp>
      <p:sp>
        <p:nvSpPr>
          <p:cNvPr id="3" name="Content Placeholder 2"/>
          <p:cNvSpPr>
            <a:spLocks noGrp="1"/>
          </p:cNvSpPr>
          <p:nvPr>
            <p:ph idx="1"/>
          </p:nvPr>
        </p:nvSpPr>
        <p:spPr>
          <a:xfrm>
            <a:off x="342899" y="1143000"/>
            <a:ext cx="11654367" cy="5400675"/>
          </a:xfrm>
        </p:spPr>
        <p:txBody>
          <a:bodyPr>
            <a:normAutofit/>
          </a:bodyPr>
          <a:lstStyle/>
          <a:p>
            <a:pPr marL="914400" indent="-914400">
              <a:spcBef>
                <a:spcPts val="1200"/>
              </a:spcBef>
              <a:spcAft>
                <a:spcPts val="600"/>
              </a:spcAft>
              <a:buNone/>
              <a:tabLst>
                <a:tab pos="914400" algn="l"/>
              </a:tabLst>
            </a:pPr>
            <a:r>
              <a:rPr lang="vi-VN" sz="2800" dirty="0" smtClean="0">
                <a:solidFill>
                  <a:srgbClr val="66FF33"/>
                </a:solidFill>
                <a:latin typeface="Times New Roman" panose="02020603050405020304" pitchFamily="18" charset="0"/>
                <a:cs typeface="Times New Roman" panose="02020603050405020304" pitchFamily="18" charset="0"/>
              </a:rPr>
              <a:t>3.7.</a:t>
            </a:r>
            <a:r>
              <a:rPr lang="en-US" sz="2800" dirty="0" smtClean="0">
                <a:solidFill>
                  <a:srgbClr val="66FF33"/>
                </a:solidFill>
                <a:latin typeface="Times New Roman" panose="02020603050405020304" pitchFamily="18" charset="0"/>
                <a:cs typeface="Times New Roman" panose="02020603050405020304" pitchFamily="18" charset="0"/>
              </a:rPr>
              <a:t>2</a:t>
            </a:r>
            <a:r>
              <a:rPr lang="vi-VN" sz="2800" dirty="0" smtClean="0">
                <a:solidFill>
                  <a:srgbClr val="66FF33"/>
                </a:solidFill>
                <a:latin typeface="Times New Roman" panose="02020603050405020304" pitchFamily="18" charset="0"/>
                <a:cs typeface="Times New Roman" panose="02020603050405020304" pitchFamily="18" charset="0"/>
              </a:rPr>
              <a:t>	Ví dụ minh họa</a:t>
            </a:r>
            <a:r>
              <a:rPr lang="en-US" sz="2800" dirty="0" smtClean="0">
                <a:latin typeface="Times New Roman" panose="02020603050405020304" pitchFamily="18" charset="0"/>
                <a:cs typeface="Times New Roman" panose="02020603050405020304" pitchFamily="18" charset="0"/>
              </a:rPr>
              <a:t>: </a:t>
            </a:r>
          </a:p>
          <a:p>
            <a:pPr marL="0" indent="0">
              <a:spcBef>
                <a:spcPts val="1200"/>
              </a:spcBef>
              <a:spcAft>
                <a:spcPts val="600"/>
              </a:spcAft>
              <a:buNone/>
            </a:pPr>
            <a:r>
              <a:rPr lang="en-US" sz="2800" dirty="0" err="1" smtClean="0">
                <a:latin typeface="Times New Roman" panose="02020603050405020304" pitchFamily="18" charset="0"/>
                <a:cs typeface="Times New Roman" panose="02020603050405020304" pitchFamily="18" charset="0"/>
              </a:rPr>
              <a:t>Hướng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dẫn</a:t>
            </a:r>
            <a:r>
              <a:rPr lang="en-US" sz="2800" dirty="0" smtClean="0">
                <a:latin typeface="Times New Roman" panose="02020603050405020304" pitchFamily="18" charset="0"/>
                <a:cs typeface="Times New Roman" panose="02020603050405020304" pitchFamily="18" charset="0"/>
              </a:rPr>
              <a:t>:</a:t>
            </a:r>
          </a:p>
          <a:p>
            <a:pPr>
              <a:spcBef>
                <a:spcPts val="1200"/>
              </a:spcBef>
              <a:spcAft>
                <a:spcPts val="600"/>
              </a:spcAft>
              <a:buFontTx/>
              <a:buChar char="-"/>
            </a:pPr>
            <a:r>
              <a:rPr lang="en-US" sz="2800" dirty="0" err="1" smtClean="0">
                <a:latin typeface="Times New Roman" panose="02020603050405020304" pitchFamily="18" charset="0"/>
                <a:cs typeface="Times New Roman" panose="02020603050405020304" pitchFamily="18" charset="0"/>
              </a:rPr>
              <a:t>Bước</a:t>
            </a:r>
            <a:r>
              <a:rPr lang="en-US" sz="2800" dirty="0" smtClean="0">
                <a:latin typeface="Times New Roman" panose="02020603050405020304" pitchFamily="18" charset="0"/>
                <a:cs typeface="Times New Roman" panose="02020603050405020304" pitchFamily="18" charset="0"/>
              </a:rPr>
              <a:t> 1:</a:t>
            </a:r>
          </a:p>
          <a:p>
            <a:pPr marL="274320" lvl="1" indent="0">
              <a:spcBef>
                <a:spcPts val="1200"/>
              </a:spcBef>
              <a:spcAft>
                <a:spcPts val="600"/>
              </a:spcAft>
              <a:buNone/>
            </a:pPr>
            <a:r>
              <a:rPr lang="en-US" sz="2600" dirty="0" smtClean="0">
                <a:latin typeface="Times New Roman" panose="02020603050405020304" pitchFamily="18" charset="0"/>
                <a:cs typeface="Times New Roman" panose="02020603050405020304" pitchFamily="18" charset="0"/>
              </a:rPr>
              <a:t>+ Chia </a:t>
            </a:r>
            <a:r>
              <a:rPr lang="en-US" sz="2600" dirty="0" err="1" smtClean="0">
                <a:latin typeface="Times New Roman" panose="02020603050405020304" pitchFamily="18" charset="0"/>
                <a:cs typeface="Times New Roman" panose="02020603050405020304" pitchFamily="18" charset="0"/>
              </a:rPr>
              <a:t>từ</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mã</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nhận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được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cho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thức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sinh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để</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tìm</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phần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dư</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ký</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hiệu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là</a:t>
            </a:r>
            <a:r>
              <a:rPr lang="en-US" sz="2600" dirty="0" smtClean="0">
                <a:latin typeface="Times New Roman" panose="02020603050405020304" pitchFamily="18" charset="0"/>
                <a:cs typeface="Times New Roman" panose="02020603050405020304" pitchFamily="18" charset="0"/>
              </a:rPr>
              <a:t> </a:t>
            </a:r>
            <a:r>
              <a:rPr lang="en-US" sz="2600" b="1" dirty="0" smtClean="0">
                <a:solidFill>
                  <a:srgbClr val="66FF33"/>
                </a:solidFill>
                <a:latin typeface="Times New Roman" panose="02020603050405020304" pitchFamily="18" charset="0"/>
                <a:cs typeface="Times New Roman" panose="02020603050405020304" pitchFamily="18" charset="0"/>
              </a:rPr>
              <a:t>r</a:t>
            </a:r>
            <a:r>
              <a:rPr lang="en-US" sz="2600" b="1" baseline="-25000" dirty="0" smtClean="0">
                <a:solidFill>
                  <a:srgbClr val="66FF33"/>
                </a:solidFill>
                <a:latin typeface="Times New Roman" panose="02020603050405020304" pitchFamily="18" charset="0"/>
                <a:cs typeface="Times New Roman" panose="02020603050405020304" pitchFamily="18" charset="0"/>
              </a:rPr>
              <a:t>0</a:t>
            </a:r>
          </a:p>
          <a:p>
            <a:pPr marL="274320" lvl="1" indent="0">
              <a:spcBef>
                <a:spcPts val="1200"/>
              </a:spcBef>
              <a:spcAft>
                <a:spcPts val="600"/>
              </a:spcAft>
              <a:buNone/>
            </a:pP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Thực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hiện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phép</a:t>
            </a:r>
            <a:r>
              <a:rPr lang="en-US" sz="2600" dirty="0" smtClean="0">
                <a:latin typeface="Times New Roman" panose="02020603050405020304" pitchFamily="18" charset="0"/>
                <a:cs typeface="Times New Roman" panose="02020603050405020304" pitchFamily="18" charset="0"/>
              </a:rPr>
              <a:t> chia </a:t>
            </a:r>
            <a:r>
              <a:rPr lang="en-US" sz="2600" i="1" dirty="0" err="1" smtClean="0">
                <a:latin typeface="Times New Roman" panose="02020603050405020304" pitchFamily="18" charset="0"/>
                <a:cs typeface="Times New Roman" panose="02020603050405020304" pitchFamily="18" charset="0"/>
              </a:rPr>
              <a:t>x</a:t>
            </a:r>
            <a:r>
              <a:rPr lang="en-US" sz="2600" dirty="0" err="1" smtClean="0">
                <a:latin typeface="Times New Roman" panose="02020603050405020304" pitchFamily="18" charset="0"/>
                <a:cs typeface="Times New Roman" panose="02020603050405020304" pitchFamily="18" charset="0"/>
              </a:rPr>
              <a:t>.</a:t>
            </a:r>
            <a:r>
              <a:rPr lang="en-US" sz="2600" i="1" dirty="0" err="1" smtClean="0">
                <a:latin typeface="Times New Roman" panose="02020603050405020304" pitchFamily="18" charset="0"/>
                <a:cs typeface="Times New Roman" panose="02020603050405020304" pitchFamily="18" charset="0"/>
              </a:rPr>
              <a:t>r</a:t>
            </a:r>
            <a:r>
              <a:rPr lang="en-US" sz="2600" dirty="0" smtClean="0">
                <a:latin typeface="Times New Roman" panose="02020603050405020304" pitchFamily="18" charset="0"/>
                <a:cs typeface="Times New Roman" panose="02020603050405020304" pitchFamily="18" charset="0"/>
              </a:rPr>
              <a:t>(</a:t>
            </a:r>
            <a:r>
              <a:rPr lang="en-US" sz="2600" i="1" dirty="0" smtClean="0">
                <a:latin typeface="Times New Roman" panose="02020603050405020304" pitchFamily="18" charset="0"/>
                <a:cs typeface="Times New Roman" panose="02020603050405020304" pitchFamily="18" charset="0"/>
              </a:rPr>
              <a:t>x</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cho</a:t>
            </a:r>
            <a:r>
              <a:rPr lang="en-US" sz="2600" dirty="0" smtClean="0">
                <a:latin typeface="Times New Roman" panose="02020603050405020304" pitchFamily="18" charset="0"/>
                <a:cs typeface="Times New Roman" panose="02020603050405020304" pitchFamily="18" charset="0"/>
              </a:rPr>
              <a:t> </a:t>
            </a:r>
            <a:r>
              <a:rPr lang="en-US" sz="2600" i="1" dirty="0" smtClean="0">
                <a:latin typeface="Times New Roman" panose="02020603050405020304" pitchFamily="18" charset="0"/>
                <a:cs typeface="Times New Roman" panose="02020603050405020304" pitchFamily="18" charset="0"/>
              </a:rPr>
              <a:t>g</a:t>
            </a:r>
            <a:r>
              <a:rPr lang="en-US" sz="2600" dirty="0" smtClean="0">
                <a:latin typeface="Times New Roman" panose="02020603050405020304" pitchFamily="18" charset="0"/>
                <a:cs typeface="Times New Roman" panose="02020603050405020304" pitchFamily="18" charset="0"/>
              </a:rPr>
              <a:t>(</a:t>
            </a:r>
            <a:r>
              <a:rPr lang="en-US" sz="2600" i="1" dirty="0" smtClean="0">
                <a:latin typeface="Times New Roman" panose="02020603050405020304" pitchFamily="18" charset="0"/>
                <a:cs typeface="Times New Roman" panose="02020603050405020304" pitchFamily="18" charset="0"/>
              </a:rPr>
              <a:t>x</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để</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tìm</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phần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dư</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tiếp</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theo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ký</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hiệu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là</a:t>
            </a:r>
            <a:r>
              <a:rPr lang="en-US" sz="2600" dirty="0" smtClean="0">
                <a:latin typeface="Times New Roman" panose="02020603050405020304" pitchFamily="18" charset="0"/>
                <a:cs typeface="Times New Roman" panose="02020603050405020304" pitchFamily="18" charset="0"/>
              </a:rPr>
              <a:t> </a:t>
            </a:r>
            <a:r>
              <a:rPr lang="en-US" sz="2600" b="1" dirty="0" smtClean="0">
                <a:solidFill>
                  <a:srgbClr val="66FF33"/>
                </a:solidFill>
                <a:latin typeface="Times New Roman" panose="02020603050405020304" pitchFamily="18" charset="0"/>
                <a:cs typeface="Times New Roman" panose="02020603050405020304" pitchFamily="18" charset="0"/>
              </a:rPr>
              <a:t>r</a:t>
            </a:r>
            <a:r>
              <a:rPr lang="en-US" sz="2600" b="1" baseline="-25000" dirty="0" smtClean="0">
                <a:solidFill>
                  <a:srgbClr val="66FF33"/>
                </a:solidFill>
                <a:latin typeface="Times New Roman" panose="02020603050405020304" pitchFamily="18" charset="0"/>
                <a:cs typeface="Times New Roman" panose="02020603050405020304" pitchFamily="18" charset="0"/>
              </a:rPr>
              <a:t>1</a:t>
            </a:r>
          </a:p>
          <a:p>
            <a:pPr marL="274320" lvl="1" indent="0">
              <a:spcBef>
                <a:spcPts val="1200"/>
              </a:spcBef>
              <a:spcAft>
                <a:spcPts val="600"/>
              </a:spcAft>
              <a:buNone/>
            </a:pP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định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trọng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số</a:t>
            </a:r>
            <a:r>
              <a:rPr lang="en-US" sz="2800" dirty="0" smtClean="0">
                <a:latin typeface="Times New Roman" panose="02020603050405020304" pitchFamily="18" charset="0"/>
                <a:cs typeface="Times New Roman" panose="02020603050405020304" pitchFamily="18" charset="0"/>
              </a:rPr>
              <a:t> Hamming </a:t>
            </a:r>
            <a:r>
              <a:rPr lang="en-US" sz="2800" dirty="0" err="1" smtClean="0">
                <a:latin typeface="Times New Roman" panose="02020603050405020304" pitchFamily="18" charset="0"/>
                <a:cs typeface="Times New Roman" panose="02020603050405020304" pitchFamily="18" charset="0"/>
              </a:rPr>
              <a:t>của</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r</a:t>
            </a:r>
            <a:r>
              <a:rPr lang="en-US" sz="2800" b="1" baseline="-25000" dirty="0" smtClean="0">
                <a:latin typeface="Times New Roman" panose="02020603050405020304" pitchFamily="18" charset="0"/>
                <a:cs typeface="Times New Roman" panose="02020603050405020304" pitchFamily="18" charset="0"/>
              </a:rPr>
              <a:t>0</a:t>
            </a:r>
            <a:r>
              <a:rPr lang="en-US" sz="2800" b="1"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r</a:t>
            </a:r>
            <a:r>
              <a:rPr lang="en-US" sz="2800" b="1" baseline="-25000" dirty="0" smtClean="0">
                <a:latin typeface="Times New Roman" panose="02020603050405020304" pitchFamily="18" charset="0"/>
                <a:cs typeface="Times New Roman" panose="02020603050405020304" pitchFamily="18" charset="0"/>
              </a:rPr>
              <a:t>1</a:t>
            </a:r>
            <a:endParaRPr lang="en-US" sz="2800" dirty="0" smtClean="0">
              <a:latin typeface="Times New Roman" panose="02020603050405020304" pitchFamily="18" charset="0"/>
              <a:cs typeface="Times New Roman" panose="02020603050405020304" pitchFamily="18" charset="0"/>
            </a:endParaRPr>
          </a:p>
          <a:p>
            <a:pPr>
              <a:spcBef>
                <a:spcPts val="1200"/>
              </a:spcBef>
              <a:spcAft>
                <a:spcPts val="600"/>
              </a:spcAft>
              <a:buFontTx/>
              <a:buChar char="-"/>
            </a:pPr>
            <a:r>
              <a:rPr lang="en-US" sz="2800" dirty="0" err="1" smtClean="0">
                <a:latin typeface="Times New Roman" panose="02020603050405020304" pitchFamily="18" charset="0"/>
                <a:cs typeface="Times New Roman" panose="02020603050405020304" pitchFamily="18" charset="0"/>
              </a:rPr>
              <a:t>Bước</a:t>
            </a:r>
            <a:r>
              <a:rPr lang="en-US" sz="2800" dirty="0" smtClean="0">
                <a:latin typeface="Times New Roman" panose="02020603050405020304" pitchFamily="18" charset="0"/>
                <a:cs typeface="Times New Roman" panose="02020603050405020304" pitchFamily="18" charset="0"/>
              </a:rPr>
              <a:t> 2: </a:t>
            </a:r>
            <a:r>
              <a:rPr lang="en-US" sz="2800" dirty="0" err="1" smtClean="0">
                <a:latin typeface="Times New Roman" panose="02020603050405020304" pitchFamily="18" charset="0"/>
                <a:cs typeface="Times New Roman" panose="02020603050405020304" pitchFamily="18" charset="0"/>
              </a:rPr>
              <a:t>tìm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từ</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đánh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là</a:t>
            </a:r>
            <a:r>
              <a:rPr lang="en-US" sz="2800" dirty="0" smtClean="0">
                <a:latin typeface="Times New Roman" panose="02020603050405020304" pitchFamily="18" charset="0"/>
                <a:cs typeface="Times New Roman" panose="02020603050405020304" pitchFamily="18" charset="0"/>
              </a:rPr>
              <a:t>          :</a:t>
            </a:r>
          </a:p>
          <a:p>
            <a:pPr>
              <a:spcBef>
                <a:spcPts val="1200"/>
              </a:spcBef>
              <a:spcAft>
                <a:spcPts val="600"/>
              </a:spcAft>
              <a:buFontTx/>
              <a:buChar char="-"/>
            </a:pPr>
            <a:endParaRPr lang="vi-VN" sz="2800"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93617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87</a:t>
            </a:fld>
            <a:endParaRPr lang="en-US"/>
          </a:p>
        </p:txBody>
      </p:sp>
      <mc:AlternateContent xmlns:mc="http://schemas.openxmlformats.org/markup-compatibility/2006" xmlns:a14="http://schemas.microsoft.com/office/drawing/2010/main">
        <mc:Choice Requires="a14">
          <p:sp>
            <p:nvSpPr>
              <p:cNvPr id="7" name="Rectangle 6"/>
              <p:cNvSpPr/>
              <p:nvPr/>
            </p:nvSpPr>
            <p:spPr>
              <a:xfrm>
                <a:off x="6170082" y="4777476"/>
                <a:ext cx="10011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𝑟</m:t>
                          </m:r>
                        </m:e>
                      </m:acc>
                      <m:d>
                        <m:dPr>
                          <m:ctrlPr>
                            <a:rPr lang="en-US" sz="2800" i="1">
                              <a:latin typeface="Cambria Math" panose="02040503050406030204" pitchFamily="18" charset="0"/>
                            </a:rPr>
                          </m:ctrlPr>
                        </m:dPr>
                        <m:e>
                          <m:r>
                            <a:rPr lang="en-US" sz="2800" i="1">
                              <a:latin typeface="Cambria Math" panose="02040503050406030204" pitchFamily="18" charset="0"/>
                            </a:rPr>
                            <m:t>𝑋</m:t>
                          </m:r>
                        </m:e>
                      </m:d>
                    </m:oMath>
                  </m:oMathPara>
                </a14:m>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6170082" y="4777476"/>
                <a:ext cx="1001108"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672176" y="5443617"/>
                <a:ext cx="3700564" cy="928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𝑟</m:t>
                          </m:r>
                        </m:e>
                      </m:acc>
                      <m:d>
                        <m:dPr>
                          <m:ctrlPr>
                            <a:rPr lang="en-US" sz="2800" i="1">
                              <a:latin typeface="Cambria Math" panose="02040503050406030204" pitchFamily="18" charset="0"/>
                            </a:rPr>
                          </m:ctrlPr>
                        </m:dPr>
                        <m:e>
                          <m:r>
                            <a:rPr lang="en-US" sz="2800" i="1">
                              <a:latin typeface="Cambria Math" panose="02040503050406030204" pitchFamily="18" charset="0"/>
                            </a:rPr>
                            <m:t>𝑋</m:t>
                          </m:r>
                        </m:e>
                      </m:d>
                      <m:r>
                        <a:rPr lang="en-US" sz="2800" i="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𝑥</m:t>
                          </m:r>
                          <m:r>
                            <a:rPr lang="en-US" sz="2800" i="0">
                              <a:latin typeface="Cambria Math" panose="02040503050406030204" pitchFamily="18" charset="0"/>
                            </a:rPr>
                            <m:t>.</m:t>
                          </m:r>
                          <m:r>
                            <a:rPr lang="en-US" sz="2800" i="1">
                              <a:latin typeface="Cambria Math" panose="02040503050406030204" pitchFamily="18" charset="0"/>
                            </a:rPr>
                            <m:t>𝑟</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𝑟</m:t>
                              </m:r>
                            </m:e>
                            <m:sub>
                              <m:r>
                                <a:rPr lang="en-US" sz="2800" i="0">
                                  <a:latin typeface="Cambria Math" panose="02040503050406030204" pitchFamily="18" charset="0"/>
                                </a:rPr>
                                <m:t>1</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num>
                        <m:den>
                          <m:r>
                            <a:rPr lang="en-US" sz="2800" i="1">
                              <a:latin typeface="Cambria Math" panose="02040503050406030204" pitchFamily="18" charset="0"/>
                            </a:rPr>
                            <m:t>𝑥</m:t>
                          </m:r>
                        </m:den>
                      </m:f>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1672176" y="5443617"/>
                <a:ext cx="3700564" cy="92845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59363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175" y="1028700"/>
            <a:ext cx="11668125" cy="5514976"/>
          </a:xfrm>
        </p:spPr>
        <p:txBody>
          <a:bodyPr>
            <a:normAutofit/>
          </a:bodyPr>
          <a:lstStyle/>
          <a:p>
            <a:pPr marL="1028700" indent="-1028700">
              <a:spcBef>
                <a:spcPts val="1200"/>
              </a:spcBef>
              <a:spcAft>
                <a:spcPts val="600"/>
              </a:spcAft>
              <a:buNone/>
              <a:tabLst>
                <a:tab pos="1028700" algn="l"/>
              </a:tabLst>
            </a:pPr>
            <a:r>
              <a:rPr lang="vi-VN" sz="2800" dirty="0" smtClean="0">
                <a:latin typeface="Times New Roman" panose="02020603050405020304" pitchFamily="18" charset="0"/>
                <a:cs typeface="Times New Roman" panose="02020603050405020304" pitchFamily="18" charset="0"/>
              </a:rPr>
              <a:t>3.8.1  Định nghĩa mã Hamming</a:t>
            </a:r>
          </a:p>
          <a:p>
            <a:pPr marL="1028700" indent="-1028700">
              <a:spcBef>
                <a:spcPts val="1200"/>
              </a:spcBef>
              <a:spcAft>
                <a:spcPts val="600"/>
              </a:spcAft>
              <a:buNone/>
              <a:tabLst>
                <a:tab pos="1028700" algn="l"/>
              </a:tabLst>
            </a:pPr>
            <a:r>
              <a:rPr lang="vi-VN" sz="2800" dirty="0" smtClean="0">
                <a:latin typeface="Times New Roman" panose="02020603050405020304" pitchFamily="18" charset="0"/>
                <a:cs typeface="Times New Roman" panose="02020603050405020304" pitchFamily="18" charset="0"/>
              </a:rPr>
              <a:t>3.8.2	Trường Galois (GF(p))</a:t>
            </a:r>
          </a:p>
          <a:p>
            <a:pPr marL="742950" indent="-457200">
              <a:spcBef>
                <a:spcPts val="1200"/>
              </a:spcBef>
              <a:spcAft>
                <a:spcPts val="600"/>
              </a:spcAft>
              <a:buNone/>
              <a:tabLst>
                <a:tab pos="1890713" algn="l"/>
              </a:tabLst>
            </a:pPr>
            <a:r>
              <a:rPr lang="vi-VN" sz="2800" dirty="0" smtClean="0">
                <a:latin typeface="Times New Roman" panose="02020603050405020304" pitchFamily="18" charset="0"/>
                <a:cs typeface="Times New Roman" panose="02020603050405020304" pitchFamily="18" charset="0"/>
              </a:rPr>
              <a:t>3.8.2.1 	Trường hữu hạn GF(2)</a:t>
            </a:r>
          </a:p>
          <a:p>
            <a:pPr marL="742950" indent="-457200">
              <a:spcBef>
                <a:spcPts val="1200"/>
              </a:spcBef>
              <a:spcAft>
                <a:spcPts val="600"/>
              </a:spcAft>
              <a:buNone/>
              <a:tabLst>
                <a:tab pos="1890713" algn="l"/>
              </a:tabLst>
            </a:pPr>
            <a:r>
              <a:rPr lang="vi-VN" sz="2800" dirty="0" smtClean="0">
                <a:latin typeface="Times New Roman" panose="02020603050405020304" pitchFamily="18" charset="0"/>
                <a:cs typeface="Times New Roman" panose="02020603050405020304" pitchFamily="18" charset="0"/>
              </a:rPr>
              <a:t>3.8.2.2	Biểu diễn đa thức cho trường hữu hạn GF(2)</a:t>
            </a:r>
          </a:p>
          <a:p>
            <a:pPr marL="1890713" indent="-1604963">
              <a:spcBef>
                <a:spcPts val="1200"/>
              </a:spcBef>
              <a:spcAft>
                <a:spcPts val="600"/>
              </a:spcAft>
              <a:buNone/>
              <a:tabLst>
                <a:tab pos="1890713" algn="l"/>
              </a:tabLst>
            </a:pPr>
            <a:r>
              <a:rPr lang="vi-VN" sz="2800" dirty="0" smtClean="0">
                <a:latin typeface="Times New Roman" panose="02020603050405020304" pitchFamily="18" charset="0"/>
                <a:cs typeface="Times New Roman" panose="02020603050405020304" pitchFamily="18" charset="0"/>
              </a:rPr>
              <a:t>3.8.2.3	Các tính chất của đa thức và các phần tử của trường hữu hạn</a:t>
            </a:r>
          </a:p>
          <a:p>
            <a:pPr marL="742950" indent="-457200">
              <a:spcBef>
                <a:spcPts val="1200"/>
              </a:spcBef>
              <a:spcAft>
                <a:spcPts val="600"/>
              </a:spcAft>
              <a:buNone/>
              <a:tabLst>
                <a:tab pos="1890713" algn="l"/>
              </a:tabLst>
            </a:pPr>
            <a:r>
              <a:rPr lang="vi-VN" sz="2800" dirty="0" smtClean="0">
                <a:latin typeface="Times New Roman" panose="02020603050405020304" pitchFamily="18" charset="0"/>
                <a:cs typeface="Times New Roman" panose="02020603050405020304" pitchFamily="18" charset="0"/>
              </a:rPr>
              <a:t>3.8.2.4	Phân tích đa thức thành nhân tử</a:t>
            </a:r>
          </a:p>
          <a:p>
            <a:pPr marL="1028700" indent="-1028700">
              <a:spcBef>
                <a:spcPts val="1200"/>
              </a:spcBef>
              <a:spcAft>
                <a:spcPts val="600"/>
              </a:spcAft>
              <a:buNone/>
              <a:tabLst>
                <a:tab pos="1028700" algn="l"/>
              </a:tabLst>
            </a:pPr>
            <a:r>
              <a:rPr lang="vi-VN" sz="2800" dirty="0" smtClean="0">
                <a:latin typeface="Times New Roman" panose="02020603050405020304" pitchFamily="18" charset="0"/>
                <a:cs typeface="Times New Roman" panose="02020603050405020304" pitchFamily="18" charset="0"/>
              </a:rPr>
              <a:t>3.8.3	Mã Hamming</a:t>
            </a: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88</a:t>
            </a:fld>
            <a:endParaRPr lang="en-US"/>
          </a:p>
        </p:txBody>
      </p:sp>
      <p:cxnSp>
        <p:nvCxnSpPr>
          <p:cNvPr id="7" name="Straight Connector 6"/>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3.8 Các mã cyclic Hamming và các mã có độ dài cực đại</a:t>
            </a:r>
          </a:p>
        </p:txBody>
      </p:sp>
    </p:spTree>
    <p:extLst>
      <p:ext uri="{BB962C8B-B14F-4D97-AF65-F5344CB8AC3E}">
        <p14:creationId xmlns:p14="http://schemas.microsoft.com/office/powerpoint/2010/main" val="20956095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7175" y="1000125"/>
                <a:ext cx="11668125" cy="5543551"/>
              </a:xfrm>
            </p:spPr>
            <p:txBody>
              <a:bodyPr>
                <a:normAutofit/>
              </a:bodyPr>
              <a:lstStyle/>
              <a:p>
                <a:pPr marL="457200" indent="-457200">
                  <a:spcBef>
                    <a:spcPts val="300"/>
                  </a:spcBef>
                  <a:spcAft>
                    <a:spcPts val="300"/>
                  </a:spcAft>
                  <a:buFont typeface="Wingdings" panose="05000000000000000000" pitchFamily="2" charset="2"/>
                  <a:buChar char="§"/>
                </a:pPr>
                <a:r>
                  <a:rPr lang="en-US" sz="2600" dirty="0" err="1" smtClean="0"/>
                  <a:t>Mã</a:t>
                </a:r>
                <a:r>
                  <a:rPr lang="en-US" sz="2600" dirty="0" smtClean="0"/>
                  <a:t> Hamming </a:t>
                </a:r>
                <a:r>
                  <a:rPr lang="en-US" sz="2600" dirty="0" err="1" smtClean="0"/>
                  <a:t>và</a:t>
                </a:r>
                <a:r>
                  <a:rPr lang="en-US" sz="2600" dirty="0" smtClean="0"/>
                  <a:t> </a:t>
                </a:r>
                <a:r>
                  <a:rPr lang="en-US" sz="2600" dirty="0" err="1" smtClean="0"/>
                  <a:t>mã</a:t>
                </a:r>
                <a:r>
                  <a:rPr lang="en-US" sz="2600" dirty="0" smtClean="0"/>
                  <a:t> </a:t>
                </a:r>
                <a:r>
                  <a:rPr lang="en-US" sz="2600" dirty="0" err="1" smtClean="0"/>
                  <a:t>có</a:t>
                </a:r>
                <a:r>
                  <a:rPr lang="en-US" sz="2600" dirty="0" smtClean="0"/>
                  <a:t> </a:t>
                </a:r>
                <a:r>
                  <a:rPr lang="en-US" sz="2600" dirty="0" err="1" smtClean="0"/>
                  <a:t>độ</a:t>
                </a:r>
                <a:r>
                  <a:rPr lang="en-US" sz="2600" dirty="0" smtClean="0"/>
                  <a:t> </a:t>
                </a:r>
                <a:r>
                  <a:rPr lang="en-US" sz="2600" dirty="0" err="1" smtClean="0"/>
                  <a:t>dài</a:t>
                </a:r>
                <a:r>
                  <a:rPr lang="en-US" sz="2600" dirty="0" smtClean="0"/>
                  <a:t> cực </a:t>
                </a:r>
                <a:r>
                  <a:rPr lang="en-US" sz="2600" dirty="0" err="1" smtClean="0"/>
                  <a:t>đại</a:t>
                </a:r>
                <a:r>
                  <a:rPr lang="en-US" sz="2600" dirty="0" smtClean="0"/>
                  <a:t> </a:t>
                </a:r>
                <a:r>
                  <a:rPr lang="en-US" sz="2600" dirty="0" err="1" smtClean="0"/>
                  <a:t>được</a:t>
                </a:r>
                <a:r>
                  <a:rPr lang="en-US" sz="2600" dirty="0" smtClean="0"/>
                  <a:t> </a:t>
                </a:r>
                <a:r>
                  <a:rPr lang="en-US" sz="2600" dirty="0" err="1" smtClean="0"/>
                  <a:t>xem</a:t>
                </a:r>
                <a:r>
                  <a:rPr lang="en-US" sz="2600" dirty="0" smtClean="0"/>
                  <a:t> </a:t>
                </a:r>
                <a:r>
                  <a:rPr lang="en-US" sz="2600" dirty="0" err="1" smtClean="0"/>
                  <a:t>là</a:t>
                </a:r>
                <a:r>
                  <a:rPr lang="en-US" sz="2600" dirty="0" smtClean="0"/>
                  <a:t> </a:t>
                </a:r>
                <a:r>
                  <a:rPr lang="en-US" sz="2600" dirty="0" err="1" smtClean="0"/>
                  <a:t>hai</a:t>
                </a:r>
                <a:r>
                  <a:rPr lang="en-US" sz="2600" dirty="0" smtClean="0"/>
                  <a:t> </a:t>
                </a:r>
                <a:r>
                  <a:rPr lang="en-US" sz="2600" dirty="0" err="1" smtClean="0"/>
                  <a:t>lớp</a:t>
                </a:r>
                <a:r>
                  <a:rPr lang="en-US" sz="2600" dirty="0" smtClean="0"/>
                  <a:t> </a:t>
                </a:r>
                <a:r>
                  <a:rPr lang="en-US" sz="2600" dirty="0" err="1" smtClean="0"/>
                  <a:t>mã</a:t>
                </a:r>
                <a:r>
                  <a:rPr lang="en-US" sz="2600" dirty="0" smtClean="0"/>
                  <a:t> </a:t>
                </a:r>
                <a:r>
                  <a:rPr lang="en-US" sz="2600" dirty="0" err="1" smtClean="0"/>
                  <a:t>quan</a:t>
                </a:r>
                <a:r>
                  <a:rPr lang="en-US" sz="2600" dirty="0" smtClean="0"/>
                  <a:t> </a:t>
                </a:r>
                <a:r>
                  <a:rPr lang="en-US" sz="2600" dirty="0" err="1" smtClean="0"/>
                  <a:t>trong</a:t>
                </a:r>
                <a:r>
                  <a:rPr lang="en-US" sz="2600" dirty="0" smtClean="0"/>
                  <a:t> </a:t>
                </a:r>
                <a:r>
                  <a:rPr lang="en-US" sz="2600" dirty="0" err="1" smtClean="0"/>
                  <a:t>trong</a:t>
                </a:r>
                <a:r>
                  <a:rPr lang="en-US" sz="2600" dirty="0" smtClean="0"/>
                  <a:t> </a:t>
                </a:r>
                <a:r>
                  <a:rPr lang="en-US" sz="2600" dirty="0" err="1" smtClean="0"/>
                  <a:t>mã</a:t>
                </a:r>
                <a:r>
                  <a:rPr lang="en-US" sz="2600" dirty="0" smtClean="0"/>
                  <a:t> cyclic, </a:t>
                </a:r>
              </a:p>
              <a:p>
                <a:pPr lvl="1" indent="-457200">
                  <a:buFont typeface="Wingdings" panose="05000000000000000000" pitchFamily="2" charset="2"/>
                  <a:buChar char="§"/>
                </a:pPr>
                <a:r>
                  <a:rPr lang="en-US" sz="2600" dirty="0" err="1" smtClean="0">
                    <a:solidFill>
                      <a:srgbClr val="66FF33"/>
                    </a:solidFill>
                    <a:latin typeface="Times New Roman" panose="02020603050405020304" pitchFamily="18" charset="0"/>
                    <a:cs typeface="Times New Roman" panose="02020603050405020304" pitchFamily="18" charset="0"/>
                  </a:rPr>
                  <a:t>Mã</a:t>
                </a:r>
                <a:r>
                  <a:rPr lang="en-US" sz="2600" dirty="0" smtClean="0">
                    <a:solidFill>
                      <a:srgbClr val="66FF33"/>
                    </a:solidFill>
                    <a:latin typeface="Times New Roman" panose="02020603050405020304" pitchFamily="18" charset="0"/>
                    <a:cs typeface="Times New Roman" panose="02020603050405020304" pitchFamily="18" charset="0"/>
                  </a:rPr>
                  <a:t> cyclic Hamming</a:t>
                </a:r>
                <a:r>
                  <a:rPr lang="en-US" sz="2600" dirty="0" smtClean="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là mã </a:t>
                </a:r>
                <a:r>
                  <a:rPr lang="vi-VN" sz="2600" dirty="0" smtClean="0">
                    <a:latin typeface="Times New Roman" panose="02020603050405020304" pitchFamily="18" charset="0"/>
                    <a:cs typeface="Times New Roman" panose="02020603050405020304" pitchFamily="18" charset="0"/>
                  </a:rPr>
                  <a:t>cyclic </a:t>
                </a:r>
                <a:r>
                  <a:rPr lang="vi-VN" sz="2600" dirty="0">
                    <a:latin typeface="Times New Roman" panose="02020603050405020304" pitchFamily="18" charset="0"/>
                    <a:cs typeface="Times New Roman" panose="02020603050405020304" pitchFamily="18" charset="0"/>
                  </a:rPr>
                  <a:t>có đa thức sinh là đa thức nguyên thủy bậc </a:t>
                </a:r>
                <a:r>
                  <a:rPr lang="vi-VN" sz="2600" i="1" dirty="0">
                    <a:latin typeface="Times New Roman" panose="02020603050405020304" pitchFamily="18" charset="0"/>
                    <a:cs typeface="Times New Roman" panose="02020603050405020304" pitchFamily="18" charset="0"/>
                  </a:rPr>
                  <a:t>m</a:t>
                </a:r>
                <a:r>
                  <a:rPr lang="vi-VN" sz="2600" dirty="0">
                    <a:latin typeface="Times New Roman" panose="02020603050405020304" pitchFamily="18" charset="0"/>
                    <a:cs typeface="Times New Roman" panose="02020603050405020304" pitchFamily="18" charset="0"/>
                  </a:rPr>
                  <a:t>, mã này có các tham số như sau</a:t>
                </a:r>
                <a:r>
                  <a:rPr lang="vi-VN" sz="2600" dirty="0" smtClean="0">
                    <a:latin typeface="Times New Roman" panose="02020603050405020304" pitchFamily="18" charset="0"/>
                    <a:cs typeface="Times New Roman" panose="02020603050405020304" pitchFamily="18" charset="0"/>
                  </a:rPr>
                  <a:t>: </a:t>
                </a:r>
                <a14:m>
                  <m:oMath xmlns:m="http://schemas.openxmlformats.org/officeDocument/2006/math">
                    <m:d>
                      <m:dPr>
                        <m:ctrlPr>
                          <a:rPr lang="en-US" sz="2600" i="1">
                            <a:solidFill>
                              <a:srgbClr val="66FF33"/>
                            </a:solidFill>
                            <a:latin typeface="Cambria Math" panose="02040503050406030204" pitchFamily="18" charset="0"/>
                          </a:rPr>
                        </m:ctrlPr>
                      </m:dPr>
                      <m:e>
                        <m:r>
                          <a:rPr lang="en-US" sz="2600" i="1">
                            <a:solidFill>
                              <a:srgbClr val="66FF33"/>
                            </a:solidFill>
                            <a:latin typeface="Cambria Math" panose="02040503050406030204" pitchFamily="18" charset="0"/>
                          </a:rPr>
                          <m:t>𝑛</m:t>
                        </m:r>
                        <m:r>
                          <a:rPr lang="en-US" sz="2600">
                            <a:solidFill>
                              <a:srgbClr val="66FF33"/>
                            </a:solidFill>
                            <a:latin typeface="Cambria Math" panose="02040503050406030204" pitchFamily="18" charset="0"/>
                          </a:rPr>
                          <m:t>,</m:t>
                        </m:r>
                        <m:r>
                          <a:rPr lang="en-US" sz="2600" i="1">
                            <a:solidFill>
                              <a:srgbClr val="66FF33"/>
                            </a:solidFill>
                            <a:latin typeface="Cambria Math" panose="02040503050406030204" pitchFamily="18" charset="0"/>
                          </a:rPr>
                          <m:t>𝑘</m:t>
                        </m:r>
                        <m:r>
                          <a:rPr lang="en-US" sz="2600">
                            <a:solidFill>
                              <a:srgbClr val="66FF33"/>
                            </a:solidFill>
                            <a:latin typeface="Cambria Math" panose="02040503050406030204" pitchFamily="18" charset="0"/>
                          </a:rPr>
                          <m:t>,</m:t>
                        </m:r>
                        <m:sSub>
                          <m:sSubPr>
                            <m:ctrlPr>
                              <a:rPr lang="en-US" sz="2600" i="1">
                                <a:solidFill>
                                  <a:srgbClr val="66FF33"/>
                                </a:solidFill>
                                <a:latin typeface="Cambria Math" panose="02040503050406030204" pitchFamily="18" charset="0"/>
                              </a:rPr>
                            </m:ctrlPr>
                          </m:sSubPr>
                          <m:e>
                            <m:r>
                              <a:rPr lang="en-US" sz="2600" i="1">
                                <a:solidFill>
                                  <a:srgbClr val="66FF33"/>
                                </a:solidFill>
                                <a:latin typeface="Cambria Math" panose="02040503050406030204" pitchFamily="18" charset="0"/>
                              </a:rPr>
                              <m:t>𝑑</m:t>
                            </m:r>
                          </m:e>
                          <m:sub>
                            <m:r>
                              <a:rPr lang="en-US" sz="2600">
                                <a:solidFill>
                                  <a:srgbClr val="66FF33"/>
                                </a:solidFill>
                                <a:latin typeface="Cambria Math" panose="02040503050406030204" pitchFamily="18" charset="0"/>
                              </a:rPr>
                              <m:t>0</m:t>
                            </m:r>
                          </m:sub>
                        </m:sSub>
                      </m:e>
                    </m:d>
                    <m:r>
                      <a:rPr lang="en-US" sz="2600">
                        <a:solidFill>
                          <a:srgbClr val="66FF33"/>
                        </a:solidFill>
                        <a:latin typeface="Cambria Math" panose="02040503050406030204" pitchFamily="18" charset="0"/>
                      </a:rPr>
                      <m:t>=</m:t>
                    </m:r>
                    <m:d>
                      <m:dPr>
                        <m:ctrlPr>
                          <a:rPr lang="en-US" sz="2600" i="1">
                            <a:solidFill>
                              <a:srgbClr val="66FF33"/>
                            </a:solidFill>
                            <a:latin typeface="Cambria Math" panose="02040503050406030204" pitchFamily="18" charset="0"/>
                          </a:rPr>
                        </m:ctrlPr>
                      </m:dPr>
                      <m:e>
                        <m:sSup>
                          <m:sSupPr>
                            <m:ctrlPr>
                              <a:rPr lang="en-US" sz="2600" i="1">
                                <a:solidFill>
                                  <a:srgbClr val="66FF33"/>
                                </a:solidFill>
                                <a:latin typeface="Cambria Math" panose="02040503050406030204" pitchFamily="18" charset="0"/>
                              </a:rPr>
                            </m:ctrlPr>
                          </m:sSupPr>
                          <m:e>
                            <m:r>
                              <a:rPr lang="en-US" sz="2600">
                                <a:solidFill>
                                  <a:srgbClr val="66FF33"/>
                                </a:solidFill>
                                <a:latin typeface="Cambria Math" panose="02040503050406030204" pitchFamily="18" charset="0"/>
                              </a:rPr>
                              <m:t>2</m:t>
                            </m:r>
                          </m:e>
                          <m:sup>
                            <m:r>
                              <a:rPr lang="en-US" sz="2600" i="1">
                                <a:solidFill>
                                  <a:srgbClr val="66FF33"/>
                                </a:solidFill>
                                <a:latin typeface="Cambria Math" panose="02040503050406030204" pitchFamily="18" charset="0"/>
                              </a:rPr>
                              <m:t>𝑚</m:t>
                            </m:r>
                          </m:sup>
                        </m:sSup>
                        <m:r>
                          <a:rPr lang="en-US" sz="2600">
                            <a:solidFill>
                              <a:srgbClr val="66FF33"/>
                            </a:solidFill>
                            <a:latin typeface="Cambria Math" panose="02040503050406030204" pitchFamily="18" charset="0"/>
                          </a:rPr>
                          <m:t>−1,</m:t>
                        </m:r>
                        <m:sSup>
                          <m:sSupPr>
                            <m:ctrlPr>
                              <a:rPr lang="en-US" sz="2600" i="1">
                                <a:solidFill>
                                  <a:srgbClr val="66FF33"/>
                                </a:solidFill>
                                <a:latin typeface="Cambria Math" panose="02040503050406030204" pitchFamily="18" charset="0"/>
                              </a:rPr>
                            </m:ctrlPr>
                          </m:sSupPr>
                          <m:e>
                            <m:r>
                              <a:rPr lang="en-US" sz="2600">
                                <a:solidFill>
                                  <a:srgbClr val="66FF33"/>
                                </a:solidFill>
                                <a:latin typeface="Cambria Math" panose="02040503050406030204" pitchFamily="18" charset="0"/>
                              </a:rPr>
                              <m:t>2</m:t>
                            </m:r>
                          </m:e>
                          <m:sup>
                            <m:r>
                              <a:rPr lang="en-US" sz="2600" i="1">
                                <a:solidFill>
                                  <a:srgbClr val="66FF33"/>
                                </a:solidFill>
                                <a:latin typeface="Cambria Math" panose="02040503050406030204" pitchFamily="18" charset="0"/>
                              </a:rPr>
                              <m:t>𝑚</m:t>
                            </m:r>
                          </m:sup>
                        </m:sSup>
                        <m:r>
                          <a:rPr lang="en-US" sz="2600">
                            <a:solidFill>
                              <a:srgbClr val="66FF33"/>
                            </a:solidFill>
                            <a:latin typeface="Cambria Math" panose="02040503050406030204" pitchFamily="18" charset="0"/>
                          </a:rPr>
                          <m:t>−2−</m:t>
                        </m:r>
                        <m:r>
                          <a:rPr lang="en-US" sz="2600" i="1">
                            <a:solidFill>
                              <a:srgbClr val="66FF33"/>
                            </a:solidFill>
                            <a:latin typeface="Cambria Math" panose="02040503050406030204" pitchFamily="18" charset="0"/>
                          </a:rPr>
                          <m:t>𝑚</m:t>
                        </m:r>
                        <m:r>
                          <a:rPr lang="en-US" sz="2600">
                            <a:solidFill>
                              <a:srgbClr val="66FF33"/>
                            </a:solidFill>
                            <a:latin typeface="Cambria Math" panose="02040503050406030204" pitchFamily="18" charset="0"/>
                          </a:rPr>
                          <m:t>,3</m:t>
                        </m:r>
                      </m:e>
                    </m:d>
                  </m:oMath>
                </a14:m>
                <a:r>
                  <a:rPr lang="vi-VN" sz="2600" dirty="0" smtClean="0">
                    <a:solidFill>
                      <a:srgbClr val="66FF33"/>
                    </a:solidFill>
                  </a:rPr>
                  <a:t>.</a:t>
                </a:r>
                <a:endParaRPr lang="en-US" sz="2600" dirty="0" smtClean="0">
                  <a:solidFill>
                    <a:srgbClr val="66FF33"/>
                  </a:solidFill>
                </a:endParaRPr>
              </a:p>
              <a:p>
                <a:pPr marL="12700" lvl="1" indent="-12700">
                  <a:buNone/>
                </a:pPr>
                <a:r>
                  <a:rPr lang="en-US" sz="2600" dirty="0" smtClean="0">
                    <a:solidFill>
                      <a:schemeClr val="tx1"/>
                    </a:solidFill>
                    <a:latin typeface="Times New Roman" panose="02020603050405020304" pitchFamily="18" charset="0"/>
                    <a:cs typeface="Times New Roman" panose="02020603050405020304" pitchFamily="18" charset="0"/>
                  </a:rPr>
                  <a:t>Định nghĩa:</a:t>
                </a:r>
                <a:endParaRPr lang="vi-VN" sz="2600" dirty="0" smtClean="0">
                  <a:solidFill>
                    <a:schemeClr val="tx1"/>
                  </a:solidFill>
                  <a:latin typeface="Times New Roman" panose="02020603050405020304" pitchFamily="18" charset="0"/>
                  <a:cs typeface="Times New Roman" panose="02020603050405020304" pitchFamily="18" charset="0"/>
                </a:endParaRPr>
              </a:p>
              <a:p>
                <a:pPr marL="274320" lvl="1" indent="0">
                  <a:buNone/>
                </a:pPr>
                <a:endParaRPr lang="vi-VN" sz="2600" dirty="0">
                  <a:solidFill>
                    <a:schemeClr val="tx1"/>
                  </a:solidFill>
                  <a:latin typeface="Times New Roman" panose="02020603050405020304" pitchFamily="18" charset="0"/>
                  <a:cs typeface="Times New Roman" panose="02020603050405020304" pitchFamily="18" charset="0"/>
                </a:endParaRPr>
              </a:p>
              <a:p>
                <a:pPr marL="274320" lvl="1" indent="0">
                  <a:buNone/>
                </a:pPr>
                <a:endParaRPr lang="vi-VN" sz="2600" dirty="0" smtClean="0">
                  <a:solidFill>
                    <a:schemeClr val="tx1"/>
                  </a:solidFill>
                  <a:latin typeface="Times New Roman" panose="02020603050405020304" pitchFamily="18" charset="0"/>
                  <a:cs typeface="Times New Roman" panose="02020603050405020304" pitchFamily="18" charset="0"/>
                </a:endParaRPr>
              </a:p>
              <a:p>
                <a:pPr marL="274320" lvl="1" indent="0">
                  <a:buNone/>
                </a:pPr>
                <a:endParaRPr lang="vi-VN" sz="2600" dirty="0">
                  <a:solidFill>
                    <a:schemeClr val="tx1"/>
                  </a:solidFill>
                  <a:latin typeface="Times New Roman" panose="02020603050405020304" pitchFamily="18" charset="0"/>
                  <a:cs typeface="Times New Roman" panose="02020603050405020304" pitchFamily="18" charset="0"/>
                </a:endParaRPr>
              </a:p>
              <a:p>
                <a:pPr marL="274320" lvl="1" indent="0">
                  <a:buNone/>
                </a:pPr>
                <a:endParaRPr lang="vi-VN" sz="2600" dirty="0" smtClean="0">
                  <a:solidFill>
                    <a:schemeClr val="tx1"/>
                  </a:solidFill>
                  <a:latin typeface="Times New Roman" panose="02020603050405020304" pitchFamily="18" charset="0"/>
                  <a:cs typeface="Times New Roman" panose="02020603050405020304" pitchFamily="18" charset="0"/>
                </a:endParaRPr>
              </a:p>
              <a:p>
                <a:pPr marL="274320" lvl="1" indent="0">
                  <a:buNone/>
                </a:pPr>
                <a:endParaRPr lang="vi-VN" sz="2600" dirty="0" smtClean="0">
                  <a:solidFill>
                    <a:schemeClr val="tx1"/>
                  </a:solidFill>
                  <a:latin typeface="Times New Roman" panose="02020603050405020304" pitchFamily="18" charset="0"/>
                  <a:cs typeface="Times New Roman" panose="02020603050405020304" pitchFamily="18" charset="0"/>
                </a:endParaRPr>
              </a:p>
              <a:p>
                <a:pPr marL="0" lvl="1" indent="0">
                  <a:spcBef>
                    <a:spcPts val="1200"/>
                  </a:spcBef>
                  <a:buNone/>
                </a:pPr>
                <a:r>
                  <a:rPr lang="vi-VN" sz="2600" u="sng" dirty="0">
                    <a:latin typeface="Times New Roman" panose="02020603050405020304" pitchFamily="18" charset="0"/>
                    <a:cs typeface="Times New Roman" panose="02020603050405020304" pitchFamily="18" charset="0"/>
                  </a:rPr>
                  <a:t>Ví dụ</a:t>
                </a:r>
                <a:r>
                  <a:rPr lang="vi-VN" sz="2600" dirty="0">
                    <a:latin typeface="Times New Roman" panose="02020603050405020304" pitchFamily="18" charset="0"/>
                    <a:cs typeface="Times New Roman" panose="02020603050405020304" pitchFamily="18" charset="0"/>
                  </a:rPr>
                  <a:t>: Cho các đa thức mã g(x) và f(x) theo sau, hãy xác định mã Hamming và mã cyclic có độ dài cực đại?</a:t>
                </a:r>
              </a:p>
              <a:p>
                <a:pPr marL="274320" lvl="1" indent="0">
                  <a:buNone/>
                </a:pPr>
                <a:endParaRPr lang="en-US" sz="2600" dirty="0" smtClean="0">
                  <a:solidFill>
                    <a:schemeClr val="tx1"/>
                  </a:solidFill>
                  <a:latin typeface="Times New Roman" panose="02020603050405020304" pitchFamily="18" charset="0"/>
                  <a:cs typeface="Times New Roman" panose="02020603050405020304" pitchFamily="18" charset="0"/>
                </a:endParaRPr>
              </a:p>
              <a:p>
                <a:pPr marL="457200" indent="-457200">
                  <a:spcBef>
                    <a:spcPts val="300"/>
                  </a:spcBef>
                  <a:spcAft>
                    <a:spcPts val="300"/>
                  </a:spcAft>
                  <a:buFont typeface="Wingdings" panose="05000000000000000000" pitchFamily="2" charset="2"/>
                  <a:buChar char="§"/>
                </a:pPr>
                <a:endParaRPr lang="vi-VN" sz="2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7175" y="1000125"/>
                <a:ext cx="11668125" cy="5543551"/>
              </a:xfrm>
              <a:blipFill rotWithShape="0">
                <a:blip r:embed="rId2"/>
                <a:stretch>
                  <a:fillRect l="-940" t="-13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89</a:t>
            </a:fld>
            <a:endParaRPr lang="en-US"/>
          </a:p>
        </p:txBody>
      </p:sp>
      <p:grpSp>
        <p:nvGrpSpPr>
          <p:cNvPr id="15" name="Group 14"/>
          <p:cNvGrpSpPr/>
          <p:nvPr/>
        </p:nvGrpSpPr>
        <p:grpSpPr>
          <a:xfrm>
            <a:off x="6071235" y="2942258"/>
            <a:ext cx="6096000" cy="2379101"/>
            <a:chOff x="6111240" y="3932936"/>
            <a:chExt cx="6096000" cy="2379101"/>
          </a:xfrm>
        </p:grpSpPr>
        <mc:AlternateContent xmlns:mc="http://schemas.openxmlformats.org/markup-compatibility/2006" xmlns:a14="http://schemas.microsoft.com/office/drawing/2010/main">
          <mc:Choice Requires="a14">
            <p:sp>
              <p:nvSpPr>
                <p:cNvPr id="10" name="Rectangle 9"/>
                <p:cNvSpPr/>
                <p:nvPr/>
              </p:nvSpPr>
              <p:spPr>
                <a:xfrm>
                  <a:off x="8108471" y="4872860"/>
                  <a:ext cx="2101537" cy="1439177"/>
                </a:xfrm>
                <a:prstGeom prst="rect">
                  <a:avLst/>
                </a:prstGeom>
                <a:ln>
                  <a:solidFill>
                    <a:srgbClr val="66FF33"/>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66FF33"/>
                            </a:solidFill>
                            <a:latin typeface="Cambria Math" panose="02040503050406030204" pitchFamily="18" charset="0"/>
                          </a:rPr>
                          <m:t>𝑛</m:t>
                        </m:r>
                        <m:r>
                          <a:rPr lang="en-US" sz="2400" i="0">
                            <a:solidFill>
                              <a:srgbClr val="66FF33"/>
                            </a:solidFill>
                            <a:latin typeface="Cambria Math" panose="02040503050406030204" pitchFamily="18" charset="0"/>
                          </a:rPr>
                          <m:t>≥</m:t>
                        </m:r>
                        <m:nary>
                          <m:naryPr>
                            <m:chr m:val="∑"/>
                            <m:limLoc m:val="undOvr"/>
                            <m:grow m:val="on"/>
                            <m:ctrlPr>
                              <a:rPr lang="en-US" sz="2400" i="1">
                                <a:solidFill>
                                  <a:srgbClr val="66FF33"/>
                                </a:solidFill>
                                <a:latin typeface="Cambria Math" panose="02040503050406030204" pitchFamily="18" charset="0"/>
                              </a:rPr>
                            </m:ctrlPr>
                          </m:naryPr>
                          <m:sub>
                            <m:r>
                              <a:rPr lang="en-US" sz="2400" i="1">
                                <a:solidFill>
                                  <a:srgbClr val="66FF33"/>
                                </a:solidFill>
                                <a:latin typeface="Cambria Math" panose="02040503050406030204" pitchFamily="18" charset="0"/>
                              </a:rPr>
                              <m:t>𝑖</m:t>
                            </m:r>
                            <m:r>
                              <a:rPr lang="en-US" sz="2400" i="0">
                                <a:solidFill>
                                  <a:srgbClr val="66FF33"/>
                                </a:solidFill>
                                <a:latin typeface="Cambria Math" panose="02040503050406030204" pitchFamily="18" charset="0"/>
                              </a:rPr>
                              <m:t>=0</m:t>
                            </m:r>
                          </m:sub>
                          <m:sup>
                            <m:r>
                              <a:rPr lang="en-US" sz="2400" i="1">
                                <a:solidFill>
                                  <a:srgbClr val="66FF33"/>
                                </a:solidFill>
                                <a:latin typeface="Cambria Math" panose="02040503050406030204" pitchFamily="18" charset="0"/>
                              </a:rPr>
                              <m:t>𝑘</m:t>
                            </m:r>
                            <m:r>
                              <a:rPr lang="en-US" sz="2400" i="0">
                                <a:solidFill>
                                  <a:srgbClr val="66FF33"/>
                                </a:solidFill>
                                <a:latin typeface="Cambria Math" panose="02040503050406030204" pitchFamily="18" charset="0"/>
                              </a:rPr>
                              <m:t>−1</m:t>
                            </m:r>
                          </m:sup>
                          <m:e>
                            <m:d>
                              <m:dPr>
                                <m:begChr m:val="⌈"/>
                                <m:endChr m:val="⌉"/>
                                <m:ctrlPr>
                                  <a:rPr lang="en-US" sz="2400" i="1">
                                    <a:solidFill>
                                      <a:srgbClr val="66FF33"/>
                                    </a:solidFill>
                                    <a:latin typeface="Cambria Math" panose="02040503050406030204" pitchFamily="18" charset="0"/>
                                  </a:rPr>
                                </m:ctrlPr>
                              </m:dPr>
                              <m:e>
                                <m:f>
                                  <m:fPr>
                                    <m:ctrlPr>
                                      <a:rPr lang="en-US" sz="2400" i="1">
                                        <a:solidFill>
                                          <a:srgbClr val="66FF33"/>
                                        </a:solidFill>
                                        <a:latin typeface="Cambria Math" panose="02040503050406030204" pitchFamily="18" charset="0"/>
                                      </a:rPr>
                                    </m:ctrlPr>
                                  </m:fPr>
                                  <m:num>
                                    <m:sSub>
                                      <m:sSubPr>
                                        <m:ctrlPr>
                                          <a:rPr lang="en-US" sz="2400" i="1">
                                            <a:solidFill>
                                              <a:srgbClr val="66FF33"/>
                                            </a:solidFill>
                                            <a:latin typeface="Cambria Math" panose="02040503050406030204" pitchFamily="18" charset="0"/>
                                          </a:rPr>
                                        </m:ctrlPr>
                                      </m:sSubPr>
                                      <m:e>
                                        <m:r>
                                          <a:rPr lang="en-US" sz="2400" i="1">
                                            <a:solidFill>
                                              <a:srgbClr val="66FF33"/>
                                            </a:solidFill>
                                            <a:latin typeface="Cambria Math" panose="02040503050406030204" pitchFamily="18" charset="0"/>
                                          </a:rPr>
                                          <m:t>𝑑</m:t>
                                        </m:r>
                                      </m:e>
                                      <m:sub>
                                        <m:r>
                                          <a:rPr lang="en-US" sz="2400" i="0">
                                            <a:solidFill>
                                              <a:srgbClr val="66FF33"/>
                                            </a:solidFill>
                                            <a:latin typeface="Cambria Math" panose="02040503050406030204" pitchFamily="18" charset="0"/>
                                          </a:rPr>
                                          <m:t>0</m:t>
                                        </m:r>
                                      </m:sub>
                                    </m:sSub>
                                  </m:num>
                                  <m:den>
                                    <m:sSup>
                                      <m:sSupPr>
                                        <m:ctrlPr>
                                          <a:rPr lang="en-US" sz="2400" i="1">
                                            <a:solidFill>
                                              <a:srgbClr val="66FF33"/>
                                            </a:solidFill>
                                            <a:latin typeface="Cambria Math" panose="02040503050406030204" pitchFamily="18" charset="0"/>
                                          </a:rPr>
                                        </m:ctrlPr>
                                      </m:sSupPr>
                                      <m:e>
                                        <m:r>
                                          <a:rPr lang="en-US" sz="2400" i="0">
                                            <a:solidFill>
                                              <a:srgbClr val="66FF33"/>
                                            </a:solidFill>
                                            <a:latin typeface="Cambria Math" panose="02040503050406030204" pitchFamily="18" charset="0"/>
                                          </a:rPr>
                                          <m:t>2</m:t>
                                        </m:r>
                                      </m:e>
                                      <m:sup>
                                        <m:r>
                                          <a:rPr lang="en-US" sz="2400" i="1">
                                            <a:solidFill>
                                              <a:srgbClr val="66FF33"/>
                                            </a:solidFill>
                                            <a:latin typeface="Cambria Math" panose="02040503050406030204" pitchFamily="18" charset="0"/>
                                          </a:rPr>
                                          <m:t>𝑖</m:t>
                                        </m:r>
                                      </m:sup>
                                    </m:sSup>
                                  </m:den>
                                </m:f>
                              </m:e>
                            </m:d>
                          </m:e>
                        </m:nary>
                      </m:oMath>
                    </m:oMathPara>
                  </a14:m>
                  <a:endParaRPr lang="en-US" sz="2400" dirty="0">
                    <a:solidFill>
                      <a:srgbClr val="66FF33"/>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8108471" y="4872860"/>
                  <a:ext cx="2101537" cy="1439177"/>
                </a:xfrm>
                <a:prstGeom prst="rect">
                  <a:avLst/>
                </a:prstGeom>
                <a:blipFill rotWithShape="0">
                  <a:blip r:embed="rId3"/>
                  <a:stretch>
                    <a:fillRect/>
                  </a:stretch>
                </a:blipFill>
                <a:ln>
                  <a:solidFill>
                    <a:srgbClr val="66FF33"/>
                  </a:solidFill>
                </a:ln>
              </p:spPr>
              <p:txBody>
                <a:bodyPr/>
                <a:lstStyle/>
                <a:p>
                  <a:r>
                    <a:rPr lang="en-US">
                      <a:noFill/>
                    </a:rPr>
                    <a:t> </a:t>
                  </a:r>
                </a:p>
              </p:txBody>
            </p:sp>
          </mc:Fallback>
        </mc:AlternateContent>
        <p:sp>
          <p:nvSpPr>
            <p:cNvPr id="11" name="Rectangle 10"/>
            <p:cNvSpPr/>
            <p:nvPr/>
          </p:nvSpPr>
          <p:spPr>
            <a:xfrm>
              <a:off x="6111240" y="3932936"/>
              <a:ext cx="6096000" cy="892552"/>
            </a:xfrm>
            <a:prstGeom prst="rect">
              <a:avLst/>
            </a:prstGeom>
          </p:spPr>
          <p:txBody>
            <a:bodyPr>
              <a:spAutoFit/>
            </a:bodyPr>
            <a:lstStyle/>
            <a:p>
              <a:pPr marL="731520" lvl="1" indent="-457200">
                <a:spcBef>
                  <a:spcPts val="1200"/>
                </a:spcBef>
                <a:spcAft>
                  <a:spcPts val="600"/>
                </a:spcAft>
                <a:buFont typeface="Wingdings" panose="05000000000000000000" pitchFamily="2" charset="2"/>
                <a:buChar char="§"/>
              </a:pPr>
              <a:r>
                <a:rPr lang="en-US" sz="2600" dirty="0" err="1">
                  <a:solidFill>
                    <a:srgbClr val="66FF33"/>
                  </a:solidFill>
                  <a:latin typeface="Times New Roman" panose="02020603050405020304" pitchFamily="18" charset="0"/>
                  <a:cs typeface="Times New Roman" panose="02020603050405020304" pitchFamily="18" charset="0"/>
                </a:rPr>
                <a:t>Mã</a:t>
              </a:r>
              <a:r>
                <a:rPr lang="en-US" sz="2600" dirty="0">
                  <a:solidFill>
                    <a:srgbClr val="66FF33"/>
                  </a:solidFill>
                  <a:latin typeface="Times New Roman" panose="02020603050405020304" pitchFamily="18" charset="0"/>
                  <a:cs typeface="Times New Roman" panose="02020603050405020304" pitchFamily="18" charset="0"/>
                </a:rPr>
                <a:t> </a:t>
              </a:r>
              <a:r>
                <a:rPr lang="en-US" sz="2600" dirty="0" err="1">
                  <a:solidFill>
                    <a:srgbClr val="66FF33"/>
                  </a:solidFill>
                  <a:latin typeface="Times New Roman" panose="02020603050405020304" pitchFamily="18" charset="0"/>
                  <a:cs typeface="Times New Roman" panose="02020603050405020304" pitchFamily="18" charset="0"/>
                </a:rPr>
                <a:t>có</a:t>
              </a:r>
              <a:r>
                <a:rPr lang="en-US" sz="2600" dirty="0">
                  <a:solidFill>
                    <a:srgbClr val="66FF33"/>
                  </a:solidFill>
                  <a:latin typeface="Times New Roman" panose="02020603050405020304" pitchFamily="18" charset="0"/>
                  <a:cs typeface="Times New Roman" panose="02020603050405020304" pitchFamily="18" charset="0"/>
                </a:rPr>
                <a:t> </a:t>
              </a:r>
              <a:r>
                <a:rPr lang="en-US" sz="2600" dirty="0" err="1">
                  <a:solidFill>
                    <a:srgbClr val="66FF33"/>
                  </a:solidFill>
                  <a:latin typeface="Times New Roman" panose="02020603050405020304" pitchFamily="18" charset="0"/>
                  <a:cs typeface="Times New Roman" panose="02020603050405020304" pitchFamily="18" charset="0"/>
                </a:rPr>
                <a:t>độ</a:t>
              </a:r>
              <a:r>
                <a:rPr lang="en-US" sz="2600" dirty="0">
                  <a:solidFill>
                    <a:srgbClr val="66FF33"/>
                  </a:solidFill>
                  <a:latin typeface="Times New Roman" panose="02020603050405020304" pitchFamily="18" charset="0"/>
                  <a:cs typeface="Times New Roman" panose="02020603050405020304" pitchFamily="18" charset="0"/>
                </a:rPr>
                <a:t> </a:t>
              </a:r>
              <a:r>
                <a:rPr lang="en-US" sz="2600" dirty="0" err="1">
                  <a:solidFill>
                    <a:srgbClr val="66FF33"/>
                  </a:solidFill>
                  <a:latin typeface="Times New Roman" panose="02020603050405020304" pitchFamily="18" charset="0"/>
                  <a:cs typeface="Times New Roman" panose="02020603050405020304" pitchFamily="18" charset="0"/>
                </a:rPr>
                <a:t>dài</a:t>
              </a:r>
              <a:r>
                <a:rPr lang="en-US" sz="2600" dirty="0">
                  <a:solidFill>
                    <a:srgbClr val="66FF33"/>
                  </a:solidFill>
                  <a:latin typeface="Times New Roman" panose="02020603050405020304" pitchFamily="18" charset="0"/>
                  <a:cs typeface="Times New Roman" panose="02020603050405020304" pitchFamily="18" charset="0"/>
                </a:rPr>
                <a:t> cực </a:t>
              </a:r>
              <a:r>
                <a:rPr lang="en-US" sz="2600" dirty="0" err="1">
                  <a:solidFill>
                    <a:srgbClr val="66FF33"/>
                  </a:solidFill>
                  <a:latin typeface="Times New Roman" panose="02020603050405020304" pitchFamily="18" charset="0"/>
                  <a:cs typeface="Times New Roman" panose="02020603050405020304" pitchFamily="18" charset="0"/>
                </a:rPr>
                <a:t>đại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a:t>
              </a:r>
              <a:r>
                <a:rPr lang="vi-VN" sz="2600" dirty="0">
                  <a:latin typeface="Times New Roman" panose="02020603050405020304" pitchFamily="18" charset="0"/>
                  <a:cs typeface="Times New Roman" panose="02020603050405020304" pitchFamily="18" charset="0"/>
                </a:rPr>
                <a:t> các mã tối ưu thỏa mãn giới hạn Griesmer </a:t>
              </a:r>
              <a:endParaRPr lang="en-US" sz="2600" dirty="0">
                <a:latin typeface="Times New Roman" panose="02020603050405020304" pitchFamily="18" charset="0"/>
                <a:cs typeface="Times New Roman" panose="02020603050405020304" pitchFamily="18" charset="0"/>
              </a:endParaRPr>
            </a:p>
          </p:txBody>
        </p:sp>
      </p:grpSp>
      <p:grpSp>
        <p:nvGrpSpPr>
          <p:cNvPr id="9" name="Group 8"/>
          <p:cNvGrpSpPr/>
          <p:nvPr/>
        </p:nvGrpSpPr>
        <p:grpSpPr>
          <a:xfrm>
            <a:off x="15240" y="2980696"/>
            <a:ext cx="6096000" cy="2191305"/>
            <a:chOff x="257175" y="4164143"/>
            <a:chExt cx="6096000" cy="2191305"/>
          </a:xfrm>
        </p:grpSpPr>
        <mc:AlternateContent xmlns:mc="http://schemas.openxmlformats.org/markup-compatibility/2006" xmlns:a14="http://schemas.microsoft.com/office/drawing/2010/main">
          <mc:Choice Requires="a14">
            <p:sp>
              <p:nvSpPr>
                <p:cNvPr id="8" name="Rectangle 7"/>
                <p:cNvSpPr/>
                <p:nvPr/>
              </p:nvSpPr>
              <p:spPr>
                <a:xfrm>
                  <a:off x="2096128" y="5056695"/>
                  <a:ext cx="2417008" cy="1298753"/>
                </a:xfrm>
                <a:prstGeom prst="rect">
                  <a:avLst/>
                </a:prstGeom>
                <a:ln>
                  <a:solidFill>
                    <a:srgbClr val="66FF33"/>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rgbClr val="66FF33"/>
                                </a:solidFill>
                                <a:latin typeface="Cambria Math" panose="02040503050406030204" pitchFamily="18" charset="0"/>
                              </a:rPr>
                            </m:ctrlPr>
                          </m:sSupPr>
                          <m:e>
                            <m:r>
                              <a:rPr lang="en-US" sz="2800">
                                <a:solidFill>
                                  <a:srgbClr val="66FF33"/>
                                </a:solidFill>
                                <a:latin typeface="Cambria Math" panose="02040503050406030204" pitchFamily="18" charset="0"/>
                              </a:rPr>
                              <m:t>2</m:t>
                            </m:r>
                          </m:e>
                          <m:sup>
                            <m:r>
                              <a:rPr lang="en-US" sz="2800" i="1">
                                <a:solidFill>
                                  <a:srgbClr val="66FF33"/>
                                </a:solidFill>
                                <a:latin typeface="Cambria Math" panose="02040503050406030204" pitchFamily="18" charset="0"/>
                              </a:rPr>
                              <m:t>𝑛</m:t>
                            </m:r>
                            <m:r>
                              <a:rPr lang="en-US" sz="2800" i="0">
                                <a:solidFill>
                                  <a:srgbClr val="66FF33"/>
                                </a:solidFill>
                                <a:latin typeface="Cambria Math" panose="02040503050406030204" pitchFamily="18" charset="0"/>
                              </a:rPr>
                              <m:t>−</m:t>
                            </m:r>
                            <m:r>
                              <a:rPr lang="en-US" sz="2800" i="1">
                                <a:solidFill>
                                  <a:srgbClr val="66FF33"/>
                                </a:solidFill>
                                <a:latin typeface="Cambria Math" panose="02040503050406030204" pitchFamily="18" charset="0"/>
                              </a:rPr>
                              <m:t>𝑘</m:t>
                            </m:r>
                          </m:sup>
                        </m:sSup>
                        <m:r>
                          <a:rPr lang="en-US" sz="2800" i="0">
                            <a:solidFill>
                              <a:srgbClr val="66FF33"/>
                            </a:solidFill>
                            <a:latin typeface="Cambria Math" panose="02040503050406030204" pitchFamily="18" charset="0"/>
                          </a:rPr>
                          <m:t>≥</m:t>
                        </m:r>
                        <m:nary>
                          <m:naryPr>
                            <m:chr m:val="∑"/>
                            <m:limLoc m:val="undOvr"/>
                            <m:grow m:val="on"/>
                            <m:ctrlPr>
                              <a:rPr lang="en-US" sz="2800" i="1">
                                <a:solidFill>
                                  <a:srgbClr val="66FF33"/>
                                </a:solidFill>
                                <a:latin typeface="Cambria Math" panose="02040503050406030204" pitchFamily="18" charset="0"/>
                              </a:rPr>
                            </m:ctrlPr>
                          </m:naryPr>
                          <m:sub>
                            <m:r>
                              <a:rPr lang="en-US" sz="2800" i="1">
                                <a:solidFill>
                                  <a:srgbClr val="66FF33"/>
                                </a:solidFill>
                                <a:latin typeface="Cambria Math" panose="02040503050406030204" pitchFamily="18" charset="0"/>
                              </a:rPr>
                              <m:t>𝑖</m:t>
                            </m:r>
                            <m:r>
                              <a:rPr lang="en-US" sz="2800" i="0">
                                <a:solidFill>
                                  <a:srgbClr val="66FF33"/>
                                </a:solidFill>
                                <a:latin typeface="Cambria Math" panose="02040503050406030204" pitchFamily="18" charset="0"/>
                              </a:rPr>
                              <m:t>=0</m:t>
                            </m:r>
                          </m:sub>
                          <m:sup>
                            <m:r>
                              <a:rPr lang="en-US" sz="2800" i="1">
                                <a:solidFill>
                                  <a:srgbClr val="66FF33"/>
                                </a:solidFill>
                                <a:latin typeface="Cambria Math" panose="02040503050406030204" pitchFamily="18" charset="0"/>
                              </a:rPr>
                              <m:t>𝑡</m:t>
                            </m:r>
                          </m:sup>
                          <m:e>
                            <m:sSubSup>
                              <m:sSubSupPr>
                                <m:ctrlPr>
                                  <a:rPr lang="en-US" sz="2800" i="1">
                                    <a:solidFill>
                                      <a:srgbClr val="66FF33"/>
                                    </a:solidFill>
                                    <a:latin typeface="Cambria Math" panose="02040503050406030204" pitchFamily="18" charset="0"/>
                                  </a:rPr>
                                </m:ctrlPr>
                              </m:sSubSupPr>
                              <m:e>
                                <m:r>
                                  <a:rPr lang="en-US" sz="2800" i="1">
                                    <a:solidFill>
                                      <a:srgbClr val="66FF33"/>
                                    </a:solidFill>
                                    <a:latin typeface="Cambria Math" panose="02040503050406030204" pitchFamily="18" charset="0"/>
                                  </a:rPr>
                                  <m:t>𝐶</m:t>
                                </m:r>
                              </m:e>
                              <m:sub>
                                <m:r>
                                  <a:rPr lang="en-US" sz="2800" i="1">
                                    <a:solidFill>
                                      <a:srgbClr val="66FF33"/>
                                    </a:solidFill>
                                    <a:latin typeface="Cambria Math" panose="02040503050406030204" pitchFamily="18" charset="0"/>
                                  </a:rPr>
                                  <m:t>𝑛</m:t>
                                </m:r>
                              </m:sub>
                              <m:sup>
                                <m:r>
                                  <a:rPr lang="en-US" sz="2800" i="1">
                                    <a:solidFill>
                                      <a:srgbClr val="66FF33"/>
                                    </a:solidFill>
                                    <a:latin typeface="Cambria Math" panose="02040503050406030204" pitchFamily="18" charset="0"/>
                                  </a:rPr>
                                  <m:t>𝑖</m:t>
                                </m:r>
                              </m:sup>
                            </m:sSubSup>
                          </m:e>
                        </m:nary>
                      </m:oMath>
                    </m:oMathPara>
                  </a14:m>
                  <a:endParaRPr lang="en-US" sz="2800" dirty="0">
                    <a:solidFill>
                      <a:srgbClr val="66FF33"/>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096128" y="5056695"/>
                  <a:ext cx="2417008" cy="1298753"/>
                </a:xfrm>
                <a:prstGeom prst="rect">
                  <a:avLst/>
                </a:prstGeom>
                <a:blipFill rotWithShape="0">
                  <a:blip r:embed="rId4"/>
                  <a:stretch>
                    <a:fillRect/>
                  </a:stretch>
                </a:blipFill>
                <a:ln>
                  <a:solidFill>
                    <a:srgbClr val="66FF33"/>
                  </a:solidFill>
                </a:ln>
              </p:spPr>
              <p:txBody>
                <a:bodyPr/>
                <a:lstStyle/>
                <a:p>
                  <a:r>
                    <a:rPr lang="en-US">
                      <a:noFill/>
                    </a:rPr>
                    <a:t> </a:t>
                  </a:r>
                </a:p>
              </p:txBody>
            </p:sp>
          </mc:Fallback>
        </mc:AlternateContent>
        <p:sp>
          <p:nvSpPr>
            <p:cNvPr id="12" name="Rectangle 11"/>
            <p:cNvSpPr/>
            <p:nvPr/>
          </p:nvSpPr>
          <p:spPr>
            <a:xfrm>
              <a:off x="257175" y="4164143"/>
              <a:ext cx="6096000" cy="892552"/>
            </a:xfrm>
            <a:prstGeom prst="rect">
              <a:avLst/>
            </a:prstGeom>
          </p:spPr>
          <p:txBody>
            <a:bodyPr>
              <a:spAutoFit/>
            </a:bodyPr>
            <a:lstStyle/>
            <a:p>
              <a:pPr marL="731520" lvl="1" indent="-457200">
                <a:spcBef>
                  <a:spcPts val="1200"/>
                </a:spcBef>
                <a:spcAft>
                  <a:spcPts val="600"/>
                </a:spcAft>
                <a:buFont typeface="Wingdings" panose="05000000000000000000" pitchFamily="2" charset="2"/>
                <a:buChar char="§"/>
              </a:pPr>
              <a:r>
                <a:rPr lang="en-US" sz="2600" dirty="0" err="1">
                  <a:solidFill>
                    <a:srgbClr val="66FF33"/>
                  </a:solidFill>
                  <a:latin typeface="Times New Roman" panose="02020603050405020304" pitchFamily="18" charset="0"/>
                  <a:cs typeface="Times New Roman" panose="02020603050405020304" pitchFamily="18" charset="0"/>
                </a:rPr>
                <a:t>Mã</a:t>
              </a:r>
              <a:r>
                <a:rPr lang="en-US" sz="2600" dirty="0">
                  <a:solidFill>
                    <a:srgbClr val="66FF33"/>
                  </a:solidFill>
                  <a:latin typeface="Times New Roman" panose="02020603050405020304" pitchFamily="18" charset="0"/>
                  <a:cs typeface="Times New Roman" panose="02020603050405020304" pitchFamily="18" charset="0"/>
                </a:rPr>
                <a:t> Hamming</a:t>
              </a:r>
              <a:r>
                <a:rPr lang="en-US" sz="2600"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là mã tối ưu thỏa mãn giới hạn Hamming</a:t>
              </a:r>
              <a:endParaRPr lang="en-US" sz="2600" dirty="0">
                <a:latin typeface="Times New Roman" panose="02020603050405020304" pitchFamily="18" charset="0"/>
                <a:cs typeface="Times New Roman" panose="02020603050405020304" pitchFamily="18" charset="0"/>
              </a:endParaRPr>
            </a:p>
          </p:txBody>
        </p:sp>
      </p:grpSp>
      <p:cxnSp>
        <p:nvCxnSpPr>
          <p:cNvPr id="13" name="Straight Connector 12"/>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3.8 Các mã cyclic Hamming và các mã có độ dài cực đại</a:t>
            </a:r>
          </a:p>
        </p:txBody>
      </p:sp>
      <mc:AlternateContent xmlns:mc="http://schemas.openxmlformats.org/markup-compatibility/2006" xmlns:a14="http://schemas.microsoft.com/office/drawing/2010/main">
        <mc:Choice Requires="a14">
          <p:sp>
            <p:nvSpPr>
              <p:cNvPr id="16" name="Rectangle 15"/>
              <p:cNvSpPr/>
              <p:nvPr/>
            </p:nvSpPr>
            <p:spPr>
              <a:xfrm>
                <a:off x="1216326" y="6131581"/>
                <a:ext cx="7266220" cy="954107"/>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=1+</m:t>
                    </m:r>
                    <m:r>
                      <a:rPr lang="en-US" sz="2800" i="1">
                        <a:latin typeface="Cambria Math" panose="02040503050406030204" pitchFamily="18" charset="0"/>
                      </a:rPr>
                      <m:t>𝑥</m:t>
                    </m:r>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0">
                            <a:latin typeface="Cambria Math" panose="02040503050406030204" pitchFamily="18" charset="0"/>
                          </a:rPr>
                          <m:t>3</m:t>
                        </m:r>
                      </m:sup>
                    </m:sSup>
                  </m:oMath>
                </a14:m>
                <a:r>
                  <a:rPr lang="vi-VN" sz="2800" dirty="0" smtClean="0"/>
                  <a:t> </a:t>
                </a:r>
                <a:r>
                  <a:rPr lang="vi-VN" sz="2800" dirty="0" smtClean="0">
                    <a:latin typeface="Times New Roman" panose="02020603050405020304" pitchFamily="18" charset="0"/>
                    <a:cs typeface="Times New Roman" panose="02020603050405020304" pitchFamily="18" charset="0"/>
                  </a:rPr>
                  <a:t>và  </a:t>
                </a:r>
                <a14:m>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=1+</m:t>
                    </m:r>
                    <m:r>
                      <a:rPr lang="en-US" sz="2800" i="1">
                        <a:latin typeface="Cambria Math" panose="02040503050406030204" pitchFamily="18" charset="0"/>
                      </a:rPr>
                      <m:t>𝑥</m:t>
                    </m:r>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2</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4</m:t>
                        </m:r>
                      </m:sup>
                    </m:sSup>
                  </m:oMath>
                </a14:m>
                <a:endParaRPr lang="en-US" sz="2800" dirty="0"/>
              </a:p>
              <a:p>
                <a:r>
                  <a:rPr lang="vi-VN"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216326" y="6131581"/>
                <a:ext cx="7266220" cy="954107"/>
              </a:xfrm>
              <a:prstGeom prst="rect">
                <a:avLst/>
              </a:prstGeom>
              <a:blipFill rotWithShape="0">
                <a:blip r:embed="rId5"/>
                <a:stretch>
                  <a:fillRect t="-6410"/>
                </a:stretch>
              </a:blipFill>
            </p:spPr>
            <p:txBody>
              <a:bodyPr/>
              <a:lstStyle/>
              <a:p>
                <a:r>
                  <a:rPr lang="en-US">
                    <a:noFill/>
                  </a:rPr>
                  <a:t> </a:t>
                </a:r>
              </a:p>
            </p:txBody>
          </p:sp>
        </mc:Fallback>
      </mc:AlternateContent>
      <p:cxnSp>
        <p:nvCxnSpPr>
          <p:cNvPr id="5" name="Straight Connector 4"/>
          <p:cNvCxnSpPr/>
          <p:nvPr/>
        </p:nvCxnSpPr>
        <p:spPr>
          <a:xfrm>
            <a:off x="6111240" y="3086100"/>
            <a:ext cx="0" cy="22352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335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50802"/>
            <a:ext cx="10801350" cy="863600"/>
          </a:xfrm>
        </p:spPr>
        <p:txBody>
          <a:bodyPr/>
          <a:lstStyle/>
          <a:p>
            <a:r>
              <a:rPr lang="vi-VN" dirty="0" smtClean="0">
                <a:solidFill>
                  <a:srgbClr val="FFFF00"/>
                </a:solidFill>
              </a:rPr>
              <a:t>3.1	Các định nghĩa và khái niệm cơ bản</a:t>
            </a:r>
          </a:p>
        </p:txBody>
      </p:sp>
      <p:sp>
        <p:nvSpPr>
          <p:cNvPr id="3" name="Content Placeholder 2"/>
          <p:cNvSpPr>
            <a:spLocks noGrp="1"/>
          </p:cNvSpPr>
          <p:nvPr>
            <p:ph idx="1"/>
          </p:nvPr>
        </p:nvSpPr>
        <p:spPr>
          <a:xfrm>
            <a:off x="342900" y="1371600"/>
            <a:ext cx="11487150" cy="5172075"/>
          </a:xfrm>
        </p:spPr>
        <p:txBody>
          <a:bodyPr>
            <a:normAutofit/>
          </a:bodyPr>
          <a:lstStyle/>
          <a:p>
            <a:pPr>
              <a:spcBef>
                <a:spcPts val="600"/>
              </a:spcBef>
              <a:spcAft>
                <a:spcPts val="600"/>
              </a:spcAft>
              <a:buFont typeface="Wingdings" panose="05000000000000000000" pitchFamily="2" charset="2"/>
              <a:buChar char="§"/>
            </a:pPr>
            <a:r>
              <a:rPr lang="vi-VN" sz="2800" dirty="0" smtClean="0">
                <a:solidFill>
                  <a:srgbClr val="66FF33"/>
                </a:solidFill>
                <a:latin typeface="Times New Roman" panose="02020603050405020304" pitchFamily="18" charset="0"/>
                <a:cs typeface="Times New Roman" panose="02020603050405020304" pitchFamily="18" charset="0"/>
              </a:rPr>
              <a:t>Hiệu suất mã hóa </a:t>
            </a:r>
            <a:r>
              <a:rPr lang="vi-VN" sz="2800" dirty="0" smtClean="0">
                <a:latin typeface="Times New Roman" panose="02020603050405020304" pitchFamily="18" charset="0"/>
                <a:cs typeface="Times New Roman" panose="02020603050405020304" pitchFamily="18" charset="0"/>
              </a:rPr>
              <a:t>của bộ mã tối ưu được tính như sau:</a:t>
            </a:r>
          </a:p>
          <a:p>
            <a:pPr>
              <a:spcBef>
                <a:spcPts val="600"/>
              </a:spcBef>
              <a:spcAft>
                <a:spcPts val="600"/>
              </a:spcAft>
              <a:buFont typeface="Wingdings" panose="05000000000000000000" pitchFamily="2" charset="2"/>
              <a:buChar char="§"/>
            </a:pPr>
            <a:endParaRPr lang="vi-VN" sz="2800" dirty="0">
              <a:latin typeface="Times New Roman" panose="02020603050405020304" pitchFamily="18" charset="0"/>
              <a:cs typeface="Times New Roman" panose="02020603050405020304" pitchFamily="18" charset="0"/>
            </a:endParaRPr>
          </a:p>
          <a:p>
            <a:pPr marL="457200" indent="-457200">
              <a:lnSpc>
                <a:spcPct val="120000"/>
              </a:lnSpc>
              <a:spcBef>
                <a:spcPts val="600"/>
              </a:spcBef>
              <a:spcAft>
                <a:spcPts val="600"/>
              </a:spcAft>
              <a:buFont typeface="Wingdings" panose="05000000000000000000" pitchFamily="2" charset="2"/>
              <a:buChar char="v"/>
            </a:pPr>
            <a:r>
              <a:rPr lang="vi-VN" sz="2800" i="1" dirty="0">
                <a:solidFill>
                  <a:srgbClr val="66FF33"/>
                </a:solidFill>
                <a:latin typeface="Times New Roman" panose="02020603050405020304" pitchFamily="18" charset="0"/>
                <a:cs typeface="Times New Roman" panose="02020603050405020304" pitchFamily="18" charset="0"/>
              </a:rPr>
              <a:t>Các phương pháp biểu diễn mã:</a:t>
            </a:r>
          </a:p>
          <a:p>
            <a:pPr marL="685800" lvl="1" indent="-457200">
              <a:lnSpc>
                <a:spcPct val="120000"/>
              </a:lnSpc>
              <a:spcBef>
                <a:spcPts val="600"/>
              </a:spcBef>
              <a:spcAft>
                <a:spcPts val="600"/>
              </a:spcAft>
              <a:buFont typeface="Wingdings" panose="05000000000000000000" pitchFamily="2" charset="2"/>
              <a:buChar char="§"/>
            </a:pPr>
            <a:r>
              <a:rPr lang="vi-VN" sz="2600" dirty="0">
                <a:solidFill>
                  <a:schemeClr val="tx1"/>
                </a:solidFill>
                <a:latin typeface="Times New Roman" panose="02020603050405020304" pitchFamily="18" charset="0"/>
                <a:cs typeface="Times New Roman" panose="02020603050405020304" pitchFamily="18" charset="0"/>
              </a:rPr>
              <a:t>Bảng đối chiếu mã</a:t>
            </a:r>
          </a:p>
          <a:p>
            <a:pPr marL="685800" lvl="1" indent="-457200">
              <a:lnSpc>
                <a:spcPct val="120000"/>
              </a:lnSpc>
              <a:spcBef>
                <a:spcPts val="600"/>
              </a:spcBef>
              <a:spcAft>
                <a:spcPts val="600"/>
              </a:spcAft>
              <a:buFont typeface="Wingdings" panose="05000000000000000000" pitchFamily="2" charset="2"/>
              <a:buChar char="§"/>
            </a:pPr>
            <a:r>
              <a:rPr lang="vi-VN" sz="2600" dirty="0">
                <a:solidFill>
                  <a:srgbClr val="FFFF00"/>
                </a:solidFill>
                <a:latin typeface="Times New Roman" panose="02020603050405020304" pitchFamily="18" charset="0"/>
                <a:cs typeface="Times New Roman" panose="02020603050405020304" pitchFamily="18" charset="0"/>
              </a:rPr>
              <a:t>Cây mã</a:t>
            </a:r>
          </a:p>
          <a:p>
            <a:pPr marL="685800" lvl="1" indent="-457200">
              <a:lnSpc>
                <a:spcPct val="120000"/>
              </a:lnSpc>
              <a:spcBef>
                <a:spcPts val="600"/>
              </a:spcBef>
              <a:spcAft>
                <a:spcPts val="600"/>
              </a:spcAft>
              <a:buFont typeface="Wingdings" panose="05000000000000000000" pitchFamily="2" charset="2"/>
              <a:buChar char="§"/>
            </a:pPr>
            <a:r>
              <a:rPr lang="vi-VN" sz="2600" dirty="0">
                <a:solidFill>
                  <a:schemeClr val="tx1"/>
                </a:solidFill>
                <a:latin typeface="Times New Roman" panose="02020603050405020304" pitchFamily="18" charset="0"/>
                <a:cs typeface="Times New Roman" panose="02020603050405020304" pitchFamily="18" charset="0"/>
              </a:rPr>
              <a:t>Đồ hình kết cấu mã</a:t>
            </a:r>
          </a:p>
          <a:p>
            <a:pPr marL="685800" lvl="1" indent="-457200">
              <a:lnSpc>
                <a:spcPct val="120000"/>
              </a:lnSpc>
              <a:spcBef>
                <a:spcPts val="600"/>
              </a:spcBef>
              <a:spcAft>
                <a:spcPts val="600"/>
              </a:spcAft>
              <a:buFont typeface="Wingdings" panose="05000000000000000000" pitchFamily="2" charset="2"/>
              <a:buChar char="§"/>
            </a:pPr>
            <a:r>
              <a:rPr lang="vi-VN" sz="2600" dirty="0">
                <a:solidFill>
                  <a:schemeClr val="tx1"/>
                </a:solidFill>
                <a:latin typeface="Times New Roman" panose="02020603050405020304" pitchFamily="18" charset="0"/>
                <a:cs typeface="Times New Roman" panose="02020603050405020304" pitchFamily="18" charset="0"/>
              </a:rPr>
              <a:t>Mặt tọa độ mã</a:t>
            </a:r>
          </a:p>
          <a:p>
            <a:pPr marL="685800" lvl="1" indent="-457200">
              <a:lnSpc>
                <a:spcPct val="120000"/>
              </a:lnSpc>
              <a:spcBef>
                <a:spcPts val="600"/>
              </a:spcBef>
              <a:spcAft>
                <a:spcPts val="600"/>
              </a:spcAft>
              <a:buFont typeface="Wingdings" panose="05000000000000000000" pitchFamily="2" charset="2"/>
              <a:buChar char="§"/>
            </a:pPr>
            <a:r>
              <a:rPr lang="vi-VN" sz="2600" dirty="0">
                <a:solidFill>
                  <a:schemeClr val="tx1"/>
                </a:solidFill>
                <a:latin typeface="Times New Roman" panose="02020603050405020304" pitchFamily="18" charset="0"/>
                <a:cs typeface="Times New Roman" panose="02020603050405020304" pitchFamily="18" charset="0"/>
              </a:rPr>
              <a:t>Hàm cấu trúc </a:t>
            </a:r>
            <a:r>
              <a:rPr lang="vi-VN" sz="2600" dirty="0" smtClean="0">
                <a:solidFill>
                  <a:schemeClr val="tx1"/>
                </a:solidFill>
                <a:latin typeface="Times New Roman" panose="02020603050405020304" pitchFamily="18" charset="0"/>
                <a:cs typeface="Times New Roman" panose="02020603050405020304" pitchFamily="18" charset="0"/>
              </a:rPr>
              <a:t>mã</a:t>
            </a:r>
            <a:endParaRPr lang="en-US" sz="28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15240" y="1001487"/>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8547771" y="1149350"/>
                <a:ext cx="1750351" cy="951030"/>
              </a:xfrm>
              <a:prstGeom prst="rect">
                <a:avLst/>
              </a:prstGeom>
              <a:ln w="28575">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FF00"/>
                          </a:solidFill>
                          <a:latin typeface="Cambria Math" panose="02040503050406030204" pitchFamily="18" charset="0"/>
                        </a:rPr>
                        <m:t>𝜂</m:t>
                      </m:r>
                      <m:r>
                        <a:rPr lang="en-US" sz="2800" i="0">
                          <a:solidFill>
                            <a:srgbClr val="FFFF00"/>
                          </a:solidFill>
                          <a:latin typeface="Cambria Math" panose="02040503050406030204" pitchFamily="18" charset="0"/>
                        </a:rPr>
                        <m:t>=</m:t>
                      </m:r>
                      <m:f>
                        <m:fPr>
                          <m:ctrlPr>
                            <a:rPr lang="en-US" sz="2800" i="1">
                              <a:solidFill>
                                <a:srgbClr val="FFFF00"/>
                              </a:solidFill>
                              <a:latin typeface="Cambria Math" panose="02040503050406030204" pitchFamily="18" charset="0"/>
                            </a:rPr>
                          </m:ctrlPr>
                        </m:fPr>
                        <m:num>
                          <m:r>
                            <a:rPr lang="en-US" sz="2800" i="1">
                              <a:solidFill>
                                <a:srgbClr val="FFFF00"/>
                              </a:solidFill>
                              <a:latin typeface="Cambria Math" panose="02040503050406030204" pitchFamily="18" charset="0"/>
                            </a:rPr>
                            <m:t>𝐻</m:t>
                          </m:r>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𝐴</m:t>
                              </m:r>
                            </m:e>
                          </m:d>
                        </m:num>
                        <m:den>
                          <m:acc>
                            <m:accPr>
                              <m:chr m:val="̅"/>
                              <m:ctrlPr>
                                <a:rPr lang="en-US" sz="2800" i="1">
                                  <a:solidFill>
                                    <a:srgbClr val="FFFF00"/>
                                  </a:solidFill>
                                  <a:latin typeface="Cambria Math" panose="02040503050406030204" pitchFamily="18" charset="0"/>
                                </a:rPr>
                              </m:ctrlPr>
                            </m:accPr>
                            <m:e>
                              <m:r>
                                <a:rPr lang="en-US" sz="2800" i="1">
                                  <a:solidFill>
                                    <a:srgbClr val="FFFF00"/>
                                  </a:solidFill>
                                  <a:latin typeface="Cambria Math" panose="02040503050406030204" pitchFamily="18" charset="0"/>
                                </a:rPr>
                                <m:t>𝑙</m:t>
                              </m:r>
                            </m:e>
                          </m:acc>
                        </m:den>
                      </m:f>
                    </m:oMath>
                  </m:oMathPara>
                </a14:m>
                <a:endParaRPr lang="en-US" sz="2800" dirty="0">
                  <a:solidFill>
                    <a:srgbClr val="FFFF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8547771" y="1149350"/>
                <a:ext cx="1750351" cy="951030"/>
              </a:xfrm>
              <a:prstGeom prst="rect">
                <a:avLst/>
              </a:prstGeom>
              <a:blipFill rotWithShape="0">
                <a:blip r:embed="rId2"/>
                <a:stretch>
                  <a:fillRect/>
                </a:stretch>
              </a:blipFill>
              <a:ln w="28575">
                <a:solidFill>
                  <a:schemeClr val="tx1"/>
                </a:solidFill>
              </a:ln>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normAutofit lnSpcReduction="10000"/>
          </a:bodyPr>
          <a:lstStyle/>
          <a:p>
            <a:fld id="{A5965DA7-CFD0-4BBC-8CE4-76678E81AE32}" type="slidenum">
              <a:rPr lang="en-US" smtClean="0"/>
              <a:t>9</a:t>
            </a:fld>
            <a:endParaRPr lang="en-US"/>
          </a:p>
        </p:txBody>
      </p:sp>
    </p:spTree>
    <p:extLst>
      <p:ext uri="{BB962C8B-B14F-4D97-AF65-F5344CB8AC3E}">
        <p14:creationId xmlns:p14="http://schemas.microsoft.com/office/powerpoint/2010/main" val="15734483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175" y="1000125"/>
            <a:ext cx="11668125" cy="5543551"/>
          </a:xfrm>
        </p:spPr>
        <p:txBody>
          <a:bodyPr>
            <a:normAutofit/>
          </a:bodyPr>
          <a:lstStyle/>
          <a:p>
            <a:pPr marL="274320" lvl="1" indent="0">
              <a:buNone/>
            </a:pPr>
            <a:endParaRPr lang="en-US" sz="2600" dirty="0" smtClean="0">
              <a:solidFill>
                <a:schemeClr val="tx1"/>
              </a:solidFill>
              <a:latin typeface="Times New Roman" panose="02020603050405020304" pitchFamily="18" charset="0"/>
              <a:cs typeface="Times New Roman" panose="02020603050405020304" pitchFamily="18" charset="0"/>
            </a:endParaRPr>
          </a:p>
          <a:p>
            <a:pPr marL="457200" indent="-457200">
              <a:spcBef>
                <a:spcPts val="300"/>
              </a:spcBef>
              <a:spcAft>
                <a:spcPts val="300"/>
              </a:spcAft>
              <a:buFont typeface="Wingdings" panose="05000000000000000000" pitchFamily="2" charset="2"/>
              <a:buChar char="§"/>
            </a:pPr>
            <a:endParaRPr lang="vi-VN" sz="2600" dirty="0" smtClean="0"/>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90</a:t>
            </a:fld>
            <a:endParaRPr lang="en-US"/>
          </a:p>
        </p:txBody>
      </p:sp>
      <p:cxnSp>
        <p:nvCxnSpPr>
          <p:cNvPr id="13" name="Straight Connector 12"/>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342900" y="0"/>
            <a:ext cx="10801350" cy="863600"/>
          </a:xfrm>
          <a:prstGeom prst="rect">
            <a:avLst/>
          </a:prstGeom>
          <a:solidFill>
            <a:srgbClr val="FF0000"/>
          </a:solid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3.8 Các mã cyclic Hamming và các mã có độ dài cực đại</a:t>
            </a:r>
          </a:p>
        </p:txBody>
      </p:sp>
      <mc:AlternateContent xmlns:mc="http://schemas.openxmlformats.org/markup-compatibility/2006" xmlns:a14="http://schemas.microsoft.com/office/drawing/2010/main">
        <mc:Choice Requires="a14">
          <p:sp>
            <p:nvSpPr>
              <p:cNvPr id="16" name="Rectangle 15"/>
              <p:cNvSpPr/>
              <p:nvPr/>
            </p:nvSpPr>
            <p:spPr>
              <a:xfrm>
                <a:off x="1216326" y="6131581"/>
                <a:ext cx="7266220" cy="954107"/>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0">
                        <a:latin typeface="Cambria Math" panose="02040503050406030204" pitchFamily="18" charset="0"/>
                      </a:rPr>
                      <m:t>=1+</m:t>
                    </m:r>
                    <m:r>
                      <a:rPr lang="en-US" sz="2800" i="1">
                        <a:latin typeface="Cambria Math" panose="02040503050406030204" pitchFamily="18" charset="0"/>
                      </a:rPr>
                      <m:t>𝑥</m:t>
                    </m:r>
                    <m:r>
                      <a:rPr lang="en-US" sz="2800" i="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0">
                            <a:latin typeface="Cambria Math" panose="02040503050406030204" pitchFamily="18" charset="0"/>
                          </a:rPr>
                          <m:t>3</m:t>
                        </m:r>
                      </m:sup>
                    </m:sSup>
                  </m:oMath>
                </a14:m>
                <a:r>
                  <a:rPr lang="vi-VN" sz="2800" dirty="0" smtClean="0"/>
                  <a:t> </a:t>
                </a:r>
                <a:r>
                  <a:rPr lang="vi-VN" sz="2800" dirty="0" smtClean="0">
                    <a:latin typeface="Times New Roman" panose="02020603050405020304" pitchFamily="18" charset="0"/>
                    <a:cs typeface="Times New Roman" panose="02020603050405020304" pitchFamily="18" charset="0"/>
                  </a:rPr>
                  <a:t>và  </a:t>
                </a:r>
                <a14:m>
                  <m:oMath xmlns:m="http://schemas.openxmlformats.org/officeDocument/2006/math">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a:latin typeface="Cambria Math" panose="02040503050406030204" pitchFamily="18" charset="0"/>
                      </a:rPr>
                      <m:t>=1+</m:t>
                    </m:r>
                    <m:r>
                      <a:rPr lang="en-US" sz="2800" i="1">
                        <a:latin typeface="Cambria Math" panose="02040503050406030204" pitchFamily="18" charset="0"/>
                      </a:rPr>
                      <m:t>𝑥</m:t>
                    </m:r>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2</m:t>
                        </m:r>
                      </m:sup>
                    </m:sSup>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a:latin typeface="Cambria Math" panose="02040503050406030204" pitchFamily="18" charset="0"/>
                          </a:rPr>
                          <m:t>4</m:t>
                        </m:r>
                      </m:sup>
                    </m:sSup>
                  </m:oMath>
                </a14:m>
                <a:endParaRPr lang="en-US" sz="2800" dirty="0"/>
              </a:p>
              <a:p>
                <a:r>
                  <a:rPr lang="vi-VN"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216326" y="6131581"/>
                <a:ext cx="7266220" cy="954107"/>
              </a:xfrm>
              <a:prstGeom prst="rect">
                <a:avLst/>
              </a:prstGeom>
              <a:blipFill rotWithShape="0">
                <a:blip r:embed="rId2"/>
                <a:stretch>
                  <a:fillRect t="-6410"/>
                </a:stretch>
              </a:blipFill>
            </p:spPr>
            <p:txBody>
              <a:bodyPr/>
              <a:lstStyle/>
              <a:p>
                <a:r>
                  <a:rPr lang="en-US">
                    <a:noFill/>
                  </a:rPr>
                  <a:t> </a:t>
                </a:r>
              </a:p>
            </p:txBody>
          </p:sp>
        </mc:Fallback>
      </mc:AlternateContent>
    </p:spTree>
    <p:extLst>
      <p:ext uri="{BB962C8B-B14F-4D97-AF65-F5344CB8AC3E}">
        <p14:creationId xmlns:p14="http://schemas.microsoft.com/office/powerpoint/2010/main" val="42675508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114425"/>
            <a:ext cx="11487150" cy="5429251"/>
          </a:xfrm>
        </p:spPr>
        <p:txBody>
          <a:bodyPr>
            <a:normAutofit/>
          </a:bodyPr>
          <a:lstStyle/>
          <a:p>
            <a:pPr marL="0" indent="0">
              <a:spcBef>
                <a:spcPts val="1200"/>
              </a:spcBef>
              <a:spcAft>
                <a:spcPts val="600"/>
              </a:spcAft>
              <a:buNone/>
              <a:tabLst>
                <a:tab pos="1028700" algn="l"/>
              </a:tabLst>
            </a:pPr>
            <a:r>
              <a:rPr lang="vi-VN" sz="2800" dirty="0" smtClean="0"/>
              <a:t>Phân hoạch vành phụ thuộc vào cấp cực đại của phần tử trên vành, ta có các phân hoạch sau:</a:t>
            </a:r>
          </a:p>
          <a:p>
            <a:pPr marL="457200" indent="-457200">
              <a:spcBef>
                <a:spcPts val="1200"/>
              </a:spcBef>
              <a:spcAft>
                <a:spcPts val="600"/>
              </a:spcAft>
              <a:buFont typeface="Wingdings" panose="05000000000000000000" pitchFamily="2" charset="2"/>
              <a:buChar char="§"/>
              <a:tabLst>
                <a:tab pos="1028700" algn="l"/>
              </a:tabLst>
            </a:pPr>
            <a:r>
              <a:rPr lang="vi-VN" sz="2800" dirty="0" smtClean="0"/>
              <a:t>Phân hoạch vành thành các cấp số nhân có cùng trọng số</a:t>
            </a:r>
          </a:p>
          <a:p>
            <a:pPr marL="457200" indent="-457200">
              <a:spcBef>
                <a:spcPts val="1200"/>
              </a:spcBef>
              <a:spcAft>
                <a:spcPts val="600"/>
              </a:spcAft>
              <a:buFont typeface="Wingdings" panose="05000000000000000000" pitchFamily="2" charset="2"/>
              <a:buChar char="§"/>
              <a:tabLst>
                <a:tab pos="1028700" algn="l"/>
              </a:tabLst>
            </a:pPr>
            <a:r>
              <a:rPr lang="vi-VN" sz="2800" dirty="0" smtClean="0"/>
              <a:t>Phân hoạch vành đa thức thành các cấp số nhân với các phần tử có cùng tính chẵn lẽ của trọng số.</a:t>
            </a:r>
          </a:p>
          <a:p>
            <a:pPr marL="457200" indent="-457200">
              <a:spcBef>
                <a:spcPts val="1200"/>
              </a:spcBef>
              <a:spcAft>
                <a:spcPts val="600"/>
              </a:spcAft>
              <a:buFont typeface="Wingdings" panose="05000000000000000000" pitchFamily="2" charset="2"/>
              <a:buChar char="§"/>
              <a:tabLst>
                <a:tab pos="1028700" algn="l"/>
              </a:tabLst>
            </a:pPr>
            <a:r>
              <a:rPr lang="vi-VN" sz="2800" dirty="0" smtClean="0"/>
              <a:t>Phân hoạch vành đa thức thành các cấp số nhân theo modulo h(x).</a:t>
            </a: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91</a:t>
            </a:fld>
            <a:endParaRPr lang="en-US"/>
          </a:p>
        </p:txBody>
      </p:sp>
      <p:sp>
        <p:nvSpPr>
          <p:cNvPr id="6" name="Title 1"/>
          <p:cNvSpPr txBox="1">
            <a:spLocks/>
          </p:cNvSpPr>
          <p:nvPr/>
        </p:nvSpPr>
        <p:spPr>
          <a:xfrm>
            <a:off x="257175" y="106870"/>
            <a:ext cx="11115675" cy="692150"/>
          </a:xfrm>
          <a:prstGeom prst="rect">
            <a:avLst/>
          </a:prstGeom>
          <a:solidFill>
            <a:srgbClr val="FF0000"/>
          </a:solid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685800" indent="-685800"/>
            <a:r>
              <a:rPr lang="vi-VN" sz="3200" b="1" dirty="0">
                <a:solidFill>
                  <a:srgbClr val="FFFF00"/>
                </a:solidFill>
                <a:latin typeface="Times New Roman" panose="02020603050405020304" pitchFamily="18" charset="0"/>
                <a:cs typeface="Times New Roman" panose="02020603050405020304" pitchFamily="18" charset="0"/>
              </a:rPr>
              <a:t>3.9 Phân hoạch của vành đa thức và các mã cyclic cục bộ</a:t>
            </a:r>
            <a:endParaRPr lang="vi-VN" sz="3200" dirty="0" smtClean="0">
              <a:solidFill>
                <a:srgbClr val="FFFF00"/>
              </a:solidFill>
            </a:endParaRPr>
          </a:p>
        </p:txBody>
      </p:sp>
      <p:cxnSp>
        <p:nvCxnSpPr>
          <p:cNvPr id="7" name="Straight Connector 6"/>
          <p:cNvCxnSpPr/>
          <p:nvPr/>
        </p:nvCxnSpPr>
        <p:spPr>
          <a:xfrm>
            <a:off x="15240" y="85617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0581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114425"/>
            <a:ext cx="11487150" cy="5429251"/>
          </a:xfrm>
        </p:spPr>
        <p:txBody>
          <a:bodyPr>
            <a:normAutofit/>
          </a:bodyPr>
          <a:lstStyle/>
          <a:p>
            <a:pPr marL="465138" indent="-465138">
              <a:spcBef>
                <a:spcPts val="600"/>
              </a:spcBef>
              <a:spcAft>
                <a:spcPts val="600"/>
              </a:spcAft>
              <a:buFont typeface="Wingdings" panose="05000000000000000000" pitchFamily="2" charset="2"/>
              <a:buChar char="v"/>
              <a:tabLst>
                <a:tab pos="1028700" algn="l"/>
              </a:tabLst>
            </a:pPr>
            <a:r>
              <a:rPr lang="vi-VN" sz="2800" dirty="0" smtClean="0">
                <a:solidFill>
                  <a:srgbClr val="66FF33"/>
                </a:solidFill>
                <a:latin typeface="Times New Roman" panose="02020603050405020304" pitchFamily="18" charset="0"/>
                <a:cs typeface="Times New Roman" panose="02020603050405020304" pitchFamily="18" charset="0"/>
              </a:rPr>
              <a:t>Phân hoạch vành</a:t>
            </a:r>
            <a:r>
              <a:rPr lang="vi-VN" sz="2800" dirty="0" smtClean="0">
                <a:latin typeface="Times New Roman" panose="02020603050405020304" pitchFamily="18" charset="0"/>
                <a:cs typeface="Times New Roman" panose="02020603050405020304" pitchFamily="18" charset="0"/>
              </a:rPr>
              <a:t> phụ thuộc vào cấp cực đại của phần tử trên vành, ta có các phân hoạch sau:</a:t>
            </a:r>
          </a:p>
          <a:p>
            <a:pPr marL="914400" indent="-465138">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Phân hoạch vành thành các cấp số nhân có cùng trọng số</a:t>
            </a:r>
          </a:p>
          <a:p>
            <a:pPr marL="914400" indent="-465138">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Phân hoạch vành đa thức thành các cấp số nhân với các phần tử có cùng tính chẵn lẽ của trọng số.</a:t>
            </a:r>
          </a:p>
          <a:p>
            <a:pPr marL="914400" indent="-465138">
              <a:spcBef>
                <a:spcPts val="6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Phân hoạch vành đa thức thành các cấp số nhân theo modulo h(x).</a:t>
            </a:r>
          </a:p>
          <a:p>
            <a:pPr marL="465138" indent="-465138">
              <a:spcBef>
                <a:spcPts val="600"/>
              </a:spcBef>
              <a:spcAft>
                <a:spcPts val="600"/>
              </a:spcAft>
              <a:buFont typeface="Wingdings" panose="05000000000000000000" pitchFamily="2" charset="2"/>
              <a:buChar char="v"/>
              <a:tabLst>
                <a:tab pos="1028700" algn="l"/>
              </a:tabLst>
            </a:pPr>
            <a:r>
              <a:rPr lang="vi-VN" sz="2800" dirty="0" smtClean="0">
                <a:solidFill>
                  <a:srgbClr val="66FF33"/>
                </a:solidFill>
                <a:latin typeface="Times New Roman" panose="02020603050405020304" pitchFamily="18" charset="0"/>
                <a:cs typeface="Times New Roman" panose="02020603050405020304" pitchFamily="18" charset="0"/>
              </a:rPr>
              <a:t>Các mã cyclic cục bộ</a:t>
            </a:r>
          </a:p>
          <a:p>
            <a:pPr marL="914400" lvl="1" indent="-449263">
              <a:spcBef>
                <a:spcPts val="600"/>
              </a:spcBef>
              <a:spcAft>
                <a:spcPts val="600"/>
              </a:spcAft>
              <a:buFont typeface="Wingdings" panose="05000000000000000000" pitchFamily="2" charset="2"/>
              <a:buChar char="§"/>
              <a:tabLst>
                <a:tab pos="1028700" algn="l"/>
              </a:tabLst>
            </a:pPr>
            <a:r>
              <a:rPr lang="vi-VN" sz="2800" dirty="0" smtClean="0">
                <a:solidFill>
                  <a:schemeClr val="tx1"/>
                </a:solidFill>
                <a:latin typeface="Times New Roman" panose="02020603050405020304" pitchFamily="18" charset="0"/>
                <a:cs typeface="Times New Roman" panose="02020603050405020304" pitchFamily="18" charset="0"/>
              </a:rPr>
              <a:t>Các mã cyclic cục bộ được xây dựng theo các nhóm nhân và cấp số nhân trên vành đa thức.</a:t>
            </a:r>
          </a:p>
          <a:p>
            <a:pPr marL="914400" lvl="1" indent="-449263">
              <a:spcBef>
                <a:spcPts val="600"/>
              </a:spcBef>
              <a:spcAft>
                <a:spcPts val="600"/>
              </a:spcAft>
              <a:buFont typeface="Wingdings" panose="05000000000000000000" pitchFamily="2" charset="2"/>
              <a:buChar char="§"/>
              <a:tabLst>
                <a:tab pos="1028700" algn="l"/>
              </a:tabLst>
            </a:pPr>
            <a:r>
              <a:rPr lang="vi-VN" sz="2800" dirty="0" smtClean="0">
                <a:solidFill>
                  <a:schemeClr val="tx1"/>
                </a:solidFill>
                <a:latin typeface="Times New Roman" panose="02020603050405020304" pitchFamily="18" charset="0"/>
                <a:cs typeface="Times New Roman" panose="02020603050405020304" pitchFamily="18" charset="0"/>
              </a:rPr>
              <a:t>Thực hiện nghiên cứu tường minh về các phương pháp giải mã ngưỡng theo các hệ tổng kiểm tra trực giao.</a:t>
            </a: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92</a:t>
            </a:fld>
            <a:endParaRPr lang="en-US"/>
          </a:p>
        </p:txBody>
      </p:sp>
      <p:sp>
        <p:nvSpPr>
          <p:cNvPr id="6" name="Title 1"/>
          <p:cNvSpPr txBox="1">
            <a:spLocks/>
          </p:cNvSpPr>
          <p:nvPr/>
        </p:nvSpPr>
        <p:spPr>
          <a:xfrm>
            <a:off x="257175" y="106870"/>
            <a:ext cx="11115675" cy="6921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marL="685800" indent="-685800"/>
            <a:r>
              <a:rPr lang="vi-VN" sz="3200" b="1" dirty="0">
                <a:solidFill>
                  <a:srgbClr val="FFFF00"/>
                </a:solidFill>
                <a:latin typeface="Times New Roman" panose="02020603050405020304" pitchFamily="18" charset="0"/>
                <a:cs typeface="Times New Roman" panose="02020603050405020304" pitchFamily="18" charset="0"/>
              </a:rPr>
              <a:t>3.9 Phân hoạch của vành đa thức và các mã cyclic cục bộ</a:t>
            </a:r>
            <a:endParaRPr lang="vi-VN" sz="3200" dirty="0" smtClean="0">
              <a:solidFill>
                <a:srgbClr val="FFFF00"/>
              </a:solidFill>
            </a:endParaRPr>
          </a:p>
        </p:txBody>
      </p:sp>
      <p:cxnSp>
        <p:nvCxnSpPr>
          <p:cNvPr id="7" name="Straight Connector 6"/>
          <p:cNvCxnSpPr/>
          <p:nvPr/>
        </p:nvCxnSpPr>
        <p:spPr>
          <a:xfrm>
            <a:off x="15240" y="85617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3204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162374"/>
            <a:ext cx="11487150" cy="5381302"/>
          </a:xfrm>
        </p:spPr>
        <p:txBody>
          <a:bodyPr>
            <a:normAutofit/>
          </a:bodyPr>
          <a:lstStyle/>
          <a:p>
            <a:pPr marL="465138" indent="-465138">
              <a:spcBef>
                <a:spcPts val="1200"/>
              </a:spcBef>
              <a:spcAft>
                <a:spcPts val="600"/>
              </a:spcAft>
              <a:buFont typeface="Wingdings" panose="05000000000000000000" pitchFamily="2" charset="2"/>
              <a:buChar char="§"/>
            </a:pPr>
            <a:r>
              <a:rPr lang="en-US" sz="2800" dirty="0" err="1">
                <a:latin typeface="Times New Roman" panose="02020603050405020304" pitchFamily="18" charset="0"/>
                <a:cs typeface="Times New Roman" panose="02020603050405020304" pitchFamily="18" charset="0"/>
              </a:rPr>
              <a:t>Berrou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Glavieux</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Thitimajashima</a:t>
            </a:r>
            <a:r>
              <a:rPr lang="vi-VN" sz="2800" dirty="0" smtClean="0">
                <a:latin typeface="Times New Roman" panose="02020603050405020304" pitchFamily="18" charset="0"/>
                <a:cs typeface="Times New Roman" panose="02020603050405020304" pitchFamily="18" charset="0"/>
              </a:rPr>
              <a:t> đưa ra vào năm 1993 (là sơ đồ mã hóa mới của mã chập, gọi là mã Turbo.</a:t>
            </a:r>
          </a:p>
          <a:p>
            <a:pPr marL="465138" indent="-465138">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Chỉ dành cho mã hóa kênh.</a:t>
            </a:r>
          </a:p>
          <a:p>
            <a:pPr marL="465138" indent="-465138">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Là </a:t>
            </a:r>
            <a:r>
              <a:rPr lang="en-US" sz="2800" dirty="0" err="1" smtClean="0">
                <a:latin typeface="Times New Roman" panose="02020603050405020304" pitchFamily="18" charset="0"/>
                <a:cs typeface="Times New Roman" panose="02020603050405020304" pitchFamily="18" charset="0"/>
              </a:rPr>
              <a:t>kỹ</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cs typeface="Times New Roman" panose="02020603050405020304" pitchFamily="18" charset="0"/>
              </a:rPr>
              <a:t> sửa </a:t>
            </a:r>
            <a:r>
              <a:rPr lang="en-US" sz="2800" dirty="0" err="1" smtClean="0">
                <a:latin typeface="Times New Roman" panose="02020603050405020304" pitchFamily="18" charset="0"/>
                <a:cs typeface="Times New Roman" panose="02020603050405020304" pitchFamily="18" charset="0"/>
              </a:rPr>
              <a:t>sai</a:t>
            </a:r>
            <a:r>
              <a:rPr lang="vi-VN" sz="2800" dirty="0" smtClean="0">
                <a:latin typeface="Times New Roman" panose="02020603050405020304" pitchFamily="18" charset="0"/>
                <a:cs typeface="Times New Roman" panose="02020603050405020304" pitchFamily="18" charset="0"/>
              </a:rPr>
              <a:t> (FEC), được xây dựng trên một mã Chập.</a:t>
            </a:r>
          </a:p>
          <a:p>
            <a:pPr marL="465138" indent="-465138">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Ứng dụng: truyền thông di động 3G/4G, thông tin vệ tinh, ...</a:t>
            </a:r>
          </a:p>
          <a:p>
            <a:pPr marL="465138" indent="-465138">
              <a:spcBef>
                <a:spcPts val="1200"/>
              </a:spcBef>
              <a:spcAft>
                <a:spcPts val="600"/>
              </a:spcAft>
              <a:buFont typeface="Wingdings" panose="05000000000000000000" pitchFamily="2" charset="2"/>
              <a:buChar char="§"/>
            </a:pPr>
            <a:r>
              <a:rPr lang="vi-VN" sz="2800" dirty="0" smtClean="0">
                <a:latin typeface="Times New Roman" panose="02020603050405020304" pitchFamily="18" charset="0"/>
                <a:cs typeface="Times New Roman" panose="02020603050405020304" pitchFamily="18" charset="0"/>
              </a:rPr>
              <a:t>Ứng dụng hiệu quả đối với các kênh truyền fading, Wimax, ... </a:t>
            </a:r>
          </a:p>
          <a:p>
            <a:pPr marL="465138" indent="-465138">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a:p>
            <a:pPr marL="465138" indent="-465138">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a:p>
            <a:pPr marL="465138" indent="-465138">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a:p>
            <a:pPr marL="465138" indent="-465138">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a:p>
            <a:pPr marL="465138" indent="-465138">
              <a:spcBef>
                <a:spcPts val="1200"/>
              </a:spcBef>
              <a:spcAft>
                <a:spcPts val="600"/>
              </a:spcAft>
              <a:buFont typeface="Wingdings" panose="05000000000000000000" pitchFamily="2" charset="2"/>
              <a:buChar char="§"/>
            </a:pPr>
            <a:endParaRPr lang="vi-VN" sz="28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93</a:t>
            </a:fld>
            <a:endParaRPr lang="en-US"/>
          </a:p>
        </p:txBody>
      </p:sp>
      <p:sp>
        <p:nvSpPr>
          <p:cNvPr id="7"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3.10 Mã Turbo</a:t>
            </a:r>
          </a:p>
        </p:txBody>
      </p:sp>
      <p:cxnSp>
        <p:nvCxnSpPr>
          <p:cNvPr id="8" name="Straight Connector 7"/>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8975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962026"/>
            <a:ext cx="11487150" cy="5581650"/>
          </a:xfrm>
        </p:spPr>
        <p:txBody>
          <a:bodyPr>
            <a:normAutofit/>
          </a:bodyPr>
          <a:lstStyle/>
          <a:p>
            <a:pPr marL="1028700" indent="-1028700">
              <a:spcBef>
                <a:spcPts val="1200"/>
              </a:spcBef>
              <a:spcAft>
                <a:spcPts val="600"/>
              </a:spcAft>
              <a:buNone/>
              <a:tabLst>
                <a:tab pos="1200150" algn="l"/>
              </a:tabLst>
            </a:pPr>
            <a:r>
              <a:rPr lang="vi-VN" sz="2800" dirty="0" smtClean="0">
                <a:latin typeface="Times New Roman" panose="02020603050405020304" pitchFamily="18" charset="0"/>
                <a:cs typeface="Times New Roman" panose="02020603050405020304" pitchFamily="18" charset="0"/>
              </a:rPr>
              <a:t>3.10.1</a:t>
            </a:r>
            <a:r>
              <a:rPr lang="vi-VN" sz="2800" dirty="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 Sơ </a:t>
            </a:r>
            <a:r>
              <a:rPr lang="vi-VN" sz="2800" dirty="0">
                <a:latin typeface="Times New Roman" panose="02020603050405020304" pitchFamily="18" charset="0"/>
                <a:cs typeface="Times New Roman" panose="02020603050405020304" pitchFamily="18" charset="0"/>
              </a:rPr>
              <a:t>đồ khối của bộ mã hóa Turbo</a:t>
            </a:r>
            <a:endParaRPr lang="vi-VN" sz="2800" dirty="0" smtClean="0">
              <a:latin typeface="Times New Roman" panose="02020603050405020304" pitchFamily="18" charset="0"/>
              <a:cs typeface="Times New Roman" panose="02020603050405020304" pitchFamily="18" charset="0"/>
            </a:endParaRPr>
          </a:p>
        </p:txBody>
      </p:sp>
      <p:sp>
        <p:nvSpPr>
          <p:cNvPr id="9" name="Content Placeholder 2"/>
          <p:cNvSpPr txBox="1">
            <a:spLocks/>
          </p:cNvSpPr>
          <p:nvPr/>
        </p:nvSpPr>
        <p:spPr>
          <a:xfrm>
            <a:off x="342900" y="5141068"/>
            <a:ext cx="3851910" cy="10763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spcAft>
                <a:spcPts val="600"/>
              </a:spcAft>
              <a:buFont typeface="Arial" panose="020B0604020202020204" pitchFamily="34" charset="0"/>
              <a:buNone/>
            </a:pPr>
            <a:r>
              <a:rPr lang="vi-VN" dirty="0" smtClean="0"/>
              <a:t>Tại sao sử dụng bộ Interleaver trong bộ mã hóa này?</a:t>
            </a:r>
          </a:p>
        </p:txBody>
      </p:sp>
      <p:pic>
        <p:nvPicPr>
          <p:cNvPr id="6" name="Picture 5"/>
          <p:cNvPicPr>
            <a:picLocks noChangeAspect="1"/>
          </p:cNvPicPr>
          <p:nvPr/>
        </p:nvPicPr>
        <p:blipFill>
          <a:blip r:embed="rId3"/>
          <a:stretch>
            <a:fillRect/>
          </a:stretch>
        </p:blipFill>
        <p:spPr>
          <a:xfrm>
            <a:off x="4456851" y="1745963"/>
            <a:ext cx="7522776" cy="2353360"/>
          </a:xfrm>
          <a:prstGeom prst="rect">
            <a:avLst/>
          </a:prstGeom>
        </p:spPr>
      </p:pic>
      <p:sp>
        <p:nvSpPr>
          <p:cNvPr id="7" name="Slide Number Placeholder 6"/>
          <p:cNvSpPr>
            <a:spLocks noGrp="1"/>
          </p:cNvSpPr>
          <p:nvPr>
            <p:ph type="sldNum" sz="quarter" idx="12"/>
          </p:nvPr>
        </p:nvSpPr>
        <p:spPr/>
        <p:txBody>
          <a:bodyPr>
            <a:normAutofit lnSpcReduction="10000"/>
          </a:bodyPr>
          <a:lstStyle/>
          <a:p>
            <a:fld id="{A5965DA7-CFD0-4BBC-8CE4-76678E81AE32}" type="slidenum">
              <a:rPr lang="en-US" smtClean="0"/>
              <a:t>94</a:t>
            </a:fld>
            <a:endParaRPr lang="en-US"/>
          </a:p>
        </p:txBody>
      </p:sp>
      <p:pic>
        <p:nvPicPr>
          <p:cNvPr id="2" name="Picture 1"/>
          <p:cNvPicPr>
            <a:picLocks noChangeAspect="1"/>
          </p:cNvPicPr>
          <p:nvPr/>
        </p:nvPicPr>
        <p:blipFill>
          <a:blip r:embed="rId4"/>
          <a:stretch>
            <a:fillRect/>
          </a:stretch>
        </p:blipFill>
        <p:spPr>
          <a:xfrm>
            <a:off x="4533934" y="4321573"/>
            <a:ext cx="7446645" cy="1895820"/>
          </a:xfrm>
          <a:prstGeom prst="rect">
            <a:avLst/>
          </a:prstGeom>
        </p:spPr>
      </p:pic>
      <p:cxnSp>
        <p:nvCxnSpPr>
          <p:cNvPr id="10" name="Straight Connector 9"/>
          <p:cNvCxnSpPr/>
          <p:nvPr/>
        </p:nvCxnSpPr>
        <p:spPr>
          <a:xfrm>
            <a:off x="0" y="863600"/>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a:t>
            </a:r>
            <a:r>
              <a:rPr lang="en-US" sz="3600" b="1" dirty="0" smtClean="0">
                <a:solidFill>
                  <a:srgbClr val="FFFF00"/>
                </a:solidFill>
                <a:latin typeface="Times New Roman" panose="02020603050405020304" pitchFamily="18" charset="0"/>
                <a:cs typeface="Times New Roman" panose="02020603050405020304" pitchFamily="18" charset="0"/>
              </a:rPr>
              <a:t>10 </a:t>
            </a:r>
            <a:r>
              <a:rPr lang="vi-VN" sz="3600" b="1" dirty="0" smtClean="0">
                <a:solidFill>
                  <a:srgbClr val="FFFF00"/>
                </a:solidFill>
                <a:latin typeface="Times New Roman" panose="02020603050405020304" pitchFamily="18" charset="0"/>
                <a:cs typeface="Times New Roman" panose="02020603050405020304" pitchFamily="18" charset="0"/>
              </a:rPr>
              <a:t> Mã Turbo</a:t>
            </a:r>
          </a:p>
        </p:txBody>
      </p:sp>
    </p:spTree>
    <p:extLst>
      <p:ext uri="{BB962C8B-B14F-4D97-AF65-F5344CB8AC3E}">
        <p14:creationId xmlns:p14="http://schemas.microsoft.com/office/powerpoint/2010/main" val="2024652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070290"/>
            <a:ext cx="6457950" cy="5473385"/>
          </a:xfrm>
        </p:spPr>
        <p:txBody>
          <a:bodyPr>
            <a:normAutofit/>
          </a:bodyPr>
          <a:lstStyle/>
          <a:p>
            <a:pPr marL="1028700" indent="-1028700">
              <a:spcBef>
                <a:spcPts val="1200"/>
              </a:spcBef>
              <a:spcAft>
                <a:spcPts val="600"/>
              </a:spcAft>
              <a:buNone/>
              <a:tabLst>
                <a:tab pos="1200150" algn="l"/>
              </a:tabLst>
            </a:pPr>
            <a:r>
              <a:rPr lang="vi-VN" sz="2800" dirty="0" smtClean="0">
                <a:latin typeface="Times New Roman" panose="02020603050405020304" pitchFamily="18" charset="0"/>
                <a:cs typeface="Times New Roman" panose="02020603050405020304" pitchFamily="18" charset="0"/>
              </a:rPr>
              <a:t>3.10.1</a:t>
            </a:r>
            <a:r>
              <a:rPr lang="vi-VN" sz="2800" dirty="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 Sơ </a:t>
            </a:r>
            <a:r>
              <a:rPr lang="vi-VN" sz="2800" dirty="0">
                <a:latin typeface="Times New Roman" panose="02020603050405020304" pitchFamily="18" charset="0"/>
                <a:cs typeface="Times New Roman" panose="02020603050405020304" pitchFamily="18" charset="0"/>
              </a:rPr>
              <a:t>đồ khối của bộ mã hóa </a:t>
            </a:r>
            <a:r>
              <a:rPr lang="vi-VN" sz="2800" dirty="0" smtClean="0">
                <a:latin typeface="Times New Roman" panose="02020603050405020304" pitchFamily="18" charset="0"/>
                <a:cs typeface="Times New Roman" panose="02020603050405020304" pitchFamily="18" charset="0"/>
              </a:rPr>
              <a:t>Turbo</a:t>
            </a:r>
          </a:p>
          <a:p>
            <a:pPr marL="0" indent="0">
              <a:spcBef>
                <a:spcPts val="1200"/>
              </a:spcBef>
              <a:spcAft>
                <a:spcPts val="600"/>
              </a:spcAft>
              <a:buNone/>
              <a:tabLst>
                <a:tab pos="1200150" algn="l"/>
              </a:tabLst>
            </a:pPr>
            <a:r>
              <a:rPr lang="vi-VN" sz="2800" dirty="0">
                <a:latin typeface="Times New Roman" panose="02020603050405020304" pitchFamily="18" charset="0"/>
                <a:cs typeface="Times New Roman" panose="02020603050405020304" pitchFamily="18" charset="0"/>
              </a:rPr>
              <a:t>Mã tích chập hệ thống đệ quy nửa tốc độ RSC CC(2, 1, 2</a:t>
            </a:r>
            <a:r>
              <a:rPr lang="vi-VN" sz="2800" dirty="0" smtClean="0">
                <a:latin typeface="Times New Roman" panose="02020603050405020304" pitchFamily="18" charset="0"/>
                <a:cs typeface="Times New Roman" panose="02020603050405020304" pitchFamily="18" charset="0"/>
              </a:rPr>
              <a:t>)</a:t>
            </a:r>
          </a:p>
          <a:p>
            <a:pPr marL="0" indent="0">
              <a:spcBef>
                <a:spcPts val="1200"/>
              </a:spcBef>
              <a:spcAft>
                <a:spcPts val="600"/>
              </a:spcAft>
              <a:buNone/>
              <a:tabLst>
                <a:tab pos="1200150" algn="l"/>
              </a:tabLst>
            </a:pPr>
            <a:endParaRPr lang="vi-VN" sz="2800" dirty="0" smtClean="0">
              <a:latin typeface="Times New Roman" panose="02020603050405020304" pitchFamily="18" charset="0"/>
              <a:cs typeface="Times New Roman" panose="02020603050405020304" pitchFamily="18" charset="0"/>
            </a:endParaRPr>
          </a:p>
          <a:p>
            <a:pPr marL="1028700" indent="-1028700">
              <a:spcBef>
                <a:spcPts val="1200"/>
              </a:spcBef>
              <a:spcAft>
                <a:spcPts val="600"/>
              </a:spcAft>
              <a:buNone/>
              <a:tabLst>
                <a:tab pos="1200150" algn="l"/>
              </a:tabLst>
            </a:pPr>
            <a:endParaRPr lang="vi-VN" sz="2800" dirty="0" smtClean="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normAutofit lnSpcReduction="10000"/>
          </a:bodyPr>
          <a:lstStyle/>
          <a:p>
            <a:fld id="{A5965DA7-CFD0-4BBC-8CE4-76678E81AE32}" type="slidenum">
              <a:rPr lang="en-US" smtClean="0"/>
              <a:t>95</a:t>
            </a:fld>
            <a:endParaRPr lang="en-US"/>
          </a:p>
        </p:txBody>
      </p:sp>
      <p:sp>
        <p:nvSpPr>
          <p:cNvPr id="8" name="Title 1"/>
          <p:cNvSpPr txBox="1">
            <a:spLocks/>
          </p:cNvSpPr>
          <p:nvPr/>
        </p:nvSpPr>
        <p:spPr>
          <a:xfrm>
            <a:off x="342900" y="0"/>
            <a:ext cx="10801350" cy="863600"/>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vi-VN" sz="3600" b="1" dirty="0" smtClean="0">
                <a:solidFill>
                  <a:srgbClr val="FFFF00"/>
                </a:solidFill>
                <a:latin typeface="Times New Roman" panose="02020603050405020304" pitchFamily="18" charset="0"/>
                <a:cs typeface="Times New Roman" panose="02020603050405020304" pitchFamily="18" charset="0"/>
              </a:rPr>
              <a:t>3.10 Mã Turbo</a:t>
            </a:r>
          </a:p>
        </p:txBody>
      </p:sp>
      <p:cxnSp>
        <p:nvCxnSpPr>
          <p:cNvPr id="12" name="Straight Connector 11"/>
          <p:cNvCxnSpPr/>
          <p:nvPr/>
        </p:nvCxnSpPr>
        <p:spPr>
          <a:xfrm>
            <a:off x="15240" y="93762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6627495" y="1833119"/>
            <a:ext cx="5495925" cy="1924050"/>
          </a:xfrm>
          <a:prstGeom prst="rect">
            <a:avLst/>
          </a:prstGeom>
        </p:spPr>
      </p:pic>
      <p:pic>
        <p:nvPicPr>
          <p:cNvPr id="5" name="Picture 4"/>
          <p:cNvPicPr>
            <a:picLocks noChangeAspect="1"/>
          </p:cNvPicPr>
          <p:nvPr/>
        </p:nvPicPr>
        <p:blipFill>
          <a:blip r:embed="rId4"/>
          <a:stretch>
            <a:fillRect/>
          </a:stretch>
        </p:blipFill>
        <p:spPr>
          <a:xfrm>
            <a:off x="342900" y="3889834"/>
            <a:ext cx="7025644" cy="1614589"/>
          </a:xfrm>
          <a:prstGeom prst="rect">
            <a:avLst/>
          </a:prstGeom>
        </p:spPr>
      </p:pic>
    </p:spTree>
    <p:extLst>
      <p:ext uri="{BB962C8B-B14F-4D97-AF65-F5344CB8AC3E}">
        <p14:creationId xmlns:p14="http://schemas.microsoft.com/office/powerpoint/2010/main" val="128886134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p:spPr>
        <p:txBody>
          <a:bodyPr>
            <a:noAutofit/>
          </a:bodyPr>
          <a:lstStyle/>
          <a:p>
            <a:r>
              <a:rPr lang="vi-VN" sz="3500" dirty="0" smtClean="0">
                <a:solidFill>
                  <a:srgbClr val="FFFF00"/>
                </a:solidFill>
              </a:rPr>
              <a:t>3.10 Mã Turbo</a:t>
            </a:r>
          </a:p>
        </p:txBody>
      </p:sp>
      <p:sp>
        <p:nvSpPr>
          <p:cNvPr id="3" name="Content Placeholder 2"/>
          <p:cNvSpPr>
            <a:spLocks noGrp="1"/>
          </p:cNvSpPr>
          <p:nvPr>
            <p:ph idx="1"/>
          </p:nvPr>
        </p:nvSpPr>
        <p:spPr>
          <a:xfrm>
            <a:off x="342899" y="960895"/>
            <a:ext cx="11683785" cy="5582781"/>
          </a:xfrm>
        </p:spPr>
        <p:txBody>
          <a:bodyPr>
            <a:normAutofit/>
          </a:bodyPr>
          <a:lstStyle/>
          <a:p>
            <a:pPr marL="1028700" indent="-1028700">
              <a:lnSpc>
                <a:spcPct val="110000"/>
              </a:lnSpc>
              <a:spcBef>
                <a:spcPts val="200"/>
              </a:spcBef>
              <a:buNone/>
              <a:tabLst>
                <a:tab pos="1200150" algn="l"/>
              </a:tabLst>
            </a:pPr>
            <a:r>
              <a:rPr lang="vi-VN" sz="2600" dirty="0" smtClean="0">
                <a:latin typeface="Times New Roman" panose="02020603050405020304" pitchFamily="18" charset="0"/>
                <a:cs typeface="Times New Roman" panose="02020603050405020304" pitchFamily="18" charset="0"/>
              </a:rPr>
              <a:t>3.10.1</a:t>
            </a:r>
            <a:r>
              <a:rPr lang="vi-VN" sz="2600" dirty="0">
                <a:latin typeface="Times New Roman" panose="02020603050405020304" pitchFamily="18" charset="0"/>
                <a:cs typeface="Times New Roman" panose="02020603050405020304" pitchFamily="18" charset="0"/>
              </a:rPr>
              <a:t>	</a:t>
            </a:r>
            <a:r>
              <a:rPr lang="vi-VN" sz="2600" b="1" dirty="0">
                <a:solidFill>
                  <a:srgbClr val="66FF33"/>
                </a:solidFill>
                <a:latin typeface="Times New Roman" panose="02020603050405020304" pitchFamily="18" charset="0"/>
                <a:cs typeface="Times New Roman" panose="02020603050405020304" pitchFamily="18" charset="0"/>
              </a:rPr>
              <a:t>Sơ đồ khối của bộ mã hóa </a:t>
            </a:r>
            <a:r>
              <a:rPr lang="vi-VN" sz="2600" b="1" dirty="0" smtClean="0">
                <a:solidFill>
                  <a:srgbClr val="66FF33"/>
                </a:solidFill>
                <a:latin typeface="Times New Roman" panose="02020603050405020304" pitchFamily="18" charset="0"/>
                <a:cs typeface="Times New Roman" panose="02020603050405020304" pitchFamily="18" charset="0"/>
              </a:rPr>
              <a:t>Turbo</a:t>
            </a:r>
          </a:p>
          <a:p>
            <a:pPr marL="457200" indent="-457200">
              <a:lnSpc>
                <a:spcPct val="110000"/>
              </a:lnSpc>
              <a:spcBef>
                <a:spcPts val="200"/>
              </a:spcBef>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Mã turbo gồm hai thành phần: hai bộ mã hóa nối song song &amp; bộ xen kẽ</a:t>
            </a:r>
          </a:p>
          <a:p>
            <a:pPr marL="457200" indent="-457200">
              <a:lnSpc>
                <a:spcPct val="110000"/>
              </a:lnSpc>
              <a:spcBef>
                <a:spcPts val="200"/>
              </a:spcBef>
              <a:buFont typeface="Wingdings" panose="05000000000000000000" pitchFamily="2" charset="2"/>
              <a:buChar char="§"/>
            </a:pPr>
            <a:r>
              <a:rPr lang="vi-VN" sz="2600" dirty="0" smtClean="0">
                <a:latin typeface="Times New Roman" panose="02020603050405020304" pitchFamily="18" charset="0"/>
                <a:cs typeface="Times New Roman" panose="02020603050405020304" pitchFamily="18" charset="0"/>
              </a:rPr>
              <a:t>Bộ mã hóa nối song song: hai bộ mã hóa tích chập được phân tách bởi bộ xen kẽ</a:t>
            </a:r>
          </a:p>
          <a:p>
            <a:pPr marL="457200" indent="-457200">
              <a:lnSpc>
                <a:spcPct val="110000"/>
              </a:lnSpc>
              <a:spcBef>
                <a:spcPts val="200"/>
              </a:spcBef>
              <a:buFont typeface="Wingdings" panose="05000000000000000000" pitchFamily="2" charset="2"/>
              <a:buChar char="§"/>
            </a:pPr>
            <a:r>
              <a:rPr lang="vi-VN" sz="2600" dirty="0">
                <a:latin typeface="Times New Roman" panose="02020603050405020304" pitchFamily="18" charset="0"/>
                <a:cs typeface="Times New Roman" panose="02020603050405020304" pitchFamily="18" charset="0"/>
              </a:rPr>
              <a:t>Bộ mã hóa nối song </a:t>
            </a:r>
            <a:r>
              <a:rPr lang="vi-VN" sz="2600" dirty="0" smtClean="0">
                <a:latin typeface="Times New Roman" panose="02020603050405020304" pitchFamily="18" charset="0"/>
                <a:cs typeface="Times New Roman" panose="02020603050405020304" pitchFamily="18" charset="0"/>
              </a:rPr>
              <a:t>song dùng phương pháp đệ quy và dưới tác động của bộ xen kẽ lên chuỗi thông tin</a:t>
            </a:r>
          </a:p>
          <a:p>
            <a:pPr marL="457200" indent="-457200">
              <a:lnSpc>
                <a:spcPct val="110000"/>
              </a:lnSpc>
              <a:spcBef>
                <a:spcPts val="200"/>
              </a:spcBef>
              <a:buFont typeface="Wingdings" panose="05000000000000000000" pitchFamily="2" charset="2"/>
              <a:buChar char="§"/>
            </a:pPr>
            <a:r>
              <a:rPr lang="vi-VN" sz="2600" i="1" dirty="0" smtClean="0">
                <a:solidFill>
                  <a:srgbClr val="66FF33"/>
                </a:solidFill>
                <a:latin typeface="Times New Roman" panose="02020603050405020304" pitchFamily="18" charset="0"/>
                <a:cs typeface="Times New Roman" panose="02020603050405020304" pitchFamily="18" charset="0"/>
              </a:rPr>
              <a:t>Bộ xen kẽ </a:t>
            </a:r>
            <a:r>
              <a:rPr lang="vi-VN" sz="2600" dirty="0" smtClean="0">
                <a:latin typeface="Times New Roman" panose="02020603050405020304" pitchFamily="18" charset="0"/>
                <a:cs typeface="Times New Roman" panose="02020603050405020304" pitchFamily="18" charset="0"/>
              </a:rPr>
              <a:t>đóng vai trò quan trọng trong việc loại bỏ các tầng lỗi bằng cách chèn các bit ngõ vào của bộ mã hóa thứ 2  </a:t>
            </a: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 “khác” với các bit ngõ vào của bộ mã hóa thứ nhất.</a:t>
            </a:r>
            <a:endParaRPr lang="vi-VN" sz="2600" dirty="0" smtClean="0">
              <a:latin typeface="Times New Roman" panose="02020603050405020304" pitchFamily="18" charset="0"/>
              <a:cs typeface="Times New Roman" panose="02020603050405020304" pitchFamily="18" charset="0"/>
            </a:endParaRPr>
          </a:p>
          <a:p>
            <a:pPr marL="0" indent="0">
              <a:lnSpc>
                <a:spcPct val="110000"/>
              </a:lnSpc>
              <a:spcBef>
                <a:spcPts val="200"/>
              </a:spcBef>
              <a:buNone/>
            </a:pPr>
            <a:r>
              <a:rPr lang="vi-VN" sz="2600" dirty="0" smtClean="0">
                <a:latin typeface="Times New Roman" panose="02020603050405020304" pitchFamily="18" charset="0"/>
                <a:cs typeface="Times New Roman" panose="02020603050405020304" pitchFamily="18" charset="0"/>
                <a:sym typeface="Wingdings" panose="05000000000000000000" pitchFamily="2" charset="2"/>
              </a:rPr>
              <a:t> </a:t>
            </a:r>
            <a:r>
              <a:rPr lang="vi-VN" sz="2600" dirty="0">
                <a:latin typeface="Times New Roman" panose="02020603050405020304" pitchFamily="18" charset="0"/>
                <a:cs typeface="Times New Roman" panose="02020603050405020304" pitchFamily="18" charset="0"/>
              </a:rPr>
              <a:t>Để liên kết các lỗi thông thường trong một nửa của mã turbo với các lỗi đặc biệt (ít xảy ra) trong nửa còn lại của mã. Đây là lý do mã turbo hoạt động tốt hơn mã truyền thống.</a:t>
            </a:r>
            <a:endParaRPr lang="vi-VN" sz="2600" dirty="0" smtClean="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84455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96</a:t>
            </a:fld>
            <a:endParaRPr lang="en-US"/>
          </a:p>
        </p:txBody>
      </p:sp>
    </p:spTree>
    <p:extLst>
      <p:ext uri="{BB962C8B-B14F-4D97-AF65-F5344CB8AC3E}">
        <p14:creationId xmlns:p14="http://schemas.microsoft.com/office/powerpoint/2010/main" val="342704987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p:spPr>
        <p:txBody>
          <a:bodyPr>
            <a:noAutofit/>
          </a:bodyPr>
          <a:lstStyle/>
          <a:p>
            <a:r>
              <a:rPr lang="vi-VN" sz="3500" dirty="0" smtClean="0">
                <a:solidFill>
                  <a:srgbClr val="FFFF00"/>
                </a:solidFill>
              </a:rPr>
              <a:t>3.10 Mã Turbo</a:t>
            </a:r>
          </a:p>
        </p:txBody>
      </p:sp>
      <p:sp>
        <p:nvSpPr>
          <p:cNvPr id="3" name="Content Placeholder 2"/>
          <p:cNvSpPr>
            <a:spLocks noGrp="1"/>
          </p:cNvSpPr>
          <p:nvPr>
            <p:ph idx="1"/>
          </p:nvPr>
        </p:nvSpPr>
        <p:spPr>
          <a:xfrm>
            <a:off x="342900" y="942975"/>
            <a:ext cx="11631386" cy="5600701"/>
          </a:xfrm>
        </p:spPr>
        <p:txBody>
          <a:bodyPr>
            <a:normAutofit/>
          </a:bodyPr>
          <a:lstStyle/>
          <a:p>
            <a:pPr marL="1028700" indent="-1028700">
              <a:lnSpc>
                <a:spcPct val="120000"/>
              </a:lnSpc>
              <a:spcBef>
                <a:spcPts val="300"/>
              </a:spcBef>
              <a:spcAft>
                <a:spcPts val="300"/>
              </a:spcAft>
              <a:buNone/>
              <a:tabLst>
                <a:tab pos="1200150" algn="l"/>
              </a:tabLst>
            </a:pPr>
            <a:r>
              <a:rPr lang="vi-VN" sz="2800" dirty="0" smtClean="0">
                <a:latin typeface="Times New Roman" panose="02020603050405020304" pitchFamily="18" charset="0"/>
                <a:cs typeface="Times New Roman" panose="02020603050405020304" pitchFamily="18" charset="0"/>
              </a:rPr>
              <a:t>3.10.1</a:t>
            </a:r>
            <a:r>
              <a:rPr lang="vi-VN" sz="2800" dirty="0">
                <a:latin typeface="Times New Roman" panose="02020603050405020304" pitchFamily="18" charset="0"/>
                <a:cs typeface="Times New Roman" panose="02020603050405020304" pitchFamily="18" charset="0"/>
              </a:rPr>
              <a:t>	</a:t>
            </a:r>
            <a:r>
              <a:rPr lang="vi-VN" sz="2800" b="1" dirty="0">
                <a:solidFill>
                  <a:srgbClr val="66FF33"/>
                </a:solidFill>
                <a:latin typeface="Times New Roman" panose="02020603050405020304" pitchFamily="18" charset="0"/>
                <a:cs typeface="Times New Roman" panose="02020603050405020304" pitchFamily="18" charset="0"/>
              </a:rPr>
              <a:t>Sơ đồ khối của bộ mã hóa </a:t>
            </a:r>
            <a:r>
              <a:rPr lang="vi-VN" sz="2800" b="1" dirty="0" smtClean="0">
                <a:solidFill>
                  <a:srgbClr val="66FF33"/>
                </a:solidFill>
                <a:latin typeface="Times New Roman" panose="02020603050405020304" pitchFamily="18" charset="0"/>
                <a:cs typeface="Times New Roman" panose="02020603050405020304" pitchFamily="18" charset="0"/>
              </a:rPr>
              <a:t>Turbo</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Bộ xen kẽ: là một thiết bị ánh xạ ngõ vào-ngõ ra.</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Có chức năng hoán vị thứ tự của một chuỗi ký hiệu trong một bảng chữ cái cố định theo cách hoàn toàn cố định.</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Nghĩa là, lấy các ký hiệu ở ngõ vào và tạo các ký hiệu giống hệt nhau ở ngõ ra nhưng theo thứ tự thời gian khác.</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Có nhiều bộ xen kẽ: như ngẫu nhiên định kỳ và giả ngẫu nhiên. Mã turbo sử dụng bộ giả ngẫu nhiên.</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Bộ xen kẽ giả ngẫu nhiên chỉ vận hành các bit hệ thống.</a:t>
            </a:r>
          </a:p>
        </p:txBody>
      </p:sp>
      <p:cxnSp>
        <p:nvCxnSpPr>
          <p:cNvPr id="5" name="Straight Connector 4"/>
          <p:cNvCxnSpPr/>
          <p:nvPr/>
        </p:nvCxnSpPr>
        <p:spPr>
          <a:xfrm>
            <a:off x="0" y="84455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97</a:t>
            </a:fld>
            <a:endParaRPr lang="en-US"/>
          </a:p>
        </p:txBody>
      </p:sp>
    </p:spTree>
    <p:extLst>
      <p:ext uri="{BB962C8B-B14F-4D97-AF65-F5344CB8AC3E}">
        <p14:creationId xmlns:p14="http://schemas.microsoft.com/office/powerpoint/2010/main" val="25247809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p:spPr>
        <p:txBody>
          <a:bodyPr>
            <a:noAutofit/>
          </a:bodyPr>
          <a:lstStyle/>
          <a:p>
            <a:r>
              <a:rPr lang="vi-VN" sz="3500" dirty="0" smtClean="0">
                <a:solidFill>
                  <a:srgbClr val="FFFF00"/>
                </a:solidFill>
              </a:rPr>
              <a:t>3.10 Mã Turbo</a:t>
            </a:r>
          </a:p>
        </p:txBody>
      </p:sp>
      <p:sp>
        <p:nvSpPr>
          <p:cNvPr id="3" name="Content Placeholder 2"/>
          <p:cNvSpPr>
            <a:spLocks noGrp="1"/>
          </p:cNvSpPr>
          <p:nvPr>
            <p:ph idx="1"/>
          </p:nvPr>
        </p:nvSpPr>
        <p:spPr>
          <a:xfrm>
            <a:off x="342900" y="936171"/>
            <a:ext cx="11849100" cy="5829754"/>
          </a:xfrm>
        </p:spPr>
        <p:txBody>
          <a:bodyPr>
            <a:normAutofit lnSpcReduction="10000"/>
          </a:bodyPr>
          <a:lstStyle/>
          <a:p>
            <a:pPr marL="1028700" indent="-1028700">
              <a:lnSpc>
                <a:spcPct val="120000"/>
              </a:lnSpc>
              <a:spcBef>
                <a:spcPts val="300"/>
              </a:spcBef>
              <a:spcAft>
                <a:spcPts val="300"/>
              </a:spcAft>
              <a:buNone/>
              <a:tabLst>
                <a:tab pos="1200150" algn="l"/>
              </a:tabLst>
            </a:pPr>
            <a:r>
              <a:rPr lang="vi-VN" sz="2800" dirty="0" smtClean="0">
                <a:latin typeface="Times New Roman" panose="02020603050405020304" pitchFamily="18" charset="0"/>
                <a:cs typeface="Times New Roman" panose="02020603050405020304" pitchFamily="18" charset="0"/>
              </a:rPr>
              <a:t>3.10.2</a:t>
            </a:r>
            <a:r>
              <a:rPr lang="vi-VN" sz="2800" dirty="0">
                <a:latin typeface="Times New Roman" panose="02020603050405020304" pitchFamily="18" charset="0"/>
                <a:cs typeface="Times New Roman" panose="02020603050405020304" pitchFamily="18" charset="0"/>
              </a:rPr>
              <a:t>	</a:t>
            </a:r>
            <a:r>
              <a:rPr lang="vi-VN" sz="3000" b="1" dirty="0" smtClean="0">
                <a:solidFill>
                  <a:srgbClr val="66FF33"/>
                </a:solidFill>
                <a:latin typeface="Times New Roman" panose="02020603050405020304" pitchFamily="18" charset="0"/>
                <a:cs typeface="Times New Roman" panose="02020603050405020304" pitchFamily="18" charset="0"/>
              </a:rPr>
              <a:t>Nguyên lý hoạt động của mã Turbo</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Chuỗi dữ liệu ở ngõ vào được đưa trực tiếp tới bộ mã hóa 1 và phiên bản được sắp xếp lại giả ngẫu nhiên cùng một chuỗi dữ liệu đưa vào bộ mã hóa 2.</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Các bit hệ thống (bản tin gốc) và hai bộ bit kiểm tra chẵn lẻ được tạo bởi hai bộ mã hóa ở ngõ ra của bộ mã Turbo</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Mặc dù các mã cấu thành là tích chập, nhưng trên thực tế, mã turbo là mã khối với kích thước khối được xác định bởi kích thước của bộ xen kẽ.</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Hơn nữa, cả hai bộ mã hóa đều là tuyến tính nên bộ mã hóa Turbo được mô tả như bộ mã khối tuyến tính.</a:t>
            </a:r>
          </a:p>
          <a:p>
            <a:pPr marL="457200" indent="-457200">
              <a:lnSpc>
                <a:spcPct val="120000"/>
              </a:lnSpc>
              <a:spcBef>
                <a:spcPts val="300"/>
              </a:spcBef>
              <a:spcAft>
                <a:spcPts val="300"/>
              </a:spcAft>
              <a:buFont typeface="Wingdings" panose="05000000000000000000" pitchFamily="2" charset="2"/>
              <a:buChar char="§"/>
            </a:pPr>
            <a:r>
              <a:rPr lang="vi-VN" sz="2800" dirty="0">
                <a:latin typeface="Times New Roman" panose="02020603050405020304" pitchFamily="18" charset="0"/>
                <a:cs typeface="Times New Roman" panose="02020603050405020304" pitchFamily="18" charset="0"/>
              </a:rPr>
              <a:t> Bản chất khối của mã turbo đặt ra một vấn đề thực tế: làm sao chúng ta biết được phần đầu và phần cuối của một từ mã?</a:t>
            </a:r>
          </a:p>
        </p:txBody>
      </p:sp>
      <p:cxnSp>
        <p:nvCxnSpPr>
          <p:cNvPr id="5" name="Straight Connector 4"/>
          <p:cNvCxnSpPr/>
          <p:nvPr/>
        </p:nvCxnSpPr>
        <p:spPr>
          <a:xfrm>
            <a:off x="0" y="84455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98</a:t>
            </a:fld>
            <a:endParaRPr lang="en-US"/>
          </a:p>
        </p:txBody>
      </p:sp>
    </p:spTree>
    <p:extLst>
      <p:ext uri="{BB962C8B-B14F-4D97-AF65-F5344CB8AC3E}">
        <p14:creationId xmlns:p14="http://schemas.microsoft.com/office/powerpoint/2010/main" val="142532389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03201"/>
            <a:ext cx="11191875" cy="641350"/>
          </a:xfrm>
          <a:solidFill>
            <a:schemeClr val="accent2"/>
          </a:solidFill>
        </p:spPr>
        <p:txBody>
          <a:bodyPr>
            <a:noAutofit/>
          </a:bodyPr>
          <a:lstStyle/>
          <a:p>
            <a:r>
              <a:rPr lang="vi-VN" sz="3500" dirty="0" smtClean="0">
                <a:solidFill>
                  <a:srgbClr val="FFFF00"/>
                </a:solidFill>
              </a:rPr>
              <a:t>3.10 Mã Turbo</a:t>
            </a:r>
          </a:p>
        </p:txBody>
      </p:sp>
      <p:sp>
        <p:nvSpPr>
          <p:cNvPr id="3" name="Content Placeholder 2"/>
          <p:cNvSpPr>
            <a:spLocks noGrp="1"/>
          </p:cNvSpPr>
          <p:nvPr>
            <p:ph idx="1"/>
          </p:nvPr>
        </p:nvSpPr>
        <p:spPr>
          <a:xfrm>
            <a:off x="342900" y="942975"/>
            <a:ext cx="11621792" cy="5519818"/>
          </a:xfrm>
        </p:spPr>
        <p:txBody>
          <a:bodyPr>
            <a:normAutofit/>
          </a:bodyPr>
          <a:lstStyle/>
          <a:p>
            <a:pPr marL="1028700" indent="-1028700">
              <a:spcBef>
                <a:spcPts val="1200"/>
              </a:spcBef>
              <a:spcAft>
                <a:spcPts val="600"/>
              </a:spcAft>
              <a:buNone/>
              <a:tabLst>
                <a:tab pos="1200150" algn="l"/>
              </a:tabLst>
            </a:pPr>
            <a:r>
              <a:rPr lang="vi-VN" sz="2800" dirty="0" smtClean="0">
                <a:latin typeface="Times New Roman" panose="02020603050405020304" pitchFamily="18" charset="0"/>
                <a:cs typeface="Times New Roman" panose="02020603050405020304" pitchFamily="18" charset="0"/>
              </a:rPr>
              <a:t>Ví dụ: Mã chập hệ thống đệ quy nửa tốc độ RSC CC(2,1,2).</a:t>
            </a:r>
          </a:p>
          <a:p>
            <a:pPr marL="1028700" indent="-1028700">
              <a:spcBef>
                <a:spcPts val="1200"/>
              </a:spcBef>
              <a:spcAft>
                <a:spcPts val="600"/>
              </a:spcAft>
              <a:buNone/>
              <a:tabLst>
                <a:tab pos="1200150" algn="l"/>
              </a:tabLst>
            </a:pPr>
            <a:endParaRPr lang="vi-VN" sz="2800" dirty="0">
              <a:latin typeface="Times New Roman" panose="02020603050405020304" pitchFamily="18" charset="0"/>
              <a:cs typeface="Times New Roman" panose="02020603050405020304" pitchFamily="18" charset="0"/>
            </a:endParaRPr>
          </a:p>
          <a:p>
            <a:pPr marL="465138" indent="-465138">
              <a:spcBef>
                <a:spcPts val="1200"/>
              </a:spcBef>
              <a:spcAft>
                <a:spcPts val="600"/>
              </a:spcAft>
              <a:buFont typeface="Wingdings" panose="05000000000000000000" pitchFamily="2" charset="2"/>
              <a:buChar char="à"/>
              <a:tabLst>
                <a:tab pos="1200150" algn="l"/>
              </a:tabLst>
            </a:pP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Bộ tạo đa thức Feedforward</a:t>
            </a:r>
          </a:p>
          <a:p>
            <a:pPr marL="465138" indent="-465138">
              <a:spcBef>
                <a:spcPts val="1200"/>
              </a:spcBef>
              <a:spcAft>
                <a:spcPts val="600"/>
              </a:spcAft>
              <a:buFont typeface="Wingdings" panose="05000000000000000000" pitchFamily="2" charset="2"/>
              <a:buChar char="à"/>
              <a:tabLst>
                <a:tab pos="1200150" algn="l"/>
              </a:tabLst>
            </a:pPr>
            <a:r>
              <a:rPr lang="vi-VN" sz="2800" dirty="0">
                <a:latin typeface="Times New Roman" panose="02020603050405020304" pitchFamily="18" charset="0"/>
                <a:cs typeface="Times New Roman" panose="02020603050405020304" pitchFamily="18" charset="0"/>
                <a:sym typeface="Wingdings" panose="05000000000000000000" pitchFamily="2" charset="2"/>
              </a:rPr>
              <a:t>Bộ tạo đa thức phản hồi </a:t>
            </a:r>
            <a:r>
              <a:rPr lang="vi-VN" sz="2800" dirty="0" smtClean="0">
                <a:latin typeface="Times New Roman" panose="02020603050405020304" pitchFamily="18" charset="0"/>
                <a:cs typeface="Times New Roman" panose="02020603050405020304" pitchFamily="18" charset="0"/>
                <a:sym typeface="Wingdings" panose="05000000000000000000" pitchFamily="2" charset="2"/>
              </a:rPr>
              <a:t>G</a:t>
            </a:r>
          </a:p>
          <a:p>
            <a:pPr marL="465138" indent="-465138">
              <a:spcBef>
                <a:spcPts val="1200"/>
              </a:spcBef>
              <a:spcAft>
                <a:spcPts val="600"/>
              </a:spcAft>
              <a:buFont typeface="Wingdings" panose="05000000000000000000" pitchFamily="2" charset="2"/>
              <a:buChar char="à"/>
              <a:tabLst>
                <a:tab pos="1200150" algn="l"/>
              </a:tabLst>
            </a:pPr>
            <a:endParaRPr lang="vi-VN" sz="2800" dirty="0" smtClean="0">
              <a:latin typeface="Times New Roman" panose="02020603050405020304" pitchFamily="18" charset="0"/>
              <a:cs typeface="Times New Roman" panose="02020603050405020304" pitchFamily="18" charset="0"/>
            </a:endParaRPr>
          </a:p>
          <a:p>
            <a:pPr marL="465138" indent="-465138">
              <a:spcBef>
                <a:spcPts val="1200"/>
              </a:spcBef>
              <a:spcAft>
                <a:spcPts val="600"/>
              </a:spcAft>
              <a:buNone/>
              <a:tabLst>
                <a:tab pos="1200150" algn="l"/>
              </a:tabLst>
            </a:pPr>
            <a:endParaRPr lang="vi-VN" sz="28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0" y="84455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lnSpcReduction="10000"/>
          </a:bodyPr>
          <a:lstStyle/>
          <a:p>
            <a:fld id="{A5965DA7-CFD0-4BBC-8CE4-76678E81AE32}" type="slidenum">
              <a:rPr lang="en-US" smtClean="0"/>
              <a:t>99</a:t>
            </a:fld>
            <a:endParaRPr lang="en-US"/>
          </a:p>
        </p:txBody>
      </p:sp>
    </p:spTree>
    <p:extLst>
      <p:ext uri="{BB962C8B-B14F-4D97-AF65-F5344CB8AC3E}">
        <p14:creationId xmlns:p14="http://schemas.microsoft.com/office/powerpoint/2010/main" val="2945566059"/>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35373</TotalTime>
  <Words>5733</Words>
  <Application>Microsoft Office PowerPoint</Application>
  <PresentationFormat>Widescreen</PresentationFormat>
  <Paragraphs>1173</Paragraphs>
  <Slides>104</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Arial</vt:lpstr>
      <vt:lpstr>Calibri</vt:lpstr>
      <vt:lpstr>Cambria Math</vt:lpstr>
      <vt:lpstr>Century Schoolbook</vt:lpstr>
      <vt:lpstr>Segoe Script</vt:lpstr>
      <vt:lpstr>Symbol</vt:lpstr>
      <vt:lpstr>Tahoma</vt:lpstr>
      <vt:lpstr>Times New Roman</vt:lpstr>
      <vt:lpstr>Verdana</vt:lpstr>
      <vt:lpstr>Wingdings</vt:lpstr>
      <vt:lpstr>Wingdings 2</vt:lpstr>
      <vt:lpstr>View</vt:lpstr>
      <vt:lpstr>Chương 3: Lý thuyết mã hóa</vt:lpstr>
      <vt:lpstr>Nội dung Lý thuyết mã hóa</vt:lpstr>
      <vt:lpstr>3.1 Các định nghĩa và khái niệm cơ bản</vt:lpstr>
      <vt:lpstr>3.1 Các định nghĩa và khái niệm cơ bản</vt:lpstr>
      <vt:lpstr>3.1 Các định nghĩa và khái niệm cơ bản</vt:lpstr>
      <vt:lpstr>3.1 Các định nghĩa và khái niệm cơ bản</vt:lpstr>
      <vt:lpstr>3.1 Các định nghĩa và khái niệm cơ bản</vt:lpstr>
      <vt:lpstr>3.1 Các định nghĩa và khái niệm cơ bản</vt:lpstr>
      <vt:lpstr>3.1 Các định nghĩa và khái niệm cơ bản</vt:lpstr>
      <vt:lpstr>3.1 Các định nghĩa và khái niệm cơ bản</vt:lpstr>
      <vt:lpstr>3.1 Các định nghĩa và khái niệm cơ bản</vt:lpstr>
      <vt:lpstr>3.1 Các định nghĩa và khái niệm cơ bản</vt:lpstr>
      <vt:lpstr>3.1 Các định nghĩa và khái niệm cơ bản</vt:lpstr>
      <vt:lpstr>3.1 Các định nghĩa và khái niệm cơ bản</vt:lpstr>
      <vt:lpstr>3.1 Các định nghĩa và khái niệm cơ bản</vt:lpstr>
      <vt:lpstr>3.2  Một số cấu trúc đại số cơ bản</vt:lpstr>
      <vt:lpstr>3.2  Một số cấu trúc đại số cơ bản</vt:lpstr>
      <vt:lpstr>3.2  Một số cấu trúc đại số cơ bản</vt:lpstr>
      <vt:lpstr>3.2  Một số cấu trúc đại số cơ bản</vt:lpstr>
      <vt:lpstr>3.2  Một số cấu trúc đại số cơ bản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3.7 Giải mã theo thuật toán chia dịch vòng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3.10 Mã Turbo</vt:lpstr>
      <vt:lpstr>3.10 Mã Turbo</vt:lpstr>
      <vt:lpstr>3.10 Mã Turbo</vt:lpstr>
      <vt:lpstr>3.10 Mã Turbo</vt:lpstr>
      <vt:lpstr>3.10 Mã Turbo</vt:lpstr>
      <vt:lpstr>3.10 Mã Turbo</vt:lpstr>
      <vt:lpstr>3.10 Mã Turbo</vt:lpstr>
      <vt:lpstr>3.10 Mã Turbo</vt:lpstr>
      <vt:lpstr>3.10 Mã Turbo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 MÃ KHỐI TUYẾN TÍNH</dc:title>
  <dc:creator>Microsoft account</dc:creator>
  <cp:lastModifiedBy>Microsoft account</cp:lastModifiedBy>
  <cp:revision>469</cp:revision>
  <dcterms:created xsi:type="dcterms:W3CDTF">2023-10-16T06:32:42Z</dcterms:created>
  <dcterms:modified xsi:type="dcterms:W3CDTF">2024-03-19T01:07:22Z</dcterms:modified>
</cp:coreProperties>
</file>